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8" r:id="rId7"/>
    <p:sldId id="269" r:id="rId8"/>
    <p:sldId id="261" r:id="rId9"/>
    <p:sldId id="262" r:id="rId10"/>
    <p:sldId id="263" r:id="rId11"/>
    <p:sldId id="264" r:id="rId12"/>
    <p:sldId id="265" r:id="rId13"/>
    <p:sldId id="266"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3DFF-E0B0-5446-DB03-B0F7C74830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6AA6DF-815E-074C-5D96-C13E15EE7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2F8E56-498C-7C65-2284-4EC0A1BA5061}"/>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5" name="Footer Placeholder 4">
            <a:extLst>
              <a:ext uri="{FF2B5EF4-FFF2-40B4-BE49-F238E27FC236}">
                <a16:creationId xmlns:a16="http://schemas.microsoft.com/office/drawing/2014/main" id="{985A6903-ABF3-1C05-0AF2-DA1C63E44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0E1DA8-4710-5DAE-5238-F3F772A62569}"/>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87391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60BC-94FC-35A4-2683-C94D4C624D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D6A039-1C97-F5AF-076C-99D88EAA78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287FEF-A2F6-7364-D26E-D787DD6B35D4}"/>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5" name="Footer Placeholder 4">
            <a:extLst>
              <a:ext uri="{FF2B5EF4-FFF2-40B4-BE49-F238E27FC236}">
                <a16:creationId xmlns:a16="http://schemas.microsoft.com/office/drawing/2014/main" id="{9C758479-171C-5D88-048F-901108A445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9D24D7-A2DA-9D04-52A5-5CD04FA93E92}"/>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17271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120FBE-EE4F-89B1-D43B-5F4B3BC7EE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B73E33-EDFC-E852-6B1F-6CD67C33E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9BC8A6-0D46-BBED-A0B5-5C0685864F60}"/>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5" name="Footer Placeholder 4">
            <a:extLst>
              <a:ext uri="{FF2B5EF4-FFF2-40B4-BE49-F238E27FC236}">
                <a16:creationId xmlns:a16="http://schemas.microsoft.com/office/drawing/2014/main" id="{3663CDEE-674D-DD8C-2070-881FBC5F98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8F094D-537C-DC2D-938D-1A9E7DE98F8D}"/>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824125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77DA-140A-ACAC-A349-9F3758F72F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29B2F5-15C3-8244-B8F1-A243581308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60CFA-2260-F77F-4888-FC063908BF3D}"/>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5" name="Footer Placeholder 4">
            <a:extLst>
              <a:ext uri="{FF2B5EF4-FFF2-40B4-BE49-F238E27FC236}">
                <a16:creationId xmlns:a16="http://schemas.microsoft.com/office/drawing/2014/main" id="{68D1BF4B-24F1-F20F-FAE0-06D15C0FB0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66559-6DDE-E893-89AA-A4D4FEF34B2D}"/>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14518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EA47-4A26-7C30-40DF-5B557FC19A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F61119-5DFC-54F9-E818-732E8AA49A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F65593-612F-57A3-DCC1-8835F9A62128}"/>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5" name="Footer Placeholder 4">
            <a:extLst>
              <a:ext uri="{FF2B5EF4-FFF2-40B4-BE49-F238E27FC236}">
                <a16:creationId xmlns:a16="http://schemas.microsoft.com/office/drawing/2014/main" id="{2F49CB2C-C88F-B5C2-5411-6FEE8653FF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C5BF7C-B253-0E21-3D92-677811CF7C39}"/>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25217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0DEA-AD8C-CC0A-4DD4-369D655426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93C73F-C71D-1E98-98BE-ECC9D39B8F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7BB181-92B3-166B-5BA3-113D1A2ED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C64FE3-87DD-C991-779C-CDAC3EC138E4}"/>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6" name="Footer Placeholder 5">
            <a:extLst>
              <a:ext uri="{FF2B5EF4-FFF2-40B4-BE49-F238E27FC236}">
                <a16:creationId xmlns:a16="http://schemas.microsoft.com/office/drawing/2014/main" id="{9649A492-07A8-E0A2-11C0-883F21E94E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1A3485-F127-6156-A171-DA5C0B4CB434}"/>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09449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E8A0-4205-3EEB-A2D3-16BE93FB0C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B62BA3-265E-5C36-3EFE-C40C49845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B5E78-6D39-5F92-997C-D9A2374AC6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EB7F0B-4267-EAAA-3CB6-327856F635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067CD-8A59-94B6-41A8-BC045650E0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1225073-31BC-A324-F3B7-F728766A6EAD}"/>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8" name="Footer Placeholder 7">
            <a:extLst>
              <a:ext uri="{FF2B5EF4-FFF2-40B4-BE49-F238E27FC236}">
                <a16:creationId xmlns:a16="http://schemas.microsoft.com/office/drawing/2014/main" id="{C0C95C99-43EB-BEBE-695D-46D2B0D82F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05EE88-6E9C-60C0-9BB1-B7706FA98C4B}"/>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228197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5C18-45C5-2E04-8B33-195C6F832E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B1C443-8622-6E34-CEDA-8928C66D6395}"/>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4" name="Footer Placeholder 3">
            <a:extLst>
              <a:ext uri="{FF2B5EF4-FFF2-40B4-BE49-F238E27FC236}">
                <a16:creationId xmlns:a16="http://schemas.microsoft.com/office/drawing/2014/main" id="{231260A8-52D0-18D4-7675-7F971C8125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1A5DD9-D8AB-4FB9-6E40-96D092DE4524}"/>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4226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C51B7-C89F-0550-D81D-0465684E200A}"/>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3" name="Footer Placeholder 2">
            <a:extLst>
              <a:ext uri="{FF2B5EF4-FFF2-40B4-BE49-F238E27FC236}">
                <a16:creationId xmlns:a16="http://schemas.microsoft.com/office/drawing/2014/main" id="{B8BE3220-6E4F-C4BD-8DB7-FE8FB0AB01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687373-2DF5-A8CD-31D4-5F97DCFC9AFA}"/>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127496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54BF-C812-B3A4-BCE1-8FA8178FE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084E3D-89C5-D5B2-33C8-9AB65E54E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D0AB65-B749-650E-E886-93A20EF28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01A39-C957-9691-6C8F-60A207AE5E1E}"/>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6" name="Footer Placeholder 5">
            <a:extLst>
              <a:ext uri="{FF2B5EF4-FFF2-40B4-BE49-F238E27FC236}">
                <a16:creationId xmlns:a16="http://schemas.microsoft.com/office/drawing/2014/main" id="{EFCFAE29-4FF0-780E-7833-449B32F5F2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FBC3CE-9864-A062-19BB-C72F45B60485}"/>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08979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D64E4-C639-7CE4-215E-9155C6C91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85B5B0-DF5D-B32C-428A-D03775693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4F065E-17F2-5893-9E6D-0FE3DB705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E3A0C3-7849-D222-3A47-A6A4898EE525}"/>
              </a:ext>
            </a:extLst>
          </p:cNvPr>
          <p:cNvSpPr>
            <a:spLocks noGrp="1"/>
          </p:cNvSpPr>
          <p:nvPr>
            <p:ph type="dt" sz="half" idx="10"/>
          </p:nvPr>
        </p:nvSpPr>
        <p:spPr/>
        <p:txBody>
          <a:bodyPr/>
          <a:lstStyle/>
          <a:p>
            <a:fld id="{32DB7396-6F46-4898-ACFF-8B661F642A38}" type="datetimeFigureOut">
              <a:rPr lang="en-GB" smtClean="0"/>
              <a:t>15/09/2023</a:t>
            </a:fld>
            <a:endParaRPr lang="en-GB"/>
          </a:p>
        </p:txBody>
      </p:sp>
      <p:sp>
        <p:nvSpPr>
          <p:cNvPr id="6" name="Footer Placeholder 5">
            <a:extLst>
              <a:ext uri="{FF2B5EF4-FFF2-40B4-BE49-F238E27FC236}">
                <a16:creationId xmlns:a16="http://schemas.microsoft.com/office/drawing/2014/main" id="{DEB91E7D-ECEE-7C7E-8B41-4C192E360B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89A66B-268F-0FD8-B00F-5F6E9683765E}"/>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215543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57B86D-979F-0DEF-0363-23947582C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AD95C9-232A-1906-97EA-16BABE376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B80BFE-F4BA-F2B2-4387-C82731CC1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B7396-6F46-4898-ACFF-8B661F642A38}" type="datetimeFigureOut">
              <a:rPr lang="en-GB" smtClean="0"/>
              <a:t>15/09/2023</a:t>
            </a:fld>
            <a:endParaRPr lang="en-GB"/>
          </a:p>
        </p:txBody>
      </p:sp>
      <p:sp>
        <p:nvSpPr>
          <p:cNvPr id="5" name="Footer Placeholder 4">
            <a:extLst>
              <a:ext uri="{FF2B5EF4-FFF2-40B4-BE49-F238E27FC236}">
                <a16:creationId xmlns:a16="http://schemas.microsoft.com/office/drawing/2014/main" id="{7C50E1E4-10C2-5007-8647-093C7738FF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59CE35-ECCE-EFFC-C3F4-A8B0ED735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4E72E-91D9-4D29-876D-11C3872269A3}" type="slidenum">
              <a:rPr lang="en-GB" smtClean="0"/>
              <a:t>‹#›</a:t>
            </a:fld>
            <a:endParaRPr lang="en-GB"/>
          </a:p>
        </p:txBody>
      </p:sp>
    </p:spTree>
    <p:extLst>
      <p:ext uri="{BB962C8B-B14F-4D97-AF65-F5344CB8AC3E}">
        <p14:creationId xmlns:p14="http://schemas.microsoft.com/office/powerpoint/2010/main" val="389100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83E480-A7DB-FB85-37E3-A1ECEFCF6272}"/>
              </a:ext>
            </a:extLst>
          </p:cNvPr>
          <p:cNvSpPr>
            <a:spLocks noGrp="1"/>
          </p:cNvSpPr>
          <p:nvPr>
            <p:ph type="ctrTitle"/>
          </p:nvPr>
        </p:nvSpPr>
        <p:spPr>
          <a:xfrm>
            <a:off x="755903" y="3399769"/>
            <a:ext cx="10640754" cy="775845"/>
          </a:xfrm>
        </p:spPr>
        <p:txBody>
          <a:bodyPr anchor="b">
            <a:normAutofit/>
          </a:bodyPr>
          <a:lstStyle/>
          <a:p>
            <a:r>
              <a:rPr lang="en-GB" sz="4000" dirty="0">
                <a:solidFill>
                  <a:schemeClr val="tx2"/>
                </a:solidFill>
              </a:rPr>
              <a:t>Welcome Presentation</a:t>
            </a:r>
          </a:p>
        </p:txBody>
      </p:sp>
      <p:sp>
        <p:nvSpPr>
          <p:cNvPr id="3" name="Subtitle 2">
            <a:extLst>
              <a:ext uri="{FF2B5EF4-FFF2-40B4-BE49-F238E27FC236}">
                <a16:creationId xmlns:a16="http://schemas.microsoft.com/office/drawing/2014/main" id="{FC5CC58A-CE15-257E-0491-B52292D32533}"/>
              </a:ext>
            </a:extLst>
          </p:cNvPr>
          <p:cNvSpPr>
            <a:spLocks noGrp="1"/>
          </p:cNvSpPr>
          <p:nvPr>
            <p:ph type="subTitle" idx="1"/>
          </p:nvPr>
        </p:nvSpPr>
        <p:spPr>
          <a:xfrm>
            <a:off x="1514121" y="4171528"/>
            <a:ext cx="9163757" cy="450447"/>
          </a:xfrm>
        </p:spPr>
        <p:txBody>
          <a:bodyPr anchor="ctr">
            <a:normAutofit/>
          </a:bodyPr>
          <a:lstStyle/>
          <a:p>
            <a:r>
              <a:rPr lang="en-GB" sz="2000" dirty="0">
                <a:solidFill>
                  <a:schemeClr val="tx2"/>
                </a:solidFill>
              </a:rPr>
              <a:t>Year 6</a:t>
            </a:r>
          </a:p>
        </p:txBody>
      </p:sp>
      <p:grpSp>
        <p:nvGrpSpPr>
          <p:cNvPr id="1035" name="Group 1034">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036" name="Freeform: Shape 1035">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Shape 1037">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39" name="Freeform: Shape 1038">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Image preview">
            <a:extLst>
              <a:ext uri="{FF2B5EF4-FFF2-40B4-BE49-F238E27FC236}">
                <a16:creationId xmlns:a16="http://schemas.microsoft.com/office/drawing/2014/main" id="{827AD24B-17BE-6FDC-8CC4-087D491C53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8707" y="320231"/>
            <a:ext cx="5673134" cy="2836567"/>
          </a:xfrm>
          <a:prstGeom prst="rect">
            <a:avLst/>
          </a:prstGeom>
          <a:noFill/>
          <a:extLst>
            <a:ext uri="{909E8E84-426E-40DD-AFC4-6F175D3DCCD1}">
              <a14:hiddenFill xmlns:a14="http://schemas.microsoft.com/office/drawing/2010/main">
                <a:solidFill>
                  <a:srgbClr val="FFFFFF"/>
                </a:solidFill>
              </a14:hiddenFill>
            </a:ext>
          </a:extLst>
        </p:spPr>
      </p:pic>
      <p:grpSp>
        <p:nvGrpSpPr>
          <p:cNvPr id="1041" name="Group 1040">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1042" name="Freeform: Shape 1041">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Freeform: Shape 1043">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Freeform: Shape 1044">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7534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09A95-6F98-A916-F8F2-9C5166CA4F2D}"/>
              </a:ext>
            </a:extLst>
          </p:cNvPr>
          <p:cNvSpPr>
            <a:spLocks noGrp="1"/>
          </p:cNvSpPr>
          <p:nvPr>
            <p:ph type="title"/>
          </p:nvPr>
        </p:nvSpPr>
        <p:spPr/>
        <p:txBody>
          <a:bodyPr/>
          <a:lstStyle/>
          <a:p>
            <a:pPr algn="ctr"/>
            <a:r>
              <a:rPr lang="en-GB" u="sng" dirty="0"/>
              <a:t>Reading</a:t>
            </a:r>
          </a:p>
        </p:txBody>
      </p:sp>
      <p:sp>
        <p:nvSpPr>
          <p:cNvPr id="3" name="Content Placeholder 2">
            <a:extLst>
              <a:ext uri="{FF2B5EF4-FFF2-40B4-BE49-F238E27FC236}">
                <a16:creationId xmlns:a16="http://schemas.microsoft.com/office/drawing/2014/main" id="{7B26DE96-BBCC-EC18-921C-87DECD71E04E}"/>
              </a:ext>
            </a:extLst>
          </p:cNvPr>
          <p:cNvSpPr>
            <a:spLocks noGrp="1"/>
          </p:cNvSpPr>
          <p:nvPr>
            <p:ph idx="1"/>
          </p:nvPr>
        </p:nvSpPr>
        <p:spPr/>
        <p:txBody>
          <a:bodyPr>
            <a:normAutofit/>
          </a:bodyPr>
          <a:lstStyle/>
          <a:p>
            <a:pPr>
              <a:buFont typeface="Symbol" panose="05050102010706020507" pitchFamily="18" charset="2"/>
              <a:buChar char="·"/>
            </a:pPr>
            <a:r>
              <a:rPr lang="en-GB" sz="2400" dirty="0">
                <a:solidFill>
                  <a:srgbClr val="000000"/>
                </a:solidFill>
                <a:latin typeface="Trebuchet MS" panose="020B0603020202020204" pitchFamily="34" charset="0"/>
              </a:rPr>
              <a:t>Please help your child to read their book every night and sign off their Raving Readers. We check every Wednesday during class assembly.</a:t>
            </a:r>
            <a:endParaRPr lang="en-GB" sz="2400" dirty="0">
              <a:solidFill>
                <a:prstClr val="black"/>
              </a:solidFill>
              <a:latin typeface="Trebuchet MS" panose="020B0603020202020204" pitchFamily="34" charset="0"/>
            </a:endParaRPr>
          </a:p>
          <a:p>
            <a:pPr>
              <a:buFont typeface="Symbol" panose="05050102010706020507" pitchFamily="18" charset="2"/>
              <a:buChar char="·"/>
            </a:pPr>
            <a:r>
              <a:rPr lang="en-GB" sz="2400" dirty="0">
                <a:solidFill>
                  <a:srgbClr val="000000"/>
                </a:solidFill>
                <a:latin typeface="Trebuchet MS" panose="020B0603020202020204" pitchFamily="34" charset="0"/>
              </a:rPr>
              <a:t>We encourage family members to ask children questions about the text to check their understanding of what they have read.  </a:t>
            </a:r>
            <a:endParaRPr lang="en-GB" sz="2400" dirty="0">
              <a:solidFill>
                <a:prstClr val="black"/>
              </a:solidFill>
              <a:latin typeface="Trebuchet MS" panose="020B0603020202020204" pitchFamily="34" charset="0"/>
            </a:endParaRPr>
          </a:p>
          <a:p>
            <a:pPr>
              <a:buFont typeface="Symbol" panose="05050102010706020507" pitchFamily="18" charset="2"/>
              <a:buChar char="·"/>
            </a:pPr>
            <a:r>
              <a:rPr lang="en-GB" sz="2400" dirty="0">
                <a:solidFill>
                  <a:srgbClr val="000000"/>
                </a:solidFill>
                <a:latin typeface="Trebuchet MS" panose="020B0603020202020204" pitchFamily="34" charset="0"/>
              </a:rPr>
              <a:t>Children will be able to change their fluency book at least once a week.</a:t>
            </a:r>
            <a:endParaRPr lang="en-GB" sz="2400" dirty="0">
              <a:solidFill>
                <a:prstClr val="black"/>
              </a:solidFill>
              <a:latin typeface="Trebuchet MS" panose="020B0603020202020204" pitchFamily="34" charset="0"/>
            </a:endParaRPr>
          </a:p>
          <a:p>
            <a:pPr>
              <a:buFont typeface="Symbol" panose="05050102010706020507" pitchFamily="18" charset="2"/>
              <a:buChar char="·"/>
            </a:pPr>
            <a:r>
              <a:rPr lang="en-GB" sz="2400" dirty="0">
                <a:solidFill>
                  <a:srgbClr val="000000"/>
                </a:solidFill>
                <a:latin typeface="Trebuchet MS" panose="020B0603020202020204" pitchFamily="34" charset="0"/>
              </a:rPr>
              <a:t>Children will visit the library every week. Library books need to be returned each week. If books are lost or damaged, there will be a charge. This is so that we can replace the book. </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82B4E8BA-59D2-7CC4-220F-3C675D4EB7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02153" y="365125"/>
            <a:ext cx="487363" cy="487363"/>
          </a:xfrm>
          <a:prstGeom prst="rect">
            <a:avLst/>
          </a:prstGeom>
        </p:spPr>
      </p:pic>
    </p:spTree>
    <p:extLst>
      <p:ext uri="{BB962C8B-B14F-4D97-AF65-F5344CB8AC3E}">
        <p14:creationId xmlns:p14="http://schemas.microsoft.com/office/powerpoint/2010/main" val="331351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A05A-0D01-92B0-98FB-562262B245FA}"/>
              </a:ext>
            </a:extLst>
          </p:cNvPr>
          <p:cNvSpPr>
            <a:spLocks noGrp="1"/>
          </p:cNvSpPr>
          <p:nvPr>
            <p:ph type="title"/>
          </p:nvPr>
        </p:nvSpPr>
        <p:spPr/>
        <p:txBody>
          <a:bodyPr/>
          <a:lstStyle/>
          <a:p>
            <a:pPr algn="ctr"/>
            <a:r>
              <a:rPr lang="en-GB" u="sng" dirty="0"/>
              <a:t>Homework</a:t>
            </a:r>
          </a:p>
        </p:txBody>
      </p:sp>
      <p:sp>
        <p:nvSpPr>
          <p:cNvPr id="3" name="Content Placeholder 2">
            <a:extLst>
              <a:ext uri="{FF2B5EF4-FFF2-40B4-BE49-F238E27FC236}">
                <a16:creationId xmlns:a16="http://schemas.microsoft.com/office/drawing/2014/main" id="{AA850AB8-D1FD-34DD-7502-4F40364D7468}"/>
              </a:ext>
            </a:extLst>
          </p:cNvPr>
          <p:cNvSpPr>
            <a:spLocks noGrp="1"/>
          </p:cNvSpPr>
          <p:nvPr>
            <p:ph idx="1"/>
          </p:nvPr>
        </p:nvSpPr>
        <p:spPr>
          <a:xfrm>
            <a:off x="598503" y="1690688"/>
            <a:ext cx="10515600" cy="4351338"/>
          </a:xfrm>
        </p:spPr>
        <p:txBody>
          <a:bodyPr>
            <a:normAutofit fontScale="77500" lnSpcReduction="20000"/>
          </a:bodyPr>
          <a:lstStyle/>
          <a:p>
            <a:pPr marL="0" indent="0">
              <a:buNone/>
            </a:pPr>
            <a:r>
              <a:rPr lang="en-GB" sz="2600" u="sng" dirty="0">
                <a:solidFill>
                  <a:srgbClr val="000000"/>
                </a:solidFill>
                <a:latin typeface="Trebuchet MS" panose="020B0603020202020204" pitchFamily="34" charset="0"/>
              </a:rPr>
              <a:t>Spellings</a:t>
            </a:r>
          </a:p>
          <a:p>
            <a:pPr marL="0" indent="0">
              <a:buNone/>
            </a:pPr>
            <a:r>
              <a:rPr lang="en-GB" sz="2600" dirty="0">
                <a:solidFill>
                  <a:srgbClr val="000000"/>
                </a:solidFill>
                <a:latin typeface="Trebuchet MS" panose="020B0603020202020204" pitchFamily="34" charset="0"/>
              </a:rPr>
              <a:t>Given out: </a:t>
            </a:r>
            <a:r>
              <a:rPr lang="en-GB" sz="2600" b="1" dirty="0">
                <a:solidFill>
                  <a:srgbClr val="000000"/>
                </a:solidFill>
                <a:latin typeface="Trebuchet MS" panose="020B0603020202020204" pitchFamily="34" charset="0"/>
              </a:rPr>
              <a:t>Wednesday</a:t>
            </a:r>
          </a:p>
          <a:p>
            <a:pPr marL="0" indent="0">
              <a:buNone/>
            </a:pPr>
            <a:r>
              <a:rPr lang="en-GB" sz="2600" b="0" dirty="0">
                <a:solidFill>
                  <a:srgbClr val="000000"/>
                </a:solidFill>
                <a:latin typeface="Trebuchet MS" panose="020B0603020202020204" pitchFamily="34" charset="0"/>
              </a:rPr>
              <a:t>Collected in: </a:t>
            </a:r>
            <a:r>
              <a:rPr lang="en-GB" sz="2600" b="1" dirty="0">
                <a:solidFill>
                  <a:srgbClr val="000000"/>
                </a:solidFill>
                <a:latin typeface="Trebuchet MS" panose="020B0603020202020204" pitchFamily="34" charset="0"/>
              </a:rPr>
              <a:t>Monday</a:t>
            </a:r>
          </a:p>
          <a:p>
            <a:pPr marL="0" indent="0">
              <a:buNone/>
            </a:pPr>
            <a:r>
              <a:rPr lang="en-GB" sz="2600" b="1" u="sng" dirty="0">
                <a:solidFill>
                  <a:srgbClr val="000000"/>
                </a:solidFill>
                <a:latin typeface="Trebuchet MS" panose="020B0603020202020204" pitchFamily="34" charset="0"/>
              </a:rPr>
              <a:t>English and Maths</a:t>
            </a:r>
          </a:p>
          <a:p>
            <a:endParaRPr lang="en-GB" sz="2600" b="0" u="sng" dirty="0">
              <a:solidFill>
                <a:prstClr val="black"/>
              </a:solidFill>
              <a:latin typeface="Trebuchet MS" panose="020B0603020202020204" pitchFamily="34" charset="0"/>
            </a:endParaRPr>
          </a:p>
          <a:p>
            <a:pPr>
              <a:buFont typeface="Symbol" panose="05050102010706020507" pitchFamily="18" charset="2"/>
              <a:buChar char="·"/>
            </a:pPr>
            <a:r>
              <a:rPr lang="en-GB" sz="2600" b="0" dirty="0">
                <a:solidFill>
                  <a:srgbClr val="000000"/>
                </a:solidFill>
                <a:latin typeface="Trebuchet MS" panose="020B0603020202020204" pitchFamily="34" charset="0"/>
              </a:rPr>
              <a:t>Children should complete their homework and hand it in by Monday. You will receive a message via Marvellous Me to tell you about your child's homework each week. Children will also be informed.</a:t>
            </a:r>
            <a:endParaRPr lang="en-GB" sz="2600" b="0" dirty="0">
              <a:solidFill>
                <a:prstClr val="black"/>
              </a:solidFill>
              <a:latin typeface="Trebuchet MS" panose="020B0603020202020204" pitchFamily="34" charset="0"/>
            </a:endParaRPr>
          </a:p>
          <a:p>
            <a:pPr>
              <a:buFont typeface="Symbol" panose="05050102010706020507" pitchFamily="18" charset="2"/>
              <a:buChar char="·"/>
            </a:pPr>
            <a:r>
              <a:rPr lang="en-GB" sz="2600" b="0" dirty="0">
                <a:solidFill>
                  <a:srgbClr val="000000"/>
                </a:solidFill>
                <a:latin typeface="Trebuchet MS" panose="020B0603020202020204" pitchFamily="34" charset="0"/>
              </a:rPr>
              <a:t>Parents and older siblings are encouraged to work with children on homework but please do not allow older siblings to complete set homework for children. </a:t>
            </a:r>
            <a:endParaRPr lang="en-GB" sz="2600" b="0" dirty="0">
              <a:solidFill>
                <a:prstClr val="black"/>
              </a:solidFill>
              <a:latin typeface="Trebuchet MS" panose="020B0603020202020204" pitchFamily="34" charset="0"/>
            </a:endParaRPr>
          </a:p>
          <a:p>
            <a:pPr>
              <a:buFont typeface="Symbol" panose="05050102010706020507" pitchFamily="18" charset="2"/>
              <a:buChar char="·"/>
            </a:pPr>
            <a:r>
              <a:rPr lang="en-GB" sz="2600" b="0" dirty="0">
                <a:solidFill>
                  <a:srgbClr val="000000"/>
                </a:solidFill>
                <a:latin typeface="Trebuchet MS" panose="020B0603020202020204" pitchFamily="34" charset="0"/>
              </a:rPr>
              <a:t>We encourage all children to look at their homework on Wednesday evening so that they have time to approach a teacher for help if they are unsure of how to complete it. </a:t>
            </a:r>
            <a:endParaRPr lang="en-GB" sz="2600" b="0" dirty="0">
              <a:solidFill>
                <a:prstClr val="black"/>
              </a:solidFill>
              <a:latin typeface="Trebuchet MS" panose="020B0603020202020204" pitchFamily="34" charset="0"/>
            </a:endParaRPr>
          </a:p>
          <a:p>
            <a:pPr>
              <a:buFont typeface="Symbol" panose="05050102010706020507" pitchFamily="18" charset="2"/>
              <a:buChar char="·"/>
            </a:pPr>
            <a:r>
              <a:rPr lang="en-GB" sz="2600" b="0" dirty="0">
                <a:solidFill>
                  <a:srgbClr val="000000"/>
                </a:solidFill>
                <a:latin typeface="Trebuchet MS" panose="020B0603020202020204" pitchFamily="34" charset="0"/>
              </a:rPr>
              <a:t>Every half term, the children will be given a project to complete over the holidays for their new topic. We encourage parents to support with this. </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14B5A159-0196-A18F-816A-7CF4F82C79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99222" y="1027906"/>
            <a:ext cx="487363" cy="487363"/>
          </a:xfrm>
          <a:prstGeom prst="rect">
            <a:avLst/>
          </a:prstGeom>
        </p:spPr>
      </p:pic>
    </p:spTree>
    <p:extLst>
      <p:ext uri="{BB962C8B-B14F-4D97-AF65-F5344CB8AC3E}">
        <p14:creationId xmlns:p14="http://schemas.microsoft.com/office/powerpoint/2010/main" val="37559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7A0F-07E8-09C9-6C32-C393366E731C}"/>
              </a:ext>
            </a:extLst>
          </p:cNvPr>
          <p:cNvSpPr>
            <a:spLocks noGrp="1"/>
          </p:cNvSpPr>
          <p:nvPr>
            <p:ph type="title"/>
          </p:nvPr>
        </p:nvSpPr>
        <p:spPr/>
        <p:txBody>
          <a:bodyPr/>
          <a:lstStyle/>
          <a:p>
            <a:pPr algn="ctr"/>
            <a:r>
              <a:rPr lang="en-GB" u="sng" dirty="0"/>
              <a:t>Reminders</a:t>
            </a:r>
          </a:p>
        </p:txBody>
      </p:sp>
      <p:sp>
        <p:nvSpPr>
          <p:cNvPr id="3" name="Content Placeholder 2">
            <a:extLst>
              <a:ext uri="{FF2B5EF4-FFF2-40B4-BE49-F238E27FC236}">
                <a16:creationId xmlns:a16="http://schemas.microsoft.com/office/drawing/2014/main" id="{04A37808-BE79-06CF-13B4-134DACC9B358}"/>
              </a:ext>
            </a:extLst>
          </p:cNvPr>
          <p:cNvSpPr>
            <a:spLocks noGrp="1"/>
          </p:cNvSpPr>
          <p:nvPr>
            <p:ph idx="1"/>
          </p:nvPr>
        </p:nvSpPr>
        <p:spPr/>
        <p:txBody>
          <a:bodyPr>
            <a:normAutofit fontScale="85000" lnSpcReduction="10000"/>
          </a:bodyPr>
          <a:lstStyle/>
          <a:p>
            <a:r>
              <a:rPr lang="en-GB" sz="2400" dirty="0">
                <a:solidFill>
                  <a:srgbClr val="000000"/>
                </a:solidFill>
                <a:latin typeface="Trebuchet MS" panose="020B0603020202020204" pitchFamily="34" charset="0"/>
              </a:rPr>
              <a:t>The doors and gates will be closed at </a:t>
            </a:r>
            <a:r>
              <a:rPr lang="en-GB" sz="2400" b="1" dirty="0">
                <a:solidFill>
                  <a:srgbClr val="000000"/>
                </a:solidFill>
                <a:latin typeface="Trebuchet MS" panose="020B0603020202020204" pitchFamily="34" charset="0"/>
              </a:rPr>
              <a:t>8.45am</a:t>
            </a:r>
            <a:r>
              <a:rPr lang="en-GB" sz="2400" b="0" dirty="0">
                <a:solidFill>
                  <a:srgbClr val="000000"/>
                </a:solidFill>
                <a:latin typeface="Trebuchet MS" panose="020B0603020202020204" pitchFamily="34" charset="0"/>
              </a:rPr>
              <a:t>, after which time you must take your child to the school office where they will be marked as late arrivals.</a:t>
            </a:r>
          </a:p>
          <a:p>
            <a:endParaRPr lang="en-GB" sz="2400" b="0" dirty="0">
              <a:solidFill>
                <a:prstClr val="black"/>
              </a:solidFill>
              <a:latin typeface="Trebuchet MS" panose="020B0603020202020204" pitchFamily="34" charset="0"/>
            </a:endParaRPr>
          </a:p>
          <a:p>
            <a:r>
              <a:rPr lang="en-GB" sz="2400" b="0" dirty="0">
                <a:solidFill>
                  <a:srgbClr val="000000"/>
                </a:solidFill>
                <a:latin typeface="Trebuchet MS" panose="020B0603020202020204" pitchFamily="34" charset="0"/>
              </a:rPr>
              <a:t>We encourage children to eat their lunch at school, but if they do go home for lunch, they must be dropped off at the school gates at 12.55pm and you must wait with them until their class teacher collects them.</a:t>
            </a:r>
          </a:p>
          <a:p>
            <a:endParaRPr lang="en-GB" sz="2400" b="0" dirty="0">
              <a:solidFill>
                <a:prstClr val="black"/>
              </a:solidFill>
              <a:latin typeface="Trebuchet MS" panose="020B0603020202020204" pitchFamily="34" charset="0"/>
            </a:endParaRPr>
          </a:p>
          <a:p>
            <a:r>
              <a:rPr lang="en-GB" sz="2400" b="0" dirty="0">
                <a:solidFill>
                  <a:srgbClr val="000000"/>
                </a:solidFill>
                <a:latin typeface="Trebuchet MS" panose="020B0603020202020204" pitchFamily="34" charset="0"/>
              </a:rPr>
              <a:t>The school day finishes at </a:t>
            </a:r>
            <a:r>
              <a:rPr lang="en-GB" sz="2400" b="1" dirty="0">
                <a:solidFill>
                  <a:srgbClr val="000000"/>
                </a:solidFill>
                <a:latin typeface="Trebuchet MS" panose="020B0603020202020204" pitchFamily="34" charset="0"/>
              </a:rPr>
              <a:t>3.05pm</a:t>
            </a:r>
            <a:r>
              <a:rPr lang="en-GB" sz="2400" b="0" dirty="0">
                <a:solidFill>
                  <a:srgbClr val="000000"/>
                </a:solidFill>
                <a:latin typeface="Trebuchet MS" panose="020B0603020202020204" pitchFamily="34" charset="0"/>
              </a:rPr>
              <a:t>. All year 6 children will leave from the 6A fire door. If you have not collected your child by 3:15pm they will be taken to the school office for collection. </a:t>
            </a:r>
          </a:p>
          <a:p>
            <a:endParaRPr lang="en-GB" sz="2400" b="0" dirty="0">
              <a:solidFill>
                <a:prstClr val="black"/>
              </a:solidFill>
              <a:latin typeface="Trebuchet MS" panose="020B0603020202020204" pitchFamily="34" charset="0"/>
            </a:endParaRPr>
          </a:p>
          <a:p>
            <a:r>
              <a:rPr lang="en-GB" sz="2400" b="0" dirty="0">
                <a:solidFill>
                  <a:srgbClr val="000000"/>
                </a:solidFill>
                <a:latin typeface="Trebuchet MS" panose="020B0603020202020204" pitchFamily="34" charset="0"/>
              </a:rPr>
              <a:t>Let a member of staff know if someone other than yourself is collecting your child. For safety reasons we will not allow a child to go home with someone unless their main carer has informed school and have provided us with a password.</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E0E59AB8-A139-4A6A-E3E0-03B6B02539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65670" y="564191"/>
            <a:ext cx="487363" cy="487363"/>
          </a:xfrm>
          <a:prstGeom prst="rect">
            <a:avLst/>
          </a:prstGeom>
        </p:spPr>
      </p:pic>
    </p:spTree>
    <p:extLst>
      <p:ext uri="{BB962C8B-B14F-4D97-AF65-F5344CB8AC3E}">
        <p14:creationId xmlns:p14="http://schemas.microsoft.com/office/powerpoint/2010/main" val="25388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C2B4-FD7C-93B8-FD33-A6321A677D1C}"/>
              </a:ext>
            </a:extLst>
          </p:cNvPr>
          <p:cNvSpPr>
            <a:spLocks noGrp="1"/>
          </p:cNvSpPr>
          <p:nvPr>
            <p:ph type="title"/>
          </p:nvPr>
        </p:nvSpPr>
        <p:spPr/>
        <p:txBody>
          <a:bodyPr/>
          <a:lstStyle/>
          <a:p>
            <a:pPr algn="ctr"/>
            <a:r>
              <a:rPr lang="en-GB" u="sng" dirty="0"/>
              <a:t>SATS</a:t>
            </a:r>
          </a:p>
        </p:txBody>
      </p:sp>
      <p:sp>
        <p:nvSpPr>
          <p:cNvPr id="3" name="Content Placeholder 2">
            <a:extLst>
              <a:ext uri="{FF2B5EF4-FFF2-40B4-BE49-F238E27FC236}">
                <a16:creationId xmlns:a16="http://schemas.microsoft.com/office/drawing/2014/main" id="{590CAD2B-81AD-7E0C-700E-E79D4C5FD406}"/>
              </a:ext>
            </a:extLst>
          </p:cNvPr>
          <p:cNvSpPr>
            <a:spLocks noGrp="1"/>
          </p:cNvSpPr>
          <p:nvPr>
            <p:ph idx="1"/>
          </p:nvPr>
        </p:nvSpPr>
        <p:spPr>
          <a:xfrm>
            <a:off x="838200" y="2341191"/>
            <a:ext cx="10515600" cy="4351338"/>
          </a:xfrm>
        </p:spPr>
        <p:txBody>
          <a:bodyPr/>
          <a:lstStyle/>
          <a:p>
            <a:endParaRPr lang="en-GB" sz="1800" dirty="0">
              <a:solidFill>
                <a:srgbClr val="000000"/>
              </a:solidFill>
              <a:latin typeface="Trebuchet MS" panose="020B0603020202020204" pitchFamily="34" charset="0"/>
            </a:endParaRPr>
          </a:p>
          <a:p>
            <a:pPr marL="0" indent="0">
              <a:buNone/>
            </a:pPr>
            <a:endParaRPr lang="en-GB" sz="1800" dirty="0">
              <a:solidFill>
                <a:srgbClr val="000000"/>
              </a:solidFill>
              <a:latin typeface="Trebuchet MS" panose="020B0603020202020204" pitchFamily="34" charset="0"/>
            </a:endParaRPr>
          </a:p>
          <a:p>
            <a:endParaRPr lang="en-GB" sz="1800" dirty="0">
              <a:solidFill>
                <a:srgbClr val="000000"/>
              </a:solidFill>
              <a:latin typeface="Trebuchet MS" panose="020B0603020202020204" pitchFamily="34" charset="0"/>
            </a:endParaRPr>
          </a:p>
          <a:p>
            <a:endParaRPr lang="en-GB" sz="1800" dirty="0">
              <a:solidFill>
                <a:srgbClr val="000000"/>
              </a:solidFill>
              <a:latin typeface="Trebuchet MS" panose="020B0603020202020204" pitchFamily="34" charset="0"/>
            </a:endParaRPr>
          </a:p>
          <a:p>
            <a:endParaRPr lang="en-GB" sz="1800" dirty="0">
              <a:solidFill>
                <a:srgbClr val="000000"/>
              </a:solidFill>
              <a:latin typeface="Trebuchet MS" panose="020B0603020202020204" pitchFamily="34" charset="0"/>
            </a:endParaRPr>
          </a:p>
          <a:p>
            <a:endParaRPr lang="en-GB" sz="1800" dirty="0">
              <a:solidFill>
                <a:srgbClr val="000000"/>
              </a:solidFill>
              <a:latin typeface="Trebuchet MS" panose="020B0603020202020204" pitchFamily="34" charset="0"/>
            </a:endParaRPr>
          </a:p>
          <a:p>
            <a:endParaRPr lang="en-GB" sz="1800" dirty="0">
              <a:solidFill>
                <a:srgbClr val="000000"/>
              </a:solidFill>
              <a:latin typeface="Trebuchet MS" panose="020B0603020202020204" pitchFamily="34" charset="0"/>
            </a:endParaRPr>
          </a:p>
          <a:p>
            <a:endParaRPr lang="en-GB" sz="1800" dirty="0">
              <a:solidFill>
                <a:srgbClr val="000000"/>
              </a:solidFill>
              <a:latin typeface="Trebuchet MS" panose="020B0603020202020204" pitchFamily="34" charset="0"/>
            </a:endParaRPr>
          </a:p>
          <a:p>
            <a:pPr marL="0" indent="0">
              <a:buNone/>
            </a:pPr>
            <a:r>
              <a:rPr lang="en-GB" sz="1800" dirty="0">
                <a:solidFill>
                  <a:srgbClr val="000000"/>
                </a:solidFill>
                <a:latin typeface="Trebuchet MS" panose="020B0603020202020204" pitchFamily="34" charset="0"/>
              </a:rPr>
              <a:t>To further support our pupils, it is important that they are confident with their Year 5 and 6 Spellings which you received in your Welcome Pack to Year 6.</a:t>
            </a:r>
          </a:p>
          <a:p>
            <a:pPr marL="0" indent="0">
              <a:buNone/>
            </a:pPr>
            <a:endParaRPr lang="en-GB" dirty="0"/>
          </a:p>
        </p:txBody>
      </p:sp>
      <p:pic>
        <p:nvPicPr>
          <p:cNvPr id="5" name="Picture 4">
            <a:extLst>
              <a:ext uri="{FF2B5EF4-FFF2-40B4-BE49-F238E27FC236}">
                <a16:creationId xmlns:a16="http://schemas.microsoft.com/office/drawing/2014/main" id="{2A76DCD6-FDD4-6986-279D-5BF1877B7317}"/>
              </a:ext>
            </a:extLst>
          </p:cNvPr>
          <p:cNvPicPr>
            <a:picLocks noChangeAspect="1"/>
          </p:cNvPicPr>
          <p:nvPr/>
        </p:nvPicPr>
        <p:blipFill>
          <a:blip r:embed="rId4"/>
          <a:stretch>
            <a:fillRect/>
          </a:stretch>
        </p:blipFill>
        <p:spPr>
          <a:xfrm>
            <a:off x="702012" y="1601011"/>
            <a:ext cx="9951192" cy="3436103"/>
          </a:xfrm>
          <a:prstGeom prst="rect">
            <a:avLst/>
          </a:prstGeom>
        </p:spPr>
      </p:pic>
      <p:pic>
        <p:nvPicPr>
          <p:cNvPr id="4" name="Recorded Sound">
            <a:hlinkClick r:id="" action="ppaction://media"/>
            <a:extLst>
              <a:ext uri="{FF2B5EF4-FFF2-40B4-BE49-F238E27FC236}">
                <a16:creationId xmlns:a16="http://schemas.microsoft.com/office/drawing/2014/main" id="{0D0C7B3E-DDF0-BCC7-8BB6-FF5A30FDA4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7332" y="463145"/>
            <a:ext cx="487363" cy="487363"/>
          </a:xfrm>
          <a:prstGeom prst="rect">
            <a:avLst/>
          </a:prstGeom>
        </p:spPr>
      </p:pic>
    </p:spTree>
    <p:extLst>
      <p:ext uri="{BB962C8B-B14F-4D97-AF65-F5344CB8AC3E}">
        <p14:creationId xmlns:p14="http://schemas.microsoft.com/office/powerpoint/2010/main" val="329550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C558-B35D-8CBD-2811-BFF5F9A8B103}"/>
              </a:ext>
            </a:extLst>
          </p:cNvPr>
          <p:cNvSpPr>
            <a:spLocks noGrp="1"/>
          </p:cNvSpPr>
          <p:nvPr>
            <p:ph type="title"/>
          </p:nvPr>
        </p:nvSpPr>
        <p:spPr/>
        <p:txBody>
          <a:bodyPr/>
          <a:lstStyle/>
          <a:p>
            <a:pPr algn="ctr"/>
            <a:r>
              <a:rPr lang="en-GB" u="sng" dirty="0"/>
              <a:t>Secondary School Applications</a:t>
            </a:r>
          </a:p>
        </p:txBody>
      </p:sp>
      <p:sp>
        <p:nvSpPr>
          <p:cNvPr id="3" name="Content Placeholder 2">
            <a:extLst>
              <a:ext uri="{FF2B5EF4-FFF2-40B4-BE49-F238E27FC236}">
                <a16:creationId xmlns:a16="http://schemas.microsoft.com/office/drawing/2014/main" id="{5393D5AD-2886-4D0A-71DE-3EF0DAFFA6D7}"/>
              </a:ext>
            </a:extLst>
          </p:cNvPr>
          <p:cNvSpPr>
            <a:spLocks noGrp="1"/>
          </p:cNvSpPr>
          <p:nvPr>
            <p:ph idx="1"/>
          </p:nvPr>
        </p:nvSpPr>
        <p:spPr/>
        <p:txBody>
          <a:bodyPr/>
          <a:lstStyle/>
          <a:p>
            <a:pPr marL="0" indent="0">
              <a:buNone/>
            </a:pPr>
            <a:r>
              <a:rPr lang="en-GB" sz="1800" dirty="0">
                <a:solidFill>
                  <a:srgbClr val="000000"/>
                </a:solidFill>
                <a:latin typeface="Trebuchet MS" panose="020B0603020202020204" pitchFamily="34" charset="0"/>
              </a:rPr>
              <a:t>Application forms can be found on the Bradford Council website. These applications must be completed between the 12</a:t>
            </a:r>
            <a:r>
              <a:rPr lang="en-GB" sz="1800" u="sng" baseline="30000" dirty="0">
                <a:solidFill>
                  <a:srgbClr val="000000"/>
                </a:solidFill>
                <a:latin typeface="Trebuchet MS" panose="020B0603020202020204" pitchFamily="34" charset="0"/>
              </a:rPr>
              <a:t>th</a:t>
            </a:r>
            <a:r>
              <a:rPr lang="en-GB" sz="1800" u="sng" baseline="0" dirty="0">
                <a:solidFill>
                  <a:srgbClr val="000000"/>
                </a:solidFill>
                <a:latin typeface="Trebuchet MS" panose="020B0603020202020204" pitchFamily="34" charset="0"/>
              </a:rPr>
              <a:t> September 2023 and 31st October 2023. </a:t>
            </a:r>
            <a:r>
              <a:rPr lang="en-GB" sz="1800" baseline="0" dirty="0">
                <a:solidFill>
                  <a:srgbClr val="000000"/>
                </a:solidFill>
                <a:latin typeface="Trebuchet MS" panose="020B0603020202020204" pitchFamily="34" charset="0"/>
              </a:rPr>
              <a:t>School allocations will then be announced at the beginning of March 2024.</a:t>
            </a:r>
          </a:p>
          <a:p>
            <a:endParaRPr lang="en-GB" sz="1800" baseline="0" dirty="0">
              <a:solidFill>
                <a:prstClr val="black"/>
              </a:solidFill>
              <a:latin typeface="Trebuchet MS" panose="020B0603020202020204" pitchFamily="34" charset="0"/>
            </a:endParaRPr>
          </a:p>
          <a:p>
            <a:pPr marL="0" indent="0">
              <a:buNone/>
            </a:pPr>
            <a:r>
              <a:rPr lang="en-GB" sz="1800" baseline="0" dirty="0">
                <a:solidFill>
                  <a:srgbClr val="000000"/>
                </a:solidFill>
                <a:latin typeface="Trebuchet MS" panose="020B0603020202020204" pitchFamily="34" charset="0"/>
              </a:rPr>
              <a:t>Easy to apply online. </a:t>
            </a:r>
          </a:p>
          <a:p>
            <a:endParaRPr lang="en-GB" sz="1800" baseline="0" dirty="0">
              <a:solidFill>
                <a:prstClr val="black"/>
              </a:solidFill>
              <a:latin typeface="Trebuchet MS" panose="020B0603020202020204" pitchFamily="34" charset="0"/>
            </a:endParaRPr>
          </a:p>
          <a:p>
            <a:pPr marL="0" indent="0">
              <a:buNone/>
            </a:pPr>
            <a:r>
              <a:rPr lang="en-GB" sz="1800" baseline="0" dirty="0">
                <a:solidFill>
                  <a:srgbClr val="000000"/>
                </a:solidFill>
                <a:latin typeface="Trebuchet MS" panose="020B0603020202020204" pitchFamily="34" charset="0"/>
              </a:rPr>
              <a:t>Secondary schools are having open evenings specified in the letter in which the council sent out. </a:t>
            </a:r>
          </a:p>
          <a:p>
            <a:pPr marL="0" indent="0">
              <a:buNone/>
            </a:pPr>
            <a:endParaRPr lang="en-GB" sz="1800" dirty="0">
              <a:solidFill>
                <a:srgbClr val="000000"/>
              </a:solidFill>
              <a:latin typeface="Trebuchet MS" panose="020B0603020202020204" pitchFamily="34" charset="0"/>
            </a:endParaRPr>
          </a:p>
          <a:p>
            <a:pPr marL="0" indent="0">
              <a:buNone/>
            </a:pPr>
            <a:r>
              <a:rPr lang="en-GB" sz="1800" u="sng" dirty="0">
                <a:solidFill>
                  <a:srgbClr val="000000"/>
                </a:solidFill>
                <a:latin typeface="Trebuchet MS" panose="020B0603020202020204" pitchFamily="34" charset="0"/>
              </a:rPr>
              <a:t>www.bradford.gov.uk/admissions</a:t>
            </a:r>
          </a:p>
          <a:p>
            <a:pPr marL="0" indent="0">
              <a:buNone/>
            </a:pPr>
            <a:endParaRPr lang="en-GB" sz="1800" baseline="0" dirty="0">
              <a:solidFill>
                <a:srgbClr val="000000"/>
              </a:solidFill>
              <a:latin typeface="Trebuchet MS" panose="020B0603020202020204" pitchFamily="34" charset="0"/>
            </a:endParaRP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013CBCDD-DF76-8DC4-11CE-1A85E27C9C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187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025E3-B2A1-4DA7-D75F-31D28276E89E}"/>
              </a:ext>
            </a:extLst>
          </p:cNvPr>
          <p:cNvSpPr>
            <a:spLocks noGrp="1"/>
          </p:cNvSpPr>
          <p:nvPr>
            <p:ph type="title"/>
          </p:nvPr>
        </p:nvSpPr>
        <p:spPr/>
        <p:txBody>
          <a:bodyPr/>
          <a:lstStyle/>
          <a:p>
            <a:r>
              <a:rPr lang="en-GB" u="sng" dirty="0"/>
              <a:t>Agenda</a:t>
            </a:r>
          </a:p>
        </p:txBody>
      </p:sp>
      <p:sp>
        <p:nvSpPr>
          <p:cNvPr id="3" name="Content Placeholder 2">
            <a:extLst>
              <a:ext uri="{FF2B5EF4-FFF2-40B4-BE49-F238E27FC236}">
                <a16:creationId xmlns:a16="http://schemas.microsoft.com/office/drawing/2014/main" id="{78E12BDA-E7B8-AB1C-CBE9-920EF1ED38E4}"/>
              </a:ext>
            </a:extLst>
          </p:cNvPr>
          <p:cNvSpPr>
            <a:spLocks noGrp="1"/>
          </p:cNvSpPr>
          <p:nvPr>
            <p:ph idx="1"/>
          </p:nvPr>
        </p:nvSpPr>
        <p:spPr/>
        <p:txBody>
          <a:bodyPr>
            <a:normAutofit fontScale="77500" lnSpcReduction="20000"/>
          </a:bodyPr>
          <a:lstStyle/>
          <a:p>
            <a:r>
              <a:rPr lang="en-GB" altLang="en-US" dirty="0"/>
              <a:t>Staff</a:t>
            </a:r>
          </a:p>
          <a:p>
            <a:r>
              <a:rPr lang="en-GB" altLang="en-US" dirty="0"/>
              <a:t>Punctuality</a:t>
            </a:r>
          </a:p>
          <a:p>
            <a:r>
              <a:rPr lang="en-GB" altLang="en-US" dirty="0"/>
              <a:t>Attendance </a:t>
            </a:r>
          </a:p>
          <a:p>
            <a:r>
              <a:rPr lang="en-GB" altLang="en-US" dirty="0"/>
              <a:t>Year group routines</a:t>
            </a:r>
          </a:p>
          <a:p>
            <a:r>
              <a:rPr lang="en-GB" altLang="en-US" dirty="0"/>
              <a:t>Lunch Times</a:t>
            </a:r>
          </a:p>
          <a:p>
            <a:r>
              <a:rPr lang="en-GB" altLang="en-US" dirty="0"/>
              <a:t>Uniform</a:t>
            </a:r>
          </a:p>
          <a:p>
            <a:r>
              <a:rPr lang="en-GB" altLang="en-US" dirty="0"/>
              <a:t>PE</a:t>
            </a:r>
          </a:p>
          <a:p>
            <a:r>
              <a:rPr lang="en-GB" altLang="en-US" dirty="0"/>
              <a:t>Reading </a:t>
            </a:r>
          </a:p>
          <a:p>
            <a:r>
              <a:rPr lang="en-GB" altLang="en-US" dirty="0"/>
              <a:t>Homework</a:t>
            </a:r>
          </a:p>
          <a:p>
            <a:r>
              <a:rPr lang="en-GB" altLang="en-US" dirty="0"/>
              <a:t>Reminders</a:t>
            </a:r>
          </a:p>
          <a:p>
            <a:r>
              <a:rPr lang="en-GB" altLang="en-US" dirty="0"/>
              <a:t>SATs</a:t>
            </a:r>
          </a:p>
          <a:p>
            <a:r>
              <a:rPr lang="en-GB" altLang="en-US" dirty="0"/>
              <a:t>Secondary Applications</a:t>
            </a:r>
          </a:p>
        </p:txBody>
      </p:sp>
      <p:pic>
        <p:nvPicPr>
          <p:cNvPr id="4" name="Recorded Sound">
            <a:hlinkClick r:id="" action="ppaction://media"/>
            <a:extLst>
              <a:ext uri="{FF2B5EF4-FFF2-40B4-BE49-F238E27FC236}">
                <a16:creationId xmlns:a16="http://schemas.microsoft.com/office/drawing/2014/main" id="{A690FB12-A94A-E325-FC49-5907440508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4399" y="1338262"/>
            <a:ext cx="487363" cy="487363"/>
          </a:xfrm>
          <a:prstGeom prst="rect">
            <a:avLst/>
          </a:prstGeom>
        </p:spPr>
      </p:pic>
    </p:spTree>
    <p:extLst>
      <p:ext uri="{BB962C8B-B14F-4D97-AF65-F5344CB8AC3E}">
        <p14:creationId xmlns:p14="http://schemas.microsoft.com/office/powerpoint/2010/main" val="405260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825C-EEFA-86C0-EC80-DC75C99FF07B}"/>
              </a:ext>
            </a:extLst>
          </p:cNvPr>
          <p:cNvSpPr>
            <a:spLocks noGrp="1"/>
          </p:cNvSpPr>
          <p:nvPr>
            <p:ph type="title"/>
          </p:nvPr>
        </p:nvSpPr>
        <p:spPr>
          <a:xfrm>
            <a:off x="473804" y="-132806"/>
            <a:ext cx="10515600" cy="1325563"/>
          </a:xfrm>
        </p:spPr>
        <p:txBody>
          <a:bodyPr/>
          <a:lstStyle/>
          <a:p>
            <a:pPr algn="ctr"/>
            <a:r>
              <a:rPr lang="en-GB" u="sng" dirty="0"/>
              <a:t>Year 6 Staff</a:t>
            </a:r>
          </a:p>
        </p:txBody>
      </p:sp>
      <p:pic>
        <p:nvPicPr>
          <p:cNvPr id="5" name="Picture 4">
            <a:extLst>
              <a:ext uri="{FF2B5EF4-FFF2-40B4-BE49-F238E27FC236}">
                <a16:creationId xmlns:a16="http://schemas.microsoft.com/office/drawing/2014/main" id="{ECA2E8F0-EB42-1488-B2EE-AD78022E8F7B}"/>
              </a:ext>
            </a:extLst>
          </p:cNvPr>
          <p:cNvPicPr>
            <a:picLocks noChangeAspect="1"/>
          </p:cNvPicPr>
          <p:nvPr/>
        </p:nvPicPr>
        <p:blipFill rotWithShape="1">
          <a:blip r:embed="rId4"/>
          <a:srcRect t="6985"/>
          <a:stretch/>
        </p:blipFill>
        <p:spPr>
          <a:xfrm>
            <a:off x="325146" y="1192757"/>
            <a:ext cx="6090450" cy="4964993"/>
          </a:xfrm>
          <a:prstGeom prst="rect">
            <a:avLst/>
          </a:prstGeom>
        </p:spPr>
      </p:pic>
      <p:pic>
        <p:nvPicPr>
          <p:cNvPr id="7" name="Picture 6">
            <a:extLst>
              <a:ext uri="{FF2B5EF4-FFF2-40B4-BE49-F238E27FC236}">
                <a16:creationId xmlns:a16="http://schemas.microsoft.com/office/drawing/2014/main" id="{B35144DB-E7F4-8D82-AFC3-DA661B4E6D12}"/>
              </a:ext>
            </a:extLst>
          </p:cNvPr>
          <p:cNvPicPr>
            <a:picLocks noChangeAspect="1"/>
          </p:cNvPicPr>
          <p:nvPr/>
        </p:nvPicPr>
        <p:blipFill>
          <a:blip r:embed="rId5"/>
          <a:stretch>
            <a:fillRect/>
          </a:stretch>
        </p:blipFill>
        <p:spPr>
          <a:xfrm>
            <a:off x="6818843" y="3845681"/>
            <a:ext cx="4165001" cy="2046800"/>
          </a:xfrm>
          <a:prstGeom prst="rect">
            <a:avLst/>
          </a:prstGeom>
        </p:spPr>
      </p:pic>
      <p:pic>
        <p:nvPicPr>
          <p:cNvPr id="3" name="Recorded Sound">
            <a:hlinkClick r:id="" action="ppaction://media"/>
            <a:extLst>
              <a:ext uri="{FF2B5EF4-FFF2-40B4-BE49-F238E27FC236}">
                <a16:creationId xmlns:a16="http://schemas.microsoft.com/office/drawing/2014/main" id="{DFB32563-5568-B092-32E2-BA082E2064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4134" y="2031855"/>
            <a:ext cx="487363" cy="487363"/>
          </a:xfrm>
          <a:prstGeom prst="rect">
            <a:avLst/>
          </a:prstGeom>
        </p:spPr>
      </p:pic>
    </p:spTree>
    <p:extLst>
      <p:ext uri="{BB962C8B-B14F-4D97-AF65-F5344CB8AC3E}">
        <p14:creationId xmlns:p14="http://schemas.microsoft.com/office/powerpoint/2010/main" val="23727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FEC0-1D95-AE31-2A15-4DA333A67A2F}"/>
              </a:ext>
            </a:extLst>
          </p:cNvPr>
          <p:cNvSpPr>
            <a:spLocks noGrp="1"/>
          </p:cNvSpPr>
          <p:nvPr>
            <p:ph type="title"/>
          </p:nvPr>
        </p:nvSpPr>
        <p:spPr/>
        <p:txBody>
          <a:bodyPr/>
          <a:lstStyle/>
          <a:p>
            <a:pPr algn="ctr"/>
            <a:r>
              <a:rPr lang="en-GB" u="sng" dirty="0">
                <a:latin typeface="Trebuchet MS" panose="020B0603020202020204" pitchFamily="34" charset="0"/>
              </a:rPr>
              <a:t>Punctuality</a:t>
            </a:r>
          </a:p>
        </p:txBody>
      </p:sp>
      <p:sp>
        <p:nvSpPr>
          <p:cNvPr id="3" name="Content Placeholder 2">
            <a:extLst>
              <a:ext uri="{FF2B5EF4-FFF2-40B4-BE49-F238E27FC236}">
                <a16:creationId xmlns:a16="http://schemas.microsoft.com/office/drawing/2014/main" id="{EA8A4704-3550-C26E-305A-3A1929082DB3}"/>
              </a:ext>
            </a:extLst>
          </p:cNvPr>
          <p:cNvSpPr>
            <a:spLocks noGrp="1"/>
          </p:cNvSpPr>
          <p:nvPr>
            <p:ph idx="1"/>
          </p:nvPr>
        </p:nvSpPr>
        <p:spPr/>
        <p:txBody>
          <a:bodyPr/>
          <a:lstStyle/>
          <a:p>
            <a:pPr>
              <a:buFont typeface="Symbol" panose="05050102010706020507" pitchFamily="18" charset="2"/>
              <a:buChar char="·"/>
            </a:pPr>
            <a:r>
              <a:rPr lang="en-GB" sz="2400" dirty="0">
                <a:solidFill>
                  <a:srgbClr val="000000"/>
                </a:solidFill>
                <a:latin typeface="Trebuchet MS" panose="020B0603020202020204" pitchFamily="34" charset="0"/>
              </a:rPr>
              <a:t>Children are expected to line up outside 6A entrance at </a:t>
            </a:r>
            <a:r>
              <a:rPr lang="en-GB" sz="2400" b="1" dirty="0">
                <a:solidFill>
                  <a:srgbClr val="000000"/>
                </a:solidFill>
                <a:latin typeface="Trebuchet MS" panose="020B0603020202020204" pitchFamily="34" charset="0"/>
              </a:rPr>
              <a:t>8:30am</a:t>
            </a:r>
            <a:r>
              <a:rPr lang="en-GB" sz="2400" b="0" dirty="0">
                <a:solidFill>
                  <a:srgbClr val="000000"/>
                </a:solidFill>
                <a:latin typeface="Trebuchet MS" panose="020B0603020202020204" pitchFamily="34" charset="0"/>
              </a:rPr>
              <a:t> every morning in line order. </a:t>
            </a:r>
          </a:p>
          <a:p>
            <a:pPr>
              <a:buFont typeface="Symbol" panose="05050102010706020507" pitchFamily="18" charset="2"/>
              <a:buChar char="·"/>
            </a:pPr>
            <a:r>
              <a:rPr lang="en-GB" sz="2400" b="0" dirty="0">
                <a:solidFill>
                  <a:srgbClr val="000000"/>
                </a:solidFill>
                <a:latin typeface="Trebuchet MS" panose="020B0603020202020204" pitchFamily="34" charset="0"/>
              </a:rPr>
              <a:t>Children will be led inside by their class teacher to start school at </a:t>
            </a:r>
            <a:r>
              <a:rPr lang="en-GB" sz="2400" b="1" dirty="0">
                <a:solidFill>
                  <a:srgbClr val="000000"/>
                </a:solidFill>
                <a:latin typeface="Trebuchet MS" panose="020B0603020202020204" pitchFamily="34" charset="0"/>
              </a:rPr>
              <a:t>8:35am.</a:t>
            </a:r>
            <a:r>
              <a:rPr lang="en-GB" sz="2400" b="0" dirty="0">
                <a:solidFill>
                  <a:srgbClr val="000000"/>
                </a:solidFill>
                <a:latin typeface="Trebuchet MS" panose="020B0603020202020204" pitchFamily="34" charset="0"/>
              </a:rPr>
              <a:t> </a:t>
            </a:r>
          </a:p>
          <a:p>
            <a:pPr>
              <a:buFont typeface="Symbol" panose="05050102010706020507" pitchFamily="18" charset="2"/>
              <a:buChar char="·"/>
            </a:pPr>
            <a:r>
              <a:rPr lang="en-GB" sz="2400" b="0" dirty="0">
                <a:solidFill>
                  <a:srgbClr val="000000"/>
                </a:solidFill>
                <a:latin typeface="Trebuchet MS" panose="020B0603020202020204" pitchFamily="34" charset="0"/>
              </a:rPr>
              <a:t>If you arrive after </a:t>
            </a:r>
            <a:r>
              <a:rPr lang="en-GB" sz="2400" b="1" dirty="0">
                <a:solidFill>
                  <a:srgbClr val="000000"/>
                </a:solidFill>
                <a:latin typeface="Trebuchet MS" panose="020B0603020202020204" pitchFamily="34" charset="0"/>
              </a:rPr>
              <a:t>8:45am</a:t>
            </a:r>
            <a:r>
              <a:rPr lang="en-GB" sz="2400" b="0" dirty="0">
                <a:solidFill>
                  <a:srgbClr val="000000"/>
                </a:solidFill>
                <a:latin typeface="Trebuchet MS" panose="020B0603020202020204" pitchFamily="34" charset="0"/>
              </a:rPr>
              <a:t>, your child will receive a late mark from the office which can mean missing out on exciting attendance rewards. </a:t>
            </a:r>
          </a:p>
          <a:p>
            <a:pPr>
              <a:buFont typeface="Symbol" panose="05050102010706020507" pitchFamily="18" charset="2"/>
              <a:buChar char="·"/>
            </a:pPr>
            <a:r>
              <a:rPr lang="en-GB" sz="2400" b="0" dirty="0">
                <a:solidFill>
                  <a:srgbClr val="000000"/>
                </a:solidFill>
                <a:latin typeface="Trebuchet MS" panose="020B0603020202020204" pitchFamily="34" charset="0"/>
              </a:rPr>
              <a:t>When school visits occur, you must ensure that your child arrives at the specified time.</a:t>
            </a:r>
          </a:p>
          <a:p>
            <a:pPr marL="0" indent="0">
              <a:buNone/>
            </a:pPr>
            <a:endParaRPr lang="en-GB" dirty="0"/>
          </a:p>
        </p:txBody>
      </p:sp>
      <p:pic>
        <p:nvPicPr>
          <p:cNvPr id="5" name="Recorded Sound">
            <a:hlinkClick r:id="" action="ppaction://media"/>
            <a:extLst>
              <a:ext uri="{FF2B5EF4-FFF2-40B4-BE49-F238E27FC236}">
                <a16:creationId xmlns:a16="http://schemas.microsoft.com/office/drawing/2014/main" id="{0A8D62C3-2307-8372-4888-686C49F890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83911" y="890642"/>
            <a:ext cx="487363" cy="487363"/>
          </a:xfrm>
          <a:prstGeom prst="rect">
            <a:avLst/>
          </a:prstGeom>
        </p:spPr>
      </p:pic>
    </p:spTree>
    <p:extLst>
      <p:ext uri="{BB962C8B-B14F-4D97-AF65-F5344CB8AC3E}">
        <p14:creationId xmlns:p14="http://schemas.microsoft.com/office/powerpoint/2010/main" val="265754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00A1-862C-594C-BDD7-55438AA28A5A}"/>
              </a:ext>
            </a:extLst>
          </p:cNvPr>
          <p:cNvSpPr>
            <a:spLocks noGrp="1"/>
          </p:cNvSpPr>
          <p:nvPr>
            <p:ph type="title"/>
          </p:nvPr>
        </p:nvSpPr>
        <p:spPr/>
        <p:txBody>
          <a:bodyPr/>
          <a:lstStyle/>
          <a:p>
            <a:pPr algn="ctr"/>
            <a:r>
              <a:rPr lang="en-GB" u="sng" dirty="0"/>
              <a:t>Attendance</a:t>
            </a:r>
          </a:p>
        </p:txBody>
      </p:sp>
      <p:sp>
        <p:nvSpPr>
          <p:cNvPr id="3" name="Content Placeholder 2">
            <a:extLst>
              <a:ext uri="{FF2B5EF4-FFF2-40B4-BE49-F238E27FC236}">
                <a16:creationId xmlns:a16="http://schemas.microsoft.com/office/drawing/2014/main" id="{975B9233-7203-AAB0-652E-0A3D7DC6BB87}"/>
              </a:ext>
            </a:extLst>
          </p:cNvPr>
          <p:cNvSpPr>
            <a:spLocks noGrp="1"/>
          </p:cNvSpPr>
          <p:nvPr>
            <p:ph idx="1"/>
          </p:nvPr>
        </p:nvSpPr>
        <p:spPr/>
        <p:txBody>
          <a:bodyPr>
            <a:normAutofit/>
          </a:bodyPr>
          <a:lstStyle/>
          <a:p>
            <a:pPr>
              <a:buFont typeface="Symbol" panose="05050102010706020507" pitchFamily="18" charset="2"/>
              <a:buChar char="·"/>
            </a:pPr>
            <a:r>
              <a:rPr lang="en-GB" sz="2400" dirty="0">
                <a:solidFill>
                  <a:srgbClr val="000000"/>
                </a:solidFill>
                <a:latin typeface="Trebuchet MS" panose="020B0603020202020204" pitchFamily="34" charset="0"/>
              </a:rPr>
              <a:t>It is important to attend school every day. </a:t>
            </a:r>
            <a:r>
              <a:rPr lang="en-GB" sz="2400" b="1" dirty="0">
                <a:solidFill>
                  <a:srgbClr val="000000"/>
                </a:solidFill>
                <a:latin typeface="Trebuchet MS" panose="020B0603020202020204" pitchFamily="34" charset="0"/>
              </a:rPr>
              <a:t>96% attendance is only 'average'.  </a:t>
            </a:r>
          </a:p>
          <a:p>
            <a:pPr>
              <a:buFont typeface="Symbol" panose="05050102010706020507" pitchFamily="18" charset="2"/>
              <a:buChar char="·"/>
            </a:pPr>
            <a:r>
              <a:rPr lang="en-GB" sz="2400" dirty="0">
                <a:solidFill>
                  <a:srgbClr val="000000"/>
                </a:solidFill>
                <a:latin typeface="Trebuchet MS" panose="020B0603020202020204" pitchFamily="34" charset="0"/>
              </a:rPr>
              <a:t>To optimise learning opportunities</a:t>
            </a:r>
            <a:r>
              <a:rPr lang="en-GB" sz="2400" b="0" dirty="0">
                <a:solidFill>
                  <a:srgbClr val="000000"/>
                </a:solidFill>
                <a:latin typeface="Trebuchet MS" panose="020B0603020202020204" pitchFamily="34" charset="0"/>
              </a:rPr>
              <a:t>, y</a:t>
            </a:r>
            <a:r>
              <a:rPr lang="en-GB" sz="2400" dirty="0">
                <a:solidFill>
                  <a:srgbClr val="000000"/>
                </a:solidFill>
                <a:latin typeface="Trebuchet MS" panose="020B0603020202020204" pitchFamily="34" charset="0"/>
              </a:rPr>
              <a:t>our child must aim for above </a:t>
            </a:r>
            <a:r>
              <a:rPr lang="en-GB" sz="2400" b="1" dirty="0">
                <a:solidFill>
                  <a:srgbClr val="000000"/>
                </a:solidFill>
                <a:latin typeface="Trebuchet MS" panose="020B0603020202020204" pitchFamily="34" charset="0"/>
              </a:rPr>
              <a:t>96%</a:t>
            </a:r>
            <a:r>
              <a:rPr lang="en-GB" sz="2400" dirty="0">
                <a:solidFill>
                  <a:srgbClr val="000000"/>
                </a:solidFill>
                <a:latin typeface="Trebuchet MS" panose="020B0603020202020204" pitchFamily="34" charset="0"/>
              </a:rPr>
              <a:t> </a:t>
            </a:r>
            <a:endParaRPr lang="en-GB" sz="2400" b="0" dirty="0">
              <a:solidFill>
                <a:srgbClr val="000000"/>
              </a:solidFill>
              <a:latin typeface="Trebuchet MS" panose="020B0603020202020204" pitchFamily="34" charset="0"/>
            </a:endParaRPr>
          </a:p>
          <a:p>
            <a:pPr>
              <a:buFont typeface="Symbol" panose="05050102010706020507" pitchFamily="18" charset="2"/>
              <a:buChar char="·"/>
            </a:pPr>
            <a:r>
              <a:rPr lang="en-GB" sz="2400" b="0" dirty="0">
                <a:solidFill>
                  <a:srgbClr val="000000"/>
                </a:solidFill>
                <a:latin typeface="Trebuchet MS" panose="020B0603020202020204" pitchFamily="34" charset="0"/>
              </a:rPr>
              <a:t>Please inform school if your child is sick.</a:t>
            </a:r>
          </a:p>
          <a:p>
            <a:pPr>
              <a:buFont typeface="Symbol" panose="05050102010706020507" pitchFamily="18" charset="2"/>
              <a:buChar char="·"/>
            </a:pPr>
            <a:r>
              <a:rPr lang="en-GB" sz="2400" b="0" dirty="0">
                <a:solidFill>
                  <a:srgbClr val="000000"/>
                </a:solidFill>
                <a:latin typeface="Trebuchet MS" panose="020B0603020202020204" pitchFamily="34" charset="0"/>
              </a:rPr>
              <a:t>Wherever possible arrange medical appointments before or after school, or during the weekends.</a:t>
            </a:r>
          </a:p>
          <a:p>
            <a:pPr>
              <a:buFont typeface="Symbol" panose="05050102010706020507" pitchFamily="18" charset="2"/>
              <a:buChar char="·"/>
            </a:pPr>
            <a:r>
              <a:rPr lang="en-GB" sz="2400" b="0" dirty="0">
                <a:solidFill>
                  <a:srgbClr val="000000"/>
                </a:solidFill>
                <a:latin typeface="Trebuchet MS" panose="020B0603020202020204" pitchFamily="34" charset="0"/>
              </a:rPr>
              <a:t>If your child comes to school on time every day, in the half-term, they will receive an attendance sticker. If they receive all stickers for the half-term, they will take part in a lucky prize dip. If your child comes to school every day on time for the whole year, they have a chance to win a bike! </a:t>
            </a:r>
          </a:p>
          <a:p>
            <a:endParaRPr lang="en-GB" dirty="0"/>
          </a:p>
        </p:txBody>
      </p:sp>
      <p:pic>
        <p:nvPicPr>
          <p:cNvPr id="4" name="Recorded Sound">
            <a:hlinkClick r:id="" action="ppaction://media"/>
            <a:extLst>
              <a:ext uri="{FF2B5EF4-FFF2-40B4-BE49-F238E27FC236}">
                <a16:creationId xmlns:a16="http://schemas.microsoft.com/office/drawing/2014/main" id="{382AB345-BF8F-1B03-F0F9-ADC874624E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4498" y="665271"/>
            <a:ext cx="487363" cy="487363"/>
          </a:xfrm>
          <a:prstGeom prst="rect">
            <a:avLst/>
          </a:prstGeom>
        </p:spPr>
      </p:pic>
    </p:spTree>
    <p:extLst>
      <p:ext uri="{BB962C8B-B14F-4D97-AF65-F5344CB8AC3E}">
        <p14:creationId xmlns:p14="http://schemas.microsoft.com/office/powerpoint/2010/main" val="110942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0324-8767-0C12-96C4-3F1142D2AE93}"/>
              </a:ext>
            </a:extLst>
          </p:cNvPr>
          <p:cNvSpPr>
            <a:spLocks noGrp="1"/>
          </p:cNvSpPr>
          <p:nvPr>
            <p:ph type="title"/>
          </p:nvPr>
        </p:nvSpPr>
        <p:spPr/>
        <p:txBody>
          <a:bodyPr/>
          <a:lstStyle/>
          <a:p>
            <a:pPr algn="ctr"/>
            <a:r>
              <a:rPr lang="en-GB" u="sng" dirty="0"/>
              <a:t>Year Group Routines</a:t>
            </a:r>
          </a:p>
        </p:txBody>
      </p:sp>
      <p:sp>
        <p:nvSpPr>
          <p:cNvPr id="3" name="Content Placeholder 2">
            <a:extLst>
              <a:ext uri="{FF2B5EF4-FFF2-40B4-BE49-F238E27FC236}">
                <a16:creationId xmlns:a16="http://schemas.microsoft.com/office/drawing/2014/main" id="{F6C484A5-1D95-1D2C-F2EC-76A59F811ECA}"/>
              </a:ext>
            </a:extLst>
          </p:cNvPr>
          <p:cNvSpPr>
            <a:spLocks noGrp="1"/>
          </p:cNvSpPr>
          <p:nvPr>
            <p:ph idx="1"/>
          </p:nvPr>
        </p:nvSpPr>
        <p:spPr/>
        <p:txBody>
          <a:bodyPr>
            <a:normAutofit/>
          </a:bodyPr>
          <a:lstStyle/>
          <a:p>
            <a:r>
              <a:rPr lang="en-GB" sz="2000" dirty="0">
                <a:effectLst/>
                <a:latin typeface="Trebuchet MS" panose="020B0603020202020204" pitchFamily="34" charset="0"/>
                <a:ea typeface="Times New Roman" panose="02020603050405020304" pitchFamily="18" charset="0"/>
              </a:rPr>
              <a:t>The day begins at 8:35am. The Year 6 teachers will be waiting on the Lower Key Stage 2 playground from 8:30am. The Year 6 teachers will then lead the children into school at 8:35am through the 6A classroom entrance. It is important that your child is on time. </a:t>
            </a:r>
          </a:p>
          <a:p>
            <a:r>
              <a:rPr lang="en-GB" sz="2000" b="1" dirty="0">
                <a:effectLst/>
                <a:latin typeface="Trebuchet MS" panose="020B0603020202020204" pitchFamily="34" charset="0"/>
                <a:ea typeface="Times New Roman" panose="02020603050405020304" pitchFamily="18" charset="0"/>
              </a:rPr>
              <a:t>Please note: The Year 6 teachers will go inside with the children at 8:35am and school gates will close at 8:45am. If your child arrives after this time, you must take them to the school office. Any child that is late will be signed in and issued with a late slip.  </a:t>
            </a:r>
            <a:endParaRPr lang="en-GB" sz="2000" dirty="0">
              <a:effectLst/>
              <a:latin typeface="Trebuchet MS" panose="020B0603020202020204" pitchFamily="34" charset="0"/>
              <a:ea typeface="Times New Roman" panose="02020603050405020304" pitchFamily="18" charset="0"/>
            </a:endParaRPr>
          </a:p>
          <a:p>
            <a:r>
              <a:rPr lang="en-GB" sz="2000" dirty="0">
                <a:effectLst/>
                <a:latin typeface="Trebuchet MS" panose="020B0603020202020204" pitchFamily="34" charset="0"/>
                <a:ea typeface="Times New Roman" panose="02020603050405020304" pitchFamily="18" charset="0"/>
              </a:rPr>
              <a:t>The school day finishes at 3:05pm. Please collect your child from the class’s designated collection area. 6A, 6B and 6C will leave through the 6A entrance. We politely ask that parents stand in their allocated area and wait until children are sent to you. If you have not collected your child by 3:15 pm they will be taken to the school office. </a:t>
            </a:r>
          </a:p>
          <a:p>
            <a:r>
              <a:rPr lang="en-GB" sz="2000" dirty="0">
                <a:effectLst/>
                <a:latin typeface="Trebuchet MS" panose="020B0603020202020204" pitchFamily="34" charset="0"/>
                <a:ea typeface="Times New Roman" panose="02020603050405020304" pitchFamily="18" charset="0"/>
              </a:rPr>
              <a:t>It is vital that these timings at the beginning and end of day are strictly adhered to maintain the safety of our pupils, staff, and yourselves. Please feel free to approach staff </a:t>
            </a:r>
            <a:r>
              <a:rPr lang="en-GB" sz="2000" u="sng" dirty="0">
                <a:effectLst/>
                <a:latin typeface="Trebuchet MS" panose="020B0603020202020204" pitchFamily="34" charset="0"/>
                <a:ea typeface="Times New Roman" panose="02020603050405020304" pitchFamily="18" charset="0"/>
              </a:rPr>
              <a:t>in the playground</a:t>
            </a:r>
            <a:r>
              <a:rPr lang="en-GB" sz="2000" dirty="0">
                <a:effectLst/>
                <a:latin typeface="Trebuchet MS" panose="020B0603020202020204" pitchFamily="34" charset="0"/>
                <a:ea typeface="Times New Roman" panose="02020603050405020304" pitchFamily="18" charset="0"/>
              </a:rPr>
              <a:t> with any queries or information before the day begins.</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FCCE4BD5-B293-18C3-7E18-3742DF383F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3001" y="681037"/>
            <a:ext cx="487363" cy="487363"/>
          </a:xfrm>
          <a:prstGeom prst="rect">
            <a:avLst/>
          </a:prstGeom>
        </p:spPr>
      </p:pic>
    </p:spTree>
    <p:extLst>
      <p:ext uri="{BB962C8B-B14F-4D97-AF65-F5344CB8AC3E}">
        <p14:creationId xmlns:p14="http://schemas.microsoft.com/office/powerpoint/2010/main" val="249918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076F-ADC7-1307-34E2-CF8C4E9AD4FA}"/>
              </a:ext>
            </a:extLst>
          </p:cNvPr>
          <p:cNvSpPr>
            <a:spLocks noGrp="1"/>
          </p:cNvSpPr>
          <p:nvPr>
            <p:ph type="title"/>
          </p:nvPr>
        </p:nvSpPr>
        <p:spPr>
          <a:xfrm>
            <a:off x="403194" y="178694"/>
            <a:ext cx="10515600" cy="1325563"/>
          </a:xfrm>
        </p:spPr>
        <p:txBody>
          <a:bodyPr/>
          <a:lstStyle/>
          <a:p>
            <a:pPr algn="ctr"/>
            <a:r>
              <a:rPr lang="en-GB" u="sng" dirty="0"/>
              <a:t>Lunch Times</a:t>
            </a:r>
          </a:p>
        </p:txBody>
      </p:sp>
      <p:sp>
        <p:nvSpPr>
          <p:cNvPr id="3" name="Content Placeholder 2">
            <a:extLst>
              <a:ext uri="{FF2B5EF4-FFF2-40B4-BE49-F238E27FC236}">
                <a16:creationId xmlns:a16="http://schemas.microsoft.com/office/drawing/2014/main" id="{66073663-09D8-2AA0-C539-5356F9882569}"/>
              </a:ext>
            </a:extLst>
          </p:cNvPr>
          <p:cNvSpPr>
            <a:spLocks noGrp="1"/>
          </p:cNvSpPr>
          <p:nvPr>
            <p:ph idx="1"/>
          </p:nvPr>
        </p:nvSpPr>
        <p:spPr>
          <a:xfrm>
            <a:off x="500847" y="1852258"/>
            <a:ext cx="10960223" cy="4351338"/>
          </a:xfrm>
        </p:spPr>
        <p:txBody>
          <a:bodyPr>
            <a:normAutofit/>
          </a:bodyPr>
          <a:lstStyle/>
          <a:p>
            <a:r>
              <a:rPr lang="en-GB" sz="2400" dirty="0">
                <a:effectLst/>
                <a:latin typeface="Trebuchet MS" panose="020B0603020202020204" pitchFamily="34" charset="0"/>
                <a:ea typeface="Times New Roman" panose="02020603050405020304" pitchFamily="18" charset="0"/>
              </a:rPr>
              <a:t>Lunch time will start at 12:15pm for Year 6 and will finish at 1:00pm. </a:t>
            </a:r>
            <a:endParaRPr lang="en-GB" sz="2400" dirty="0">
              <a:latin typeface="Trebuchet MS" panose="020B0603020202020204" pitchFamily="34" charset="0"/>
              <a:ea typeface="Times New Roman" panose="02020603050405020304" pitchFamily="18" charset="0"/>
            </a:endParaRPr>
          </a:p>
          <a:p>
            <a:pPr marL="0" indent="0">
              <a:buNone/>
            </a:pPr>
            <a:endParaRPr lang="en-GB" sz="2400" dirty="0">
              <a:effectLst/>
              <a:latin typeface="Trebuchet MS" panose="020B0603020202020204" pitchFamily="34" charset="0"/>
              <a:ea typeface="Times New Roman" panose="02020603050405020304" pitchFamily="18" charset="0"/>
            </a:endParaRPr>
          </a:p>
          <a:p>
            <a:r>
              <a:rPr lang="en-GB" sz="2400" dirty="0">
                <a:effectLst/>
                <a:latin typeface="Trebuchet MS" panose="020B0603020202020204" pitchFamily="34" charset="0"/>
                <a:ea typeface="Times New Roman" panose="02020603050405020304" pitchFamily="18" charset="0"/>
              </a:rPr>
              <a:t>Our school canteen is HMC registered, and the food is halal. The canteen offers a variety of choice, and a menu is also available for you to see what your child is eating. </a:t>
            </a:r>
          </a:p>
          <a:p>
            <a:pPr marL="0" indent="0">
              <a:buNone/>
            </a:pPr>
            <a:endParaRPr lang="en-GB" sz="2400" dirty="0">
              <a:effectLst/>
              <a:latin typeface="Trebuchet MS" panose="020B0603020202020204" pitchFamily="34" charset="0"/>
              <a:ea typeface="Times New Roman" panose="02020603050405020304" pitchFamily="18" charset="0"/>
            </a:endParaRPr>
          </a:p>
          <a:p>
            <a:r>
              <a:rPr lang="en-GB" sz="2400" dirty="0">
                <a:effectLst/>
                <a:latin typeface="Trebuchet MS" panose="020B0603020202020204" pitchFamily="34" charset="0"/>
                <a:ea typeface="Times New Roman" panose="02020603050405020304" pitchFamily="18" charset="0"/>
              </a:rPr>
              <a:t>In Year 6 we expect all children to eat lunch at school and not at home, so that they can socialise with their peers. If there are any concerns around this, please speak to your child’s class teacher. </a:t>
            </a:r>
          </a:p>
          <a:p>
            <a:endParaRPr lang="en-GB" sz="2400" dirty="0">
              <a:latin typeface="Trebuchet MS" panose="020B0603020202020204" pitchFamily="34" charset="0"/>
            </a:endParaRP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7755DD4A-1B23-FF82-5CB6-8248A77138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0001" y="597793"/>
            <a:ext cx="487363" cy="487363"/>
          </a:xfrm>
          <a:prstGeom prst="rect">
            <a:avLst/>
          </a:prstGeom>
        </p:spPr>
      </p:pic>
    </p:spTree>
    <p:extLst>
      <p:ext uri="{BB962C8B-B14F-4D97-AF65-F5344CB8AC3E}">
        <p14:creationId xmlns:p14="http://schemas.microsoft.com/office/powerpoint/2010/main" val="205827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8C8C-B43F-77A1-3E89-26E5240E44CB}"/>
              </a:ext>
            </a:extLst>
          </p:cNvPr>
          <p:cNvSpPr>
            <a:spLocks noGrp="1"/>
          </p:cNvSpPr>
          <p:nvPr>
            <p:ph type="title"/>
          </p:nvPr>
        </p:nvSpPr>
        <p:spPr/>
        <p:txBody>
          <a:bodyPr/>
          <a:lstStyle/>
          <a:p>
            <a:pPr algn="ctr"/>
            <a:r>
              <a:rPr lang="en-GB" u="sng" dirty="0"/>
              <a:t>Uniform</a:t>
            </a:r>
          </a:p>
        </p:txBody>
      </p:sp>
      <p:sp>
        <p:nvSpPr>
          <p:cNvPr id="3" name="Content Placeholder 2">
            <a:extLst>
              <a:ext uri="{FF2B5EF4-FFF2-40B4-BE49-F238E27FC236}">
                <a16:creationId xmlns:a16="http://schemas.microsoft.com/office/drawing/2014/main" id="{0AB5F79D-0719-B884-2474-6C0DDCAA84DB}"/>
              </a:ext>
            </a:extLst>
          </p:cNvPr>
          <p:cNvSpPr>
            <a:spLocks noGrp="1"/>
          </p:cNvSpPr>
          <p:nvPr>
            <p:ph idx="1"/>
          </p:nvPr>
        </p:nvSpPr>
        <p:spPr>
          <a:xfrm>
            <a:off x="480530" y="1549877"/>
            <a:ext cx="11342255" cy="5061239"/>
          </a:xfrm>
        </p:spPr>
        <p:txBody>
          <a:bodyPr>
            <a:normAutofit fontScale="85000" lnSpcReduction="20000"/>
          </a:bodyPr>
          <a:lstStyle/>
          <a:p>
            <a:pPr marL="0" indent="0">
              <a:buNone/>
            </a:pPr>
            <a:r>
              <a:rPr lang="en-GB" sz="2100" dirty="0">
                <a:solidFill>
                  <a:srgbClr val="000000"/>
                </a:solidFill>
                <a:latin typeface="Trebuchet MS" panose="020B0603020202020204" pitchFamily="34" charset="0"/>
              </a:rPr>
              <a:t>Your child must wear a ‘</a:t>
            </a:r>
            <a:r>
              <a:rPr lang="en-GB" sz="2100" b="1" dirty="0">
                <a:solidFill>
                  <a:srgbClr val="000000"/>
                </a:solidFill>
                <a:latin typeface="Trebuchet MS" panose="020B0603020202020204" pitchFamily="34" charset="0"/>
              </a:rPr>
              <a:t>Horton Grange’</a:t>
            </a:r>
            <a:r>
              <a:rPr lang="en-GB" sz="2100" b="0" dirty="0">
                <a:solidFill>
                  <a:srgbClr val="000000"/>
                </a:solidFill>
                <a:latin typeface="Trebuchet MS" panose="020B0603020202020204" pitchFamily="34" charset="0"/>
              </a:rPr>
              <a:t> uniform. </a:t>
            </a:r>
          </a:p>
          <a:p>
            <a:endParaRPr lang="en-GB" sz="2100" b="0" dirty="0">
              <a:solidFill>
                <a:prstClr val="black"/>
              </a:solidFill>
              <a:latin typeface="Trebuchet MS" panose="020B0603020202020204" pitchFamily="34" charset="0"/>
            </a:endParaRPr>
          </a:p>
          <a:p>
            <a:pPr marL="0" indent="0">
              <a:buNone/>
            </a:pPr>
            <a:r>
              <a:rPr lang="en-GB" sz="2100" b="0" dirty="0">
                <a:solidFill>
                  <a:srgbClr val="000000"/>
                </a:solidFill>
                <a:latin typeface="Trebuchet MS" panose="020B0603020202020204" pitchFamily="34" charset="0"/>
              </a:rPr>
              <a:t>This consists of:</a:t>
            </a:r>
          </a:p>
          <a:p>
            <a:r>
              <a:rPr lang="en-GB" sz="2100" b="0" dirty="0">
                <a:solidFill>
                  <a:srgbClr val="000000"/>
                </a:solidFill>
                <a:latin typeface="Trebuchet MS" panose="020B0603020202020204" pitchFamily="34" charset="0"/>
              </a:rPr>
              <a:t>A maroon jumper/cardigan. </a:t>
            </a:r>
          </a:p>
          <a:p>
            <a:r>
              <a:rPr lang="en-GB" sz="2100" b="0" dirty="0">
                <a:solidFill>
                  <a:srgbClr val="000000"/>
                </a:solidFill>
                <a:latin typeface="Trebuchet MS" panose="020B0603020202020204" pitchFamily="34" charset="0"/>
              </a:rPr>
              <a:t>A white polo shirt or long-sleeved shirt for the winter.</a:t>
            </a:r>
          </a:p>
          <a:p>
            <a:r>
              <a:rPr lang="en-GB" sz="2100" b="0" dirty="0">
                <a:solidFill>
                  <a:srgbClr val="000000"/>
                </a:solidFill>
                <a:latin typeface="Trebuchet MS" panose="020B0603020202020204" pitchFamily="34" charset="0"/>
              </a:rPr>
              <a:t>Grey skirt, trousers, dress or shalwar kameez.</a:t>
            </a:r>
          </a:p>
          <a:p>
            <a:r>
              <a:rPr lang="en-GB" sz="2100" b="0" dirty="0">
                <a:solidFill>
                  <a:srgbClr val="000000"/>
                </a:solidFill>
                <a:latin typeface="Trebuchet MS" panose="020B0603020202020204" pitchFamily="34" charset="0"/>
              </a:rPr>
              <a:t>Black hijab with school logo on it (optional for girls)</a:t>
            </a:r>
          </a:p>
          <a:p>
            <a:r>
              <a:rPr lang="en-GB" sz="2100" b="0" dirty="0">
                <a:solidFill>
                  <a:srgbClr val="000000"/>
                </a:solidFill>
                <a:latin typeface="Trebuchet MS" panose="020B0603020202020204" pitchFamily="34" charset="0"/>
              </a:rPr>
              <a:t>Grey tights.</a:t>
            </a:r>
          </a:p>
          <a:p>
            <a:r>
              <a:rPr lang="en-GB" sz="2100" b="0" dirty="0">
                <a:solidFill>
                  <a:srgbClr val="000000"/>
                </a:solidFill>
                <a:latin typeface="Trebuchet MS" panose="020B0603020202020204" pitchFamily="34" charset="0"/>
              </a:rPr>
              <a:t>Sensible black shoes. Please, no open toed shoes, sandals or high heels or trainers</a:t>
            </a:r>
            <a:r>
              <a:rPr lang="en-GB" sz="2100" b="1" dirty="0">
                <a:solidFill>
                  <a:srgbClr val="000000"/>
                </a:solidFill>
                <a:latin typeface="Trebuchet MS" panose="020B0603020202020204" pitchFamily="34" charset="0"/>
              </a:rPr>
              <a:t>.</a:t>
            </a:r>
          </a:p>
          <a:p>
            <a:endParaRPr lang="en-GB" sz="2100" b="1" dirty="0">
              <a:solidFill>
                <a:srgbClr val="000000"/>
              </a:solidFill>
              <a:latin typeface="Trebuchet MS" panose="020B0603020202020204" pitchFamily="34" charset="0"/>
            </a:endParaRPr>
          </a:p>
          <a:p>
            <a:pPr marL="0" indent="0">
              <a:buNone/>
            </a:pPr>
            <a:r>
              <a:rPr lang="en-GB" sz="2100" dirty="0">
                <a:solidFill>
                  <a:srgbClr val="000000"/>
                </a:solidFill>
                <a:latin typeface="Trebuchet MS" panose="020B0603020202020204" pitchFamily="34" charset="0"/>
              </a:rPr>
              <a:t>In winter, please provide a waterproof coat, hat and gloves and in Summer it can get hot, so a sun hat and cream is essential. Please apply the cream yourself before coming to school. It would be useful if your child wore wellies in the rainy/snowy weather, but they should bring a change of shoes for when they are inside. </a:t>
            </a:r>
          </a:p>
          <a:p>
            <a:pPr marL="0" indent="0">
              <a:buNone/>
            </a:pPr>
            <a:endParaRPr lang="en-GB" sz="2100" dirty="0">
              <a:solidFill>
                <a:srgbClr val="000000"/>
              </a:solidFill>
              <a:latin typeface="Trebuchet MS" panose="020B0603020202020204" pitchFamily="34" charset="0"/>
            </a:endParaRPr>
          </a:p>
          <a:p>
            <a:pPr marL="0" indent="0">
              <a:buNone/>
            </a:pPr>
            <a:r>
              <a:rPr lang="en-GB" sz="2100" dirty="0">
                <a:solidFill>
                  <a:srgbClr val="000000"/>
                </a:solidFill>
                <a:latin typeface="Trebuchet MS" panose="020B0603020202020204" pitchFamily="34" charset="0"/>
              </a:rPr>
              <a:t>Children should look presentable. Children should not have any lines shaved into their hair, wear trainers (on non-PE days) or jewellery, such as hooped earrings. </a:t>
            </a:r>
          </a:p>
          <a:p>
            <a:pPr marL="0" indent="0">
              <a:buNone/>
            </a:pPr>
            <a:endParaRPr lang="en-GB" sz="1800" b="1" dirty="0">
              <a:solidFill>
                <a:srgbClr val="000000"/>
              </a:solidFill>
              <a:latin typeface="Debbie Hepplewhite Print Font" panose="03050602040000000000" pitchFamily="66" charset="0"/>
            </a:endParaRPr>
          </a:p>
          <a:p>
            <a:endParaRPr lang="en-GB" dirty="0"/>
          </a:p>
        </p:txBody>
      </p:sp>
      <p:pic>
        <p:nvPicPr>
          <p:cNvPr id="4" name="Recorded Sound">
            <a:hlinkClick r:id="" action="ppaction://media"/>
            <a:extLst>
              <a:ext uri="{FF2B5EF4-FFF2-40B4-BE49-F238E27FC236}">
                <a16:creationId xmlns:a16="http://schemas.microsoft.com/office/drawing/2014/main" id="{03B64C57-69EE-68AF-8850-62C1E9DF62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75573" y="713820"/>
            <a:ext cx="487363" cy="487363"/>
          </a:xfrm>
          <a:prstGeom prst="rect">
            <a:avLst/>
          </a:prstGeom>
        </p:spPr>
      </p:pic>
    </p:spTree>
    <p:extLst>
      <p:ext uri="{BB962C8B-B14F-4D97-AF65-F5344CB8AC3E}">
        <p14:creationId xmlns:p14="http://schemas.microsoft.com/office/powerpoint/2010/main" val="80112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36D44-C5F0-0365-D801-68155ECA8F09}"/>
              </a:ext>
            </a:extLst>
          </p:cNvPr>
          <p:cNvSpPr>
            <a:spLocks noGrp="1"/>
          </p:cNvSpPr>
          <p:nvPr>
            <p:ph type="title"/>
          </p:nvPr>
        </p:nvSpPr>
        <p:spPr/>
        <p:txBody>
          <a:bodyPr/>
          <a:lstStyle/>
          <a:p>
            <a:pPr algn="ctr"/>
            <a:r>
              <a:rPr lang="en-GB" u="sng" dirty="0"/>
              <a:t>PE</a:t>
            </a:r>
          </a:p>
        </p:txBody>
      </p:sp>
      <p:sp>
        <p:nvSpPr>
          <p:cNvPr id="3" name="Content Placeholder 2">
            <a:extLst>
              <a:ext uri="{FF2B5EF4-FFF2-40B4-BE49-F238E27FC236}">
                <a16:creationId xmlns:a16="http://schemas.microsoft.com/office/drawing/2014/main" id="{1A49C852-56E7-6139-E4C9-BBF7032DEFA3}"/>
              </a:ext>
            </a:extLst>
          </p:cNvPr>
          <p:cNvSpPr>
            <a:spLocks noGrp="1"/>
          </p:cNvSpPr>
          <p:nvPr>
            <p:ph idx="1"/>
          </p:nvPr>
        </p:nvSpPr>
        <p:spPr/>
        <p:txBody>
          <a:bodyPr>
            <a:normAutofit lnSpcReduction="10000"/>
          </a:bodyPr>
          <a:lstStyle/>
          <a:p>
            <a:pPr marL="0" indent="0">
              <a:buNone/>
            </a:pPr>
            <a:r>
              <a:rPr lang="en-GB" sz="2000" b="1" dirty="0">
                <a:solidFill>
                  <a:srgbClr val="000000"/>
                </a:solidFill>
                <a:latin typeface="Trebuchet MS" panose="020B0603020202020204" pitchFamily="34" charset="0"/>
              </a:rPr>
              <a:t>Year 6 have PE on Tuesdays and Thursdays in the </a:t>
            </a:r>
            <a:r>
              <a:rPr lang="en-GB" sz="2000" b="1" dirty="0" err="1">
                <a:solidFill>
                  <a:srgbClr val="000000"/>
                </a:solidFill>
                <a:latin typeface="Trebuchet MS" panose="020B0603020202020204" pitchFamily="34" charset="0"/>
              </a:rPr>
              <a:t>Khidmat</a:t>
            </a:r>
            <a:r>
              <a:rPr lang="en-GB" sz="2000" b="1" dirty="0">
                <a:solidFill>
                  <a:srgbClr val="000000"/>
                </a:solidFill>
                <a:latin typeface="Trebuchet MS" panose="020B0603020202020204" pitchFamily="34" charset="0"/>
              </a:rPr>
              <a:t> Centre. </a:t>
            </a:r>
          </a:p>
          <a:p>
            <a:pPr marL="0" indent="0">
              <a:buNone/>
            </a:pPr>
            <a:endParaRPr lang="en-GB" sz="2000" b="1" dirty="0">
              <a:solidFill>
                <a:srgbClr val="000000"/>
              </a:solidFill>
              <a:latin typeface="Trebuchet MS" panose="020B0603020202020204" pitchFamily="34" charset="0"/>
            </a:endParaRPr>
          </a:p>
          <a:p>
            <a:pPr marL="0" indent="0">
              <a:buNone/>
            </a:pPr>
            <a:r>
              <a:rPr lang="en-GB" sz="2000" dirty="0">
                <a:solidFill>
                  <a:srgbClr val="000000"/>
                </a:solidFill>
                <a:latin typeface="Trebuchet MS" panose="020B0603020202020204" pitchFamily="34" charset="0"/>
              </a:rPr>
              <a:t>Children should arrive to school on these </a:t>
            </a:r>
            <a:br>
              <a:rPr lang="en-GB" sz="2000" dirty="0">
                <a:solidFill>
                  <a:srgbClr val="000000"/>
                </a:solidFill>
                <a:latin typeface="Trebuchet MS" panose="020B0603020202020204" pitchFamily="34" charset="0"/>
              </a:rPr>
            </a:br>
            <a:r>
              <a:rPr lang="en-GB" sz="2000" dirty="0">
                <a:solidFill>
                  <a:srgbClr val="000000"/>
                </a:solidFill>
                <a:latin typeface="Trebuchet MS" panose="020B0603020202020204" pitchFamily="34" charset="0"/>
              </a:rPr>
              <a:t>days in their school PE kit. </a:t>
            </a:r>
          </a:p>
          <a:p>
            <a:endParaRPr lang="en-GB" sz="2000" dirty="0">
              <a:solidFill>
                <a:prstClr val="black"/>
              </a:solidFill>
              <a:latin typeface="Trebuchet MS" panose="020B0603020202020204" pitchFamily="34" charset="0"/>
            </a:endParaRPr>
          </a:p>
          <a:p>
            <a:pPr marL="0" indent="0">
              <a:buNone/>
            </a:pPr>
            <a:r>
              <a:rPr lang="en-GB" sz="2000" dirty="0">
                <a:solidFill>
                  <a:srgbClr val="000000"/>
                </a:solidFill>
                <a:latin typeface="Trebuchet MS" panose="020B0603020202020204" pitchFamily="34" charset="0"/>
              </a:rPr>
              <a:t>This consists of:</a:t>
            </a:r>
          </a:p>
          <a:p>
            <a:r>
              <a:rPr lang="en-GB" sz="2000" dirty="0">
                <a:solidFill>
                  <a:srgbClr val="000000"/>
                </a:solidFill>
                <a:latin typeface="Trebuchet MS" panose="020B0603020202020204" pitchFamily="34" charset="0"/>
              </a:rPr>
              <a:t>A white polo shirt / T-shirt. </a:t>
            </a:r>
          </a:p>
          <a:p>
            <a:r>
              <a:rPr lang="en-GB" sz="2000" dirty="0">
                <a:solidFill>
                  <a:srgbClr val="000000"/>
                </a:solidFill>
                <a:latin typeface="Trebuchet MS" panose="020B0603020202020204" pitchFamily="34" charset="0"/>
              </a:rPr>
              <a:t>A maroon Horton Grange hoodie.  </a:t>
            </a:r>
          </a:p>
          <a:p>
            <a:r>
              <a:rPr lang="en-GB" sz="2000" dirty="0">
                <a:solidFill>
                  <a:srgbClr val="000000"/>
                </a:solidFill>
                <a:latin typeface="Trebuchet MS" panose="020B0603020202020204" pitchFamily="34" charset="0"/>
              </a:rPr>
              <a:t>Blue/black jogging bottoms. </a:t>
            </a:r>
          </a:p>
          <a:p>
            <a:r>
              <a:rPr lang="en-GB" sz="2000" dirty="0">
                <a:solidFill>
                  <a:srgbClr val="000000"/>
                </a:solidFill>
                <a:latin typeface="Trebuchet MS" panose="020B0603020202020204" pitchFamily="34" charset="0"/>
              </a:rPr>
              <a:t>Black pumps or trainers.</a:t>
            </a:r>
            <a:endParaRPr lang="en-GB" sz="2000" dirty="0">
              <a:solidFill>
                <a:prstClr val="black"/>
              </a:solidFill>
              <a:latin typeface="Trebuchet MS" panose="020B0603020202020204" pitchFamily="34" charset="0"/>
            </a:endParaRPr>
          </a:p>
          <a:p>
            <a:pPr marL="0" indent="0">
              <a:buNone/>
            </a:pPr>
            <a:endParaRPr lang="en-GB" sz="2000" dirty="0">
              <a:solidFill>
                <a:srgbClr val="000000"/>
              </a:solidFill>
              <a:latin typeface="Trebuchet MS" panose="020B0603020202020204" pitchFamily="34" charset="0"/>
            </a:endParaRPr>
          </a:p>
          <a:p>
            <a:pPr marL="0" indent="0">
              <a:buNone/>
            </a:pPr>
            <a:r>
              <a:rPr lang="en-GB" sz="2000" dirty="0">
                <a:solidFill>
                  <a:srgbClr val="000000"/>
                </a:solidFill>
                <a:latin typeface="Trebuchet MS" panose="020B0603020202020204" pitchFamily="34" charset="0"/>
              </a:rPr>
              <a:t>Uniform must not have lines or patterns on them.</a:t>
            </a:r>
          </a:p>
          <a:p>
            <a:pPr marL="0" indent="0">
              <a:buNone/>
            </a:pPr>
            <a:endParaRPr lang="en-GB" sz="1800" b="1" dirty="0">
              <a:solidFill>
                <a:srgbClr val="000000"/>
              </a:solidFill>
              <a:latin typeface="Debbie Hepplewhite Print Font" panose="03050602040000000000" pitchFamily="66" charset="0"/>
            </a:endParaRPr>
          </a:p>
          <a:p>
            <a:pPr marL="0" indent="0">
              <a:buNone/>
            </a:pPr>
            <a:endParaRPr lang="en-GB" dirty="0"/>
          </a:p>
        </p:txBody>
      </p:sp>
      <p:pic>
        <p:nvPicPr>
          <p:cNvPr id="5" name="Picture 4">
            <a:extLst>
              <a:ext uri="{FF2B5EF4-FFF2-40B4-BE49-F238E27FC236}">
                <a16:creationId xmlns:a16="http://schemas.microsoft.com/office/drawing/2014/main" id="{AA3FC426-2116-686E-962B-C7383CCCBC86}"/>
              </a:ext>
            </a:extLst>
          </p:cNvPr>
          <p:cNvPicPr>
            <a:picLocks noChangeAspect="1"/>
          </p:cNvPicPr>
          <p:nvPr/>
        </p:nvPicPr>
        <p:blipFill>
          <a:blip r:embed="rId4"/>
          <a:stretch>
            <a:fillRect/>
          </a:stretch>
        </p:blipFill>
        <p:spPr>
          <a:xfrm>
            <a:off x="7390978" y="2361429"/>
            <a:ext cx="3354248" cy="3572821"/>
          </a:xfrm>
          <a:prstGeom prst="rect">
            <a:avLst/>
          </a:prstGeom>
        </p:spPr>
      </p:pic>
      <p:pic>
        <p:nvPicPr>
          <p:cNvPr id="4" name="Recorded Sound">
            <a:hlinkClick r:id="" action="ppaction://media"/>
            <a:extLst>
              <a:ext uri="{FF2B5EF4-FFF2-40B4-BE49-F238E27FC236}">
                <a16:creationId xmlns:a16="http://schemas.microsoft.com/office/drawing/2014/main" id="{2B8BBF15-5C20-005C-683C-8320851FAF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2835" y="680068"/>
            <a:ext cx="487363" cy="487363"/>
          </a:xfrm>
          <a:prstGeom prst="rect">
            <a:avLst/>
          </a:prstGeom>
        </p:spPr>
      </p:pic>
    </p:spTree>
    <p:extLst>
      <p:ext uri="{BB962C8B-B14F-4D97-AF65-F5344CB8AC3E}">
        <p14:creationId xmlns:p14="http://schemas.microsoft.com/office/powerpoint/2010/main" val="11711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1288</Words>
  <Application>Microsoft Office PowerPoint</Application>
  <PresentationFormat>Widescreen</PresentationFormat>
  <Paragraphs>105</Paragraphs>
  <Slides>14</Slides>
  <Notes>0</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Debbie Hepplewhite Print Font</vt:lpstr>
      <vt:lpstr>Symbol</vt:lpstr>
      <vt:lpstr>Trebuchet MS</vt:lpstr>
      <vt:lpstr>Office Theme</vt:lpstr>
      <vt:lpstr>Welcome Presentation</vt:lpstr>
      <vt:lpstr>Agenda</vt:lpstr>
      <vt:lpstr>Year 6 Staff</vt:lpstr>
      <vt:lpstr>Punctuality</vt:lpstr>
      <vt:lpstr>Attendance</vt:lpstr>
      <vt:lpstr>Year Group Routines</vt:lpstr>
      <vt:lpstr>Lunch Times</vt:lpstr>
      <vt:lpstr>Uniform</vt:lpstr>
      <vt:lpstr>PE</vt:lpstr>
      <vt:lpstr>Reading</vt:lpstr>
      <vt:lpstr>Homework</vt:lpstr>
      <vt:lpstr>Reminders</vt:lpstr>
      <vt:lpstr>SATS</vt:lpstr>
      <vt:lpstr>Secondary School Applications</vt:lpstr>
    </vt:vector>
  </TitlesOfParts>
  <Company>Horton Grange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Presentation</dc:title>
  <dc:creator>Sabia Begum</dc:creator>
  <cp:lastModifiedBy>Annabel Naylor</cp:lastModifiedBy>
  <cp:revision>12</cp:revision>
  <dcterms:created xsi:type="dcterms:W3CDTF">2023-09-05T16:03:25Z</dcterms:created>
  <dcterms:modified xsi:type="dcterms:W3CDTF">2023-09-15T08:38:37Z</dcterms:modified>
</cp:coreProperties>
</file>