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72" r:id="rId15"/>
    <p:sldId id="273" r:id="rId16"/>
    <p:sldId id="274"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03095-611E-4BE2-B5EB-537C747ED072}"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2DE9DB69-4DF9-49D5-9D4A-A546E9B6E119}">
      <dgm:prSet/>
      <dgm:spPr/>
      <dgm:t>
        <a:bodyPr/>
        <a:lstStyle/>
        <a:p>
          <a:r>
            <a:rPr lang="en-GB"/>
            <a:t>At Horton Grange we aspire for our children to aim at 100% attendance and for them to come into school, on time, every day!</a:t>
          </a:r>
          <a:endParaRPr lang="en-US"/>
        </a:p>
      </dgm:t>
    </dgm:pt>
    <dgm:pt modelId="{502B943A-6712-4FCA-BE63-A0300B3B9274}" type="parTrans" cxnId="{FD6C0D48-D460-4AB5-83CC-1B00A1CE7AF9}">
      <dgm:prSet/>
      <dgm:spPr/>
      <dgm:t>
        <a:bodyPr/>
        <a:lstStyle/>
        <a:p>
          <a:endParaRPr lang="en-US"/>
        </a:p>
      </dgm:t>
    </dgm:pt>
    <dgm:pt modelId="{922A5BA5-6FF8-4CC6-ACBD-D06900CC2550}" type="sibTrans" cxnId="{FD6C0D48-D460-4AB5-83CC-1B00A1CE7AF9}">
      <dgm:prSet/>
      <dgm:spPr/>
      <dgm:t>
        <a:bodyPr/>
        <a:lstStyle/>
        <a:p>
          <a:endParaRPr lang="en-US"/>
        </a:p>
      </dgm:t>
    </dgm:pt>
    <dgm:pt modelId="{DF522DE0-9509-4EAC-BDE1-55B5F55F1F96}">
      <dgm:prSet/>
      <dgm:spPr/>
      <dgm:t>
        <a:bodyPr/>
        <a:lstStyle/>
        <a:p>
          <a:r>
            <a:rPr lang="en-GB"/>
            <a:t>A lack in this, will fundamentally impact their learning and their performance in class.</a:t>
          </a:r>
          <a:endParaRPr lang="en-US"/>
        </a:p>
      </dgm:t>
    </dgm:pt>
    <dgm:pt modelId="{D76F9D36-0EFE-4F2C-9E55-565A90F5BB63}" type="parTrans" cxnId="{838A8F64-E70A-493B-BB5B-A397BE852166}">
      <dgm:prSet/>
      <dgm:spPr/>
      <dgm:t>
        <a:bodyPr/>
        <a:lstStyle/>
        <a:p>
          <a:endParaRPr lang="en-US"/>
        </a:p>
      </dgm:t>
    </dgm:pt>
    <dgm:pt modelId="{EFA40AF9-6550-43DA-9CC6-8F4CC7E44010}" type="sibTrans" cxnId="{838A8F64-E70A-493B-BB5B-A397BE852166}">
      <dgm:prSet/>
      <dgm:spPr/>
      <dgm:t>
        <a:bodyPr/>
        <a:lstStyle/>
        <a:p>
          <a:endParaRPr lang="en-US"/>
        </a:p>
      </dgm:t>
    </dgm:pt>
    <dgm:pt modelId="{84155CA2-3202-4A1B-A874-28C5F9024D16}">
      <dgm:prSet/>
      <dgm:spPr/>
      <dgm:t>
        <a:bodyPr/>
        <a:lstStyle/>
        <a:p>
          <a:r>
            <a:rPr lang="en-GB"/>
            <a:t>At our school we celebrate attendance and punctuality by holding weekly assemblies which allows children to win a trophy, a book and a certificate for their class.</a:t>
          </a:r>
          <a:endParaRPr lang="en-US"/>
        </a:p>
      </dgm:t>
    </dgm:pt>
    <dgm:pt modelId="{7FDD488A-DEF7-406B-B01A-FBC120486F22}" type="parTrans" cxnId="{89C21484-C3A5-414D-98CC-2952EAA34EDD}">
      <dgm:prSet/>
      <dgm:spPr/>
      <dgm:t>
        <a:bodyPr/>
        <a:lstStyle/>
        <a:p>
          <a:endParaRPr lang="en-US"/>
        </a:p>
      </dgm:t>
    </dgm:pt>
    <dgm:pt modelId="{9775C86D-5D7E-43AB-9E9E-71B040E2DD42}" type="sibTrans" cxnId="{89C21484-C3A5-414D-98CC-2952EAA34EDD}">
      <dgm:prSet/>
      <dgm:spPr/>
      <dgm:t>
        <a:bodyPr/>
        <a:lstStyle/>
        <a:p>
          <a:endParaRPr lang="en-US"/>
        </a:p>
      </dgm:t>
    </dgm:pt>
    <dgm:pt modelId="{AD114809-24A6-448C-A6A6-95F6A988C445}">
      <dgm:prSet/>
      <dgm:spPr/>
      <dgm:t>
        <a:bodyPr/>
        <a:lstStyle/>
        <a:p>
          <a:r>
            <a:rPr lang="en-GB"/>
            <a:t>We hope you will support us in ensuring your children attend school every day. This is only possible with YOUR support!</a:t>
          </a:r>
          <a:endParaRPr lang="en-US"/>
        </a:p>
      </dgm:t>
    </dgm:pt>
    <dgm:pt modelId="{649CCD7F-0C29-48B3-B9AF-DFC1071DBDAE}" type="parTrans" cxnId="{B7B12664-CDD9-41D9-891E-4093AF4AAD43}">
      <dgm:prSet/>
      <dgm:spPr/>
      <dgm:t>
        <a:bodyPr/>
        <a:lstStyle/>
        <a:p>
          <a:endParaRPr lang="en-US"/>
        </a:p>
      </dgm:t>
    </dgm:pt>
    <dgm:pt modelId="{5FE82B0E-EBD0-4254-91E7-B2E0AF5E644E}" type="sibTrans" cxnId="{B7B12664-CDD9-41D9-891E-4093AF4AAD43}">
      <dgm:prSet/>
      <dgm:spPr/>
      <dgm:t>
        <a:bodyPr/>
        <a:lstStyle/>
        <a:p>
          <a:endParaRPr lang="en-US"/>
        </a:p>
      </dgm:t>
    </dgm:pt>
    <dgm:pt modelId="{44F839A6-0F93-4E2F-BA41-2997FCDB0769}" type="pres">
      <dgm:prSet presAssocID="{33A03095-611E-4BE2-B5EB-537C747ED072}" presName="diagram" presStyleCnt="0">
        <dgm:presLayoutVars>
          <dgm:dir/>
          <dgm:resizeHandles val="exact"/>
        </dgm:presLayoutVars>
      </dgm:prSet>
      <dgm:spPr/>
    </dgm:pt>
    <dgm:pt modelId="{3CAEECD5-538A-4CDB-9F32-0781381A939F}" type="pres">
      <dgm:prSet presAssocID="{2DE9DB69-4DF9-49D5-9D4A-A546E9B6E119}" presName="node" presStyleLbl="node1" presStyleIdx="0" presStyleCnt="4">
        <dgm:presLayoutVars>
          <dgm:bulletEnabled val="1"/>
        </dgm:presLayoutVars>
      </dgm:prSet>
      <dgm:spPr/>
    </dgm:pt>
    <dgm:pt modelId="{F5588F91-074A-4EE8-B414-528204DA5958}" type="pres">
      <dgm:prSet presAssocID="{922A5BA5-6FF8-4CC6-ACBD-D06900CC2550}" presName="sibTrans" presStyleCnt="0"/>
      <dgm:spPr/>
    </dgm:pt>
    <dgm:pt modelId="{4A9D7508-4F6F-4543-80E8-2ECA39B1B3D6}" type="pres">
      <dgm:prSet presAssocID="{DF522DE0-9509-4EAC-BDE1-55B5F55F1F96}" presName="node" presStyleLbl="node1" presStyleIdx="1" presStyleCnt="4">
        <dgm:presLayoutVars>
          <dgm:bulletEnabled val="1"/>
        </dgm:presLayoutVars>
      </dgm:prSet>
      <dgm:spPr/>
    </dgm:pt>
    <dgm:pt modelId="{31C4B3A2-CF48-49E8-87FF-B30E12A36C33}" type="pres">
      <dgm:prSet presAssocID="{EFA40AF9-6550-43DA-9CC6-8F4CC7E44010}" presName="sibTrans" presStyleCnt="0"/>
      <dgm:spPr/>
    </dgm:pt>
    <dgm:pt modelId="{81775A03-60A4-4866-98B8-1EEC7C12B54D}" type="pres">
      <dgm:prSet presAssocID="{84155CA2-3202-4A1B-A874-28C5F9024D16}" presName="node" presStyleLbl="node1" presStyleIdx="2" presStyleCnt="4">
        <dgm:presLayoutVars>
          <dgm:bulletEnabled val="1"/>
        </dgm:presLayoutVars>
      </dgm:prSet>
      <dgm:spPr/>
    </dgm:pt>
    <dgm:pt modelId="{5E00A35E-1EA9-4F8F-B572-75395E4302F8}" type="pres">
      <dgm:prSet presAssocID="{9775C86D-5D7E-43AB-9E9E-71B040E2DD42}" presName="sibTrans" presStyleCnt="0"/>
      <dgm:spPr/>
    </dgm:pt>
    <dgm:pt modelId="{C7A5F41F-57E0-4F13-A6F4-3D78A14570CA}" type="pres">
      <dgm:prSet presAssocID="{AD114809-24A6-448C-A6A6-95F6A988C445}" presName="node" presStyleLbl="node1" presStyleIdx="3" presStyleCnt="4">
        <dgm:presLayoutVars>
          <dgm:bulletEnabled val="1"/>
        </dgm:presLayoutVars>
      </dgm:prSet>
      <dgm:spPr/>
    </dgm:pt>
  </dgm:ptLst>
  <dgm:cxnLst>
    <dgm:cxn modelId="{1BC29223-4151-40C7-B0C5-83FCA3551222}" type="presOf" srcId="{DF522DE0-9509-4EAC-BDE1-55B5F55F1F96}" destId="{4A9D7508-4F6F-4543-80E8-2ECA39B1B3D6}" srcOrd="0" destOrd="0" presId="urn:microsoft.com/office/officeart/2005/8/layout/default"/>
    <dgm:cxn modelId="{B7B12664-CDD9-41D9-891E-4093AF4AAD43}" srcId="{33A03095-611E-4BE2-B5EB-537C747ED072}" destId="{AD114809-24A6-448C-A6A6-95F6A988C445}" srcOrd="3" destOrd="0" parTransId="{649CCD7F-0C29-48B3-B9AF-DFC1071DBDAE}" sibTransId="{5FE82B0E-EBD0-4254-91E7-B2E0AF5E644E}"/>
    <dgm:cxn modelId="{838A8F64-E70A-493B-BB5B-A397BE852166}" srcId="{33A03095-611E-4BE2-B5EB-537C747ED072}" destId="{DF522DE0-9509-4EAC-BDE1-55B5F55F1F96}" srcOrd="1" destOrd="0" parTransId="{D76F9D36-0EFE-4F2C-9E55-565A90F5BB63}" sibTransId="{EFA40AF9-6550-43DA-9CC6-8F4CC7E44010}"/>
    <dgm:cxn modelId="{FD6C0D48-D460-4AB5-83CC-1B00A1CE7AF9}" srcId="{33A03095-611E-4BE2-B5EB-537C747ED072}" destId="{2DE9DB69-4DF9-49D5-9D4A-A546E9B6E119}" srcOrd="0" destOrd="0" parTransId="{502B943A-6712-4FCA-BE63-A0300B3B9274}" sibTransId="{922A5BA5-6FF8-4CC6-ACBD-D06900CC2550}"/>
    <dgm:cxn modelId="{89C21484-C3A5-414D-98CC-2952EAA34EDD}" srcId="{33A03095-611E-4BE2-B5EB-537C747ED072}" destId="{84155CA2-3202-4A1B-A874-28C5F9024D16}" srcOrd="2" destOrd="0" parTransId="{7FDD488A-DEF7-406B-B01A-FBC120486F22}" sibTransId="{9775C86D-5D7E-43AB-9E9E-71B040E2DD42}"/>
    <dgm:cxn modelId="{719DA58B-7E88-4E79-B20B-CA9192F90631}" type="presOf" srcId="{84155CA2-3202-4A1B-A874-28C5F9024D16}" destId="{81775A03-60A4-4866-98B8-1EEC7C12B54D}" srcOrd="0" destOrd="0" presId="urn:microsoft.com/office/officeart/2005/8/layout/default"/>
    <dgm:cxn modelId="{0472528D-6895-474E-813C-C272A6ECC9E2}" type="presOf" srcId="{33A03095-611E-4BE2-B5EB-537C747ED072}" destId="{44F839A6-0F93-4E2F-BA41-2997FCDB0769}" srcOrd="0" destOrd="0" presId="urn:microsoft.com/office/officeart/2005/8/layout/default"/>
    <dgm:cxn modelId="{D807B0D8-DF88-4688-B7C8-DA571921512E}" type="presOf" srcId="{AD114809-24A6-448C-A6A6-95F6A988C445}" destId="{C7A5F41F-57E0-4F13-A6F4-3D78A14570CA}" srcOrd="0" destOrd="0" presId="urn:microsoft.com/office/officeart/2005/8/layout/default"/>
    <dgm:cxn modelId="{A78F8AFA-9779-4911-892D-011731B46CCC}" type="presOf" srcId="{2DE9DB69-4DF9-49D5-9D4A-A546E9B6E119}" destId="{3CAEECD5-538A-4CDB-9F32-0781381A939F}" srcOrd="0" destOrd="0" presId="urn:microsoft.com/office/officeart/2005/8/layout/default"/>
    <dgm:cxn modelId="{C60B243C-4CD2-4151-8F3F-3C63F9D74036}" type="presParOf" srcId="{44F839A6-0F93-4E2F-BA41-2997FCDB0769}" destId="{3CAEECD5-538A-4CDB-9F32-0781381A939F}" srcOrd="0" destOrd="0" presId="urn:microsoft.com/office/officeart/2005/8/layout/default"/>
    <dgm:cxn modelId="{8219B976-8514-4CFF-B163-609036038EB2}" type="presParOf" srcId="{44F839A6-0F93-4E2F-BA41-2997FCDB0769}" destId="{F5588F91-074A-4EE8-B414-528204DA5958}" srcOrd="1" destOrd="0" presId="urn:microsoft.com/office/officeart/2005/8/layout/default"/>
    <dgm:cxn modelId="{4C84EFC2-DF0B-4CF2-A466-C7F071EA35F6}" type="presParOf" srcId="{44F839A6-0F93-4E2F-BA41-2997FCDB0769}" destId="{4A9D7508-4F6F-4543-80E8-2ECA39B1B3D6}" srcOrd="2" destOrd="0" presId="urn:microsoft.com/office/officeart/2005/8/layout/default"/>
    <dgm:cxn modelId="{8E52036A-49DB-4994-9446-F0B2458E1FBE}" type="presParOf" srcId="{44F839A6-0F93-4E2F-BA41-2997FCDB0769}" destId="{31C4B3A2-CF48-49E8-87FF-B30E12A36C33}" srcOrd="3" destOrd="0" presId="urn:microsoft.com/office/officeart/2005/8/layout/default"/>
    <dgm:cxn modelId="{17E8B5E3-6005-4E70-8932-112293611A8C}" type="presParOf" srcId="{44F839A6-0F93-4E2F-BA41-2997FCDB0769}" destId="{81775A03-60A4-4866-98B8-1EEC7C12B54D}" srcOrd="4" destOrd="0" presId="urn:microsoft.com/office/officeart/2005/8/layout/default"/>
    <dgm:cxn modelId="{2BADE163-3B00-4F78-88C2-A2B43380AB93}" type="presParOf" srcId="{44F839A6-0F93-4E2F-BA41-2997FCDB0769}" destId="{5E00A35E-1EA9-4F8F-B572-75395E4302F8}" srcOrd="5" destOrd="0" presId="urn:microsoft.com/office/officeart/2005/8/layout/default"/>
    <dgm:cxn modelId="{35249530-B5FE-4C2C-A5F8-711A211EEE0C}" type="presParOf" srcId="{44F839A6-0F93-4E2F-BA41-2997FCDB0769}" destId="{C7A5F41F-57E0-4F13-A6F4-3D78A14570CA}"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EECD5-538A-4CDB-9F32-0781381A939F}">
      <dsp:nvSpPr>
        <dsp:cNvPr id="0" name=""/>
        <dsp:cNvSpPr/>
      </dsp:nvSpPr>
      <dsp:spPr>
        <a:xfrm>
          <a:off x="664" y="110849"/>
          <a:ext cx="2591929" cy="155515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At Horton Grange we aspire for our children to aim at 100% attendance and for them to come into school, on time, every day!</a:t>
          </a:r>
          <a:endParaRPr lang="en-US" sz="1600" kern="1200"/>
        </a:p>
      </dsp:txBody>
      <dsp:txXfrm>
        <a:off x="664" y="110849"/>
        <a:ext cx="2591929" cy="1555157"/>
      </dsp:txXfrm>
    </dsp:sp>
    <dsp:sp modelId="{4A9D7508-4F6F-4543-80E8-2ECA39B1B3D6}">
      <dsp:nvSpPr>
        <dsp:cNvPr id="0" name=""/>
        <dsp:cNvSpPr/>
      </dsp:nvSpPr>
      <dsp:spPr>
        <a:xfrm>
          <a:off x="2851787" y="110849"/>
          <a:ext cx="2591929" cy="155515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 lack in this, will fundamentally impact their learning and their performance in class.</a:t>
          </a:r>
          <a:endParaRPr lang="en-US" sz="1600" kern="1200"/>
        </a:p>
      </dsp:txBody>
      <dsp:txXfrm>
        <a:off x="2851787" y="110849"/>
        <a:ext cx="2591929" cy="1555157"/>
      </dsp:txXfrm>
    </dsp:sp>
    <dsp:sp modelId="{81775A03-60A4-4866-98B8-1EEC7C12B54D}">
      <dsp:nvSpPr>
        <dsp:cNvPr id="0" name=""/>
        <dsp:cNvSpPr/>
      </dsp:nvSpPr>
      <dsp:spPr>
        <a:xfrm>
          <a:off x="664" y="1925199"/>
          <a:ext cx="2591929" cy="155515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At our school we celebrate attendance and punctuality by holding weekly assemblies which allows children to win a trophy, a book and a certificate for their class.</a:t>
          </a:r>
          <a:endParaRPr lang="en-US" sz="1600" kern="1200"/>
        </a:p>
      </dsp:txBody>
      <dsp:txXfrm>
        <a:off x="664" y="1925199"/>
        <a:ext cx="2591929" cy="1555157"/>
      </dsp:txXfrm>
    </dsp:sp>
    <dsp:sp modelId="{C7A5F41F-57E0-4F13-A6F4-3D78A14570CA}">
      <dsp:nvSpPr>
        <dsp:cNvPr id="0" name=""/>
        <dsp:cNvSpPr/>
      </dsp:nvSpPr>
      <dsp:spPr>
        <a:xfrm>
          <a:off x="2851787" y="1925199"/>
          <a:ext cx="2591929" cy="155515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We hope you will support us in ensuring your children attend school every day. This is only possible with YOUR support!</a:t>
          </a:r>
          <a:endParaRPr lang="en-US" sz="1600" kern="1200"/>
        </a:p>
      </dsp:txBody>
      <dsp:txXfrm>
        <a:off x="2851787" y="1925199"/>
        <a:ext cx="2591929" cy="15551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A8511-9058-4837-99EA-DCAD426B9441}" type="datetimeFigureOut">
              <a:rPr lang="en-GB" smtClean="0"/>
              <a:t>15/09/2023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C8DAF-C74D-4388-922C-6B0B92704A3E}" type="slidenum">
              <a:rPr lang="en-GB" smtClean="0"/>
              <a:t>‹#›</a:t>
            </a:fld>
            <a:endParaRPr lang="en-GB"/>
          </a:p>
        </p:txBody>
      </p:sp>
    </p:spTree>
    <p:extLst>
      <p:ext uri="{BB962C8B-B14F-4D97-AF65-F5344CB8AC3E}">
        <p14:creationId xmlns:p14="http://schemas.microsoft.com/office/powerpoint/2010/main" val="262812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C8DAF-C74D-4388-922C-6B0B92704A3E}" type="slidenum">
              <a:rPr lang="en-GB" smtClean="0"/>
              <a:t>1</a:t>
            </a:fld>
            <a:endParaRPr lang="en-GB"/>
          </a:p>
        </p:txBody>
      </p:sp>
    </p:spTree>
    <p:extLst>
      <p:ext uri="{BB962C8B-B14F-4D97-AF65-F5344CB8AC3E}">
        <p14:creationId xmlns:p14="http://schemas.microsoft.com/office/powerpoint/2010/main" val="368528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3DFF-E0B0-5446-DB03-B0F7C7483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6AA6DF-815E-074C-5D96-C13E15EE79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2F8E56-498C-7C65-2284-4EC0A1BA5061}"/>
              </a:ext>
            </a:extLst>
          </p:cNvPr>
          <p:cNvSpPr>
            <a:spLocks noGrp="1"/>
          </p:cNvSpPr>
          <p:nvPr>
            <p:ph type="dt" sz="half" idx="10"/>
          </p:nvPr>
        </p:nvSpPr>
        <p:spPr/>
        <p:txBody>
          <a:bodyPr/>
          <a:lstStyle/>
          <a:p>
            <a:fld id="{32DB7396-6F46-4898-ACFF-8B661F642A38}" type="datetimeFigureOut">
              <a:rPr lang="en-GB" smtClean="0"/>
              <a:t>15/09/2023</a:t>
            </a:fld>
            <a:endParaRPr lang="en-GB"/>
          </a:p>
        </p:txBody>
      </p:sp>
      <p:sp>
        <p:nvSpPr>
          <p:cNvPr id="5" name="Footer Placeholder 4">
            <a:extLst>
              <a:ext uri="{FF2B5EF4-FFF2-40B4-BE49-F238E27FC236}">
                <a16:creationId xmlns:a16="http://schemas.microsoft.com/office/drawing/2014/main" id="{985A6903-ABF3-1C05-0AF2-DA1C63E445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0E1DA8-4710-5DAE-5238-F3F772A62569}"/>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87391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60BC-94FC-35A4-2683-C94D4C624D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D6A039-1C97-F5AF-076C-99D88EAA78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87FEF-A2F6-7364-D26E-D787DD6B35D4}"/>
              </a:ext>
            </a:extLst>
          </p:cNvPr>
          <p:cNvSpPr>
            <a:spLocks noGrp="1"/>
          </p:cNvSpPr>
          <p:nvPr>
            <p:ph type="dt" sz="half" idx="10"/>
          </p:nvPr>
        </p:nvSpPr>
        <p:spPr/>
        <p:txBody>
          <a:bodyPr/>
          <a:lstStyle/>
          <a:p>
            <a:fld id="{32DB7396-6F46-4898-ACFF-8B661F642A38}" type="datetimeFigureOut">
              <a:rPr lang="en-GB" smtClean="0"/>
              <a:t>15/09/2023</a:t>
            </a:fld>
            <a:endParaRPr lang="en-GB"/>
          </a:p>
        </p:txBody>
      </p:sp>
      <p:sp>
        <p:nvSpPr>
          <p:cNvPr id="5" name="Footer Placeholder 4">
            <a:extLst>
              <a:ext uri="{FF2B5EF4-FFF2-40B4-BE49-F238E27FC236}">
                <a16:creationId xmlns:a16="http://schemas.microsoft.com/office/drawing/2014/main" id="{9C758479-171C-5D88-048F-901108A44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9D24D7-A2DA-9D04-52A5-5CD04FA93E92}"/>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17271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20FBE-EE4F-89B1-D43B-5F4B3BC7EE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B73E33-EDFC-E852-6B1F-6CD67C33EE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BC8A6-0D46-BBED-A0B5-5C0685864F60}"/>
              </a:ext>
            </a:extLst>
          </p:cNvPr>
          <p:cNvSpPr>
            <a:spLocks noGrp="1"/>
          </p:cNvSpPr>
          <p:nvPr>
            <p:ph type="dt" sz="half" idx="10"/>
          </p:nvPr>
        </p:nvSpPr>
        <p:spPr/>
        <p:txBody>
          <a:bodyPr/>
          <a:lstStyle/>
          <a:p>
            <a:fld id="{32DB7396-6F46-4898-ACFF-8B661F642A38}" type="datetimeFigureOut">
              <a:rPr lang="en-GB" smtClean="0"/>
              <a:t>15/09/2023</a:t>
            </a:fld>
            <a:endParaRPr lang="en-GB"/>
          </a:p>
        </p:txBody>
      </p:sp>
      <p:sp>
        <p:nvSpPr>
          <p:cNvPr id="5" name="Footer Placeholder 4">
            <a:extLst>
              <a:ext uri="{FF2B5EF4-FFF2-40B4-BE49-F238E27FC236}">
                <a16:creationId xmlns:a16="http://schemas.microsoft.com/office/drawing/2014/main" id="{3663CDEE-674D-DD8C-2070-881FBC5F98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F094D-537C-DC2D-938D-1A9E7DE98F8D}"/>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8241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77DA-140A-ACAC-A349-9F3758F72F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9B2F5-15C3-8244-B8F1-A243581308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160CFA-2260-F77F-4888-FC063908BF3D}"/>
              </a:ext>
            </a:extLst>
          </p:cNvPr>
          <p:cNvSpPr>
            <a:spLocks noGrp="1"/>
          </p:cNvSpPr>
          <p:nvPr>
            <p:ph type="dt" sz="half" idx="10"/>
          </p:nvPr>
        </p:nvSpPr>
        <p:spPr/>
        <p:txBody>
          <a:bodyPr/>
          <a:lstStyle/>
          <a:p>
            <a:fld id="{32DB7396-6F46-4898-ACFF-8B661F642A38}" type="datetimeFigureOut">
              <a:rPr lang="en-GB" smtClean="0"/>
              <a:t>15/09/2023</a:t>
            </a:fld>
            <a:endParaRPr lang="en-GB"/>
          </a:p>
        </p:txBody>
      </p:sp>
      <p:sp>
        <p:nvSpPr>
          <p:cNvPr id="5" name="Footer Placeholder 4">
            <a:extLst>
              <a:ext uri="{FF2B5EF4-FFF2-40B4-BE49-F238E27FC236}">
                <a16:creationId xmlns:a16="http://schemas.microsoft.com/office/drawing/2014/main" id="{68D1BF4B-24F1-F20F-FAE0-06D15C0FB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A66559-6DDE-E893-89AA-A4D4FEF34B2D}"/>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14518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EA47-4A26-7C30-40DF-5B557FC19A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F61119-5DFC-54F9-E818-732E8AA49A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F65593-612F-57A3-DCC1-8835F9A62128}"/>
              </a:ext>
            </a:extLst>
          </p:cNvPr>
          <p:cNvSpPr>
            <a:spLocks noGrp="1"/>
          </p:cNvSpPr>
          <p:nvPr>
            <p:ph type="dt" sz="half" idx="10"/>
          </p:nvPr>
        </p:nvSpPr>
        <p:spPr/>
        <p:txBody>
          <a:bodyPr/>
          <a:lstStyle/>
          <a:p>
            <a:fld id="{32DB7396-6F46-4898-ACFF-8B661F642A38}" type="datetimeFigureOut">
              <a:rPr lang="en-GB" smtClean="0"/>
              <a:t>15/09/2023</a:t>
            </a:fld>
            <a:endParaRPr lang="en-GB"/>
          </a:p>
        </p:txBody>
      </p:sp>
      <p:sp>
        <p:nvSpPr>
          <p:cNvPr id="5" name="Footer Placeholder 4">
            <a:extLst>
              <a:ext uri="{FF2B5EF4-FFF2-40B4-BE49-F238E27FC236}">
                <a16:creationId xmlns:a16="http://schemas.microsoft.com/office/drawing/2014/main" id="{2F49CB2C-C88F-B5C2-5411-6FEE8653FF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C5BF7C-B253-0E21-3D92-677811CF7C39}"/>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25217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0DEA-AD8C-CC0A-4DD4-369D655426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93C73F-C71D-1E98-98BE-ECC9D39B8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7BB181-92B3-166B-5BA3-113D1A2ED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C64FE3-87DD-C991-779C-CDAC3EC138E4}"/>
              </a:ext>
            </a:extLst>
          </p:cNvPr>
          <p:cNvSpPr>
            <a:spLocks noGrp="1"/>
          </p:cNvSpPr>
          <p:nvPr>
            <p:ph type="dt" sz="half" idx="10"/>
          </p:nvPr>
        </p:nvSpPr>
        <p:spPr/>
        <p:txBody>
          <a:bodyPr/>
          <a:lstStyle/>
          <a:p>
            <a:fld id="{32DB7396-6F46-4898-ACFF-8B661F642A38}" type="datetimeFigureOut">
              <a:rPr lang="en-GB" smtClean="0"/>
              <a:t>15/09/2023</a:t>
            </a:fld>
            <a:endParaRPr lang="en-GB"/>
          </a:p>
        </p:txBody>
      </p:sp>
      <p:sp>
        <p:nvSpPr>
          <p:cNvPr id="6" name="Footer Placeholder 5">
            <a:extLst>
              <a:ext uri="{FF2B5EF4-FFF2-40B4-BE49-F238E27FC236}">
                <a16:creationId xmlns:a16="http://schemas.microsoft.com/office/drawing/2014/main" id="{9649A492-07A8-E0A2-11C0-883F21E94E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1A3485-F127-6156-A171-DA5C0B4CB434}"/>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09449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E8A0-4205-3EEB-A2D3-16BE93FB0C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B62BA3-265E-5C36-3EFE-C40C49845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BB5E78-6D39-5F92-997C-D9A2374AC6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EB7F0B-4267-EAAA-3CB6-327856F635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6067CD-8A59-94B6-41A8-BC045650E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225073-31BC-A324-F3B7-F728766A6EAD}"/>
              </a:ext>
            </a:extLst>
          </p:cNvPr>
          <p:cNvSpPr>
            <a:spLocks noGrp="1"/>
          </p:cNvSpPr>
          <p:nvPr>
            <p:ph type="dt" sz="half" idx="10"/>
          </p:nvPr>
        </p:nvSpPr>
        <p:spPr/>
        <p:txBody>
          <a:bodyPr/>
          <a:lstStyle/>
          <a:p>
            <a:fld id="{32DB7396-6F46-4898-ACFF-8B661F642A38}" type="datetimeFigureOut">
              <a:rPr lang="en-GB" smtClean="0"/>
              <a:t>15/09/2023</a:t>
            </a:fld>
            <a:endParaRPr lang="en-GB"/>
          </a:p>
        </p:txBody>
      </p:sp>
      <p:sp>
        <p:nvSpPr>
          <p:cNvPr id="8" name="Footer Placeholder 7">
            <a:extLst>
              <a:ext uri="{FF2B5EF4-FFF2-40B4-BE49-F238E27FC236}">
                <a16:creationId xmlns:a16="http://schemas.microsoft.com/office/drawing/2014/main" id="{C0C95C99-43EB-BEBE-695D-46D2B0D82F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05EE88-6E9C-60C0-9BB1-B7706FA98C4B}"/>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228197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5C18-45C5-2E04-8B33-195C6F832E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B1C443-8622-6E34-CEDA-8928C66D6395}"/>
              </a:ext>
            </a:extLst>
          </p:cNvPr>
          <p:cNvSpPr>
            <a:spLocks noGrp="1"/>
          </p:cNvSpPr>
          <p:nvPr>
            <p:ph type="dt" sz="half" idx="10"/>
          </p:nvPr>
        </p:nvSpPr>
        <p:spPr/>
        <p:txBody>
          <a:bodyPr/>
          <a:lstStyle/>
          <a:p>
            <a:fld id="{32DB7396-6F46-4898-ACFF-8B661F642A38}" type="datetimeFigureOut">
              <a:rPr lang="en-GB" smtClean="0"/>
              <a:t>15/09/2023</a:t>
            </a:fld>
            <a:endParaRPr lang="en-GB"/>
          </a:p>
        </p:txBody>
      </p:sp>
      <p:sp>
        <p:nvSpPr>
          <p:cNvPr id="4" name="Footer Placeholder 3">
            <a:extLst>
              <a:ext uri="{FF2B5EF4-FFF2-40B4-BE49-F238E27FC236}">
                <a16:creationId xmlns:a16="http://schemas.microsoft.com/office/drawing/2014/main" id="{231260A8-52D0-18D4-7675-7F971C8125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1A5DD9-D8AB-4FB9-6E40-96D092DE4524}"/>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4226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C51B7-C89F-0550-D81D-0465684E200A}"/>
              </a:ext>
            </a:extLst>
          </p:cNvPr>
          <p:cNvSpPr>
            <a:spLocks noGrp="1"/>
          </p:cNvSpPr>
          <p:nvPr>
            <p:ph type="dt" sz="half" idx="10"/>
          </p:nvPr>
        </p:nvSpPr>
        <p:spPr/>
        <p:txBody>
          <a:bodyPr/>
          <a:lstStyle/>
          <a:p>
            <a:fld id="{32DB7396-6F46-4898-ACFF-8B661F642A38}" type="datetimeFigureOut">
              <a:rPr lang="en-GB" smtClean="0"/>
              <a:t>15/09/2023</a:t>
            </a:fld>
            <a:endParaRPr lang="en-GB"/>
          </a:p>
        </p:txBody>
      </p:sp>
      <p:sp>
        <p:nvSpPr>
          <p:cNvPr id="3" name="Footer Placeholder 2">
            <a:extLst>
              <a:ext uri="{FF2B5EF4-FFF2-40B4-BE49-F238E27FC236}">
                <a16:creationId xmlns:a16="http://schemas.microsoft.com/office/drawing/2014/main" id="{B8BE3220-6E4F-C4BD-8DB7-FE8FB0AB01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687373-2DF5-A8CD-31D4-5F97DCFC9AFA}"/>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127496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54BF-C812-B3A4-BCE1-8FA8178FE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084E3D-89C5-D5B2-33C8-9AB65E54E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D0AB65-B749-650E-E886-93A20EF28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01A39-C957-9691-6C8F-60A207AE5E1E}"/>
              </a:ext>
            </a:extLst>
          </p:cNvPr>
          <p:cNvSpPr>
            <a:spLocks noGrp="1"/>
          </p:cNvSpPr>
          <p:nvPr>
            <p:ph type="dt" sz="half" idx="10"/>
          </p:nvPr>
        </p:nvSpPr>
        <p:spPr/>
        <p:txBody>
          <a:bodyPr/>
          <a:lstStyle/>
          <a:p>
            <a:fld id="{32DB7396-6F46-4898-ACFF-8B661F642A38}" type="datetimeFigureOut">
              <a:rPr lang="en-GB" smtClean="0"/>
              <a:t>15/09/2023</a:t>
            </a:fld>
            <a:endParaRPr lang="en-GB"/>
          </a:p>
        </p:txBody>
      </p:sp>
      <p:sp>
        <p:nvSpPr>
          <p:cNvPr id="6" name="Footer Placeholder 5">
            <a:extLst>
              <a:ext uri="{FF2B5EF4-FFF2-40B4-BE49-F238E27FC236}">
                <a16:creationId xmlns:a16="http://schemas.microsoft.com/office/drawing/2014/main" id="{EFCFAE29-4FF0-780E-7833-449B32F5F2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FBC3CE-9864-A062-19BB-C72F45B60485}"/>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08979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64E4-C639-7CE4-215E-9155C6C91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85B5B0-DF5D-B32C-428A-D03775693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4F065E-17F2-5893-9E6D-0FE3DB705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3A0C3-7849-D222-3A47-A6A4898EE525}"/>
              </a:ext>
            </a:extLst>
          </p:cNvPr>
          <p:cNvSpPr>
            <a:spLocks noGrp="1"/>
          </p:cNvSpPr>
          <p:nvPr>
            <p:ph type="dt" sz="half" idx="10"/>
          </p:nvPr>
        </p:nvSpPr>
        <p:spPr/>
        <p:txBody>
          <a:bodyPr/>
          <a:lstStyle/>
          <a:p>
            <a:fld id="{32DB7396-6F46-4898-ACFF-8B661F642A38}" type="datetimeFigureOut">
              <a:rPr lang="en-GB" smtClean="0"/>
              <a:t>15/09/2023</a:t>
            </a:fld>
            <a:endParaRPr lang="en-GB"/>
          </a:p>
        </p:txBody>
      </p:sp>
      <p:sp>
        <p:nvSpPr>
          <p:cNvPr id="6" name="Footer Placeholder 5">
            <a:extLst>
              <a:ext uri="{FF2B5EF4-FFF2-40B4-BE49-F238E27FC236}">
                <a16:creationId xmlns:a16="http://schemas.microsoft.com/office/drawing/2014/main" id="{DEB91E7D-ECEE-7C7E-8B41-4C192E360B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89A66B-268F-0FD8-B00F-5F6E9683765E}"/>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215543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57B86D-979F-0DEF-0363-23947582C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AD95C9-232A-1906-97EA-16BABE376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B80BFE-F4BA-F2B2-4387-C82731CC1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B7396-6F46-4898-ACFF-8B661F642A38}" type="datetimeFigureOut">
              <a:rPr lang="en-GB" smtClean="0"/>
              <a:t>15/09/2023</a:t>
            </a:fld>
            <a:endParaRPr lang="en-GB"/>
          </a:p>
        </p:txBody>
      </p:sp>
      <p:sp>
        <p:nvSpPr>
          <p:cNvPr id="5" name="Footer Placeholder 4">
            <a:extLst>
              <a:ext uri="{FF2B5EF4-FFF2-40B4-BE49-F238E27FC236}">
                <a16:creationId xmlns:a16="http://schemas.microsoft.com/office/drawing/2014/main" id="{7C50E1E4-10C2-5007-8647-093C7738FF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59CE35-ECCE-EFFC-C3F4-A8B0ED735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4E72E-91D9-4D29-876D-11C3872269A3}" type="slidenum">
              <a:rPr lang="en-GB" smtClean="0"/>
              <a:t>‹#›</a:t>
            </a:fld>
            <a:endParaRPr lang="en-GB"/>
          </a:p>
        </p:txBody>
      </p:sp>
    </p:spTree>
    <p:extLst>
      <p:ext uri="{BB962C8B-B14F-4D97-AF65-F5344CB8AC3E}">
        <p14:creationId xmlns:p14="http://schemas.microsoft.com/office/powerpoint/2010/main" val="389100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image" Target="../media/image7.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3E480-A7DB-FB85-37E3-A1ECEFCF6272}"/>
              </a:ext>
            </a:extLst>
          </p:cNvPr>
          <p:cNvSpPr>
            <a:spLocks noGrp="1"/>
          </p:cNvSpPr>
          <p:nvPr>
            <p:ph type="ctrTitle"/>
          </p:nvPr>
        </p:nvSpPr>
        <p:spPr>
          <a:xfrm>
            <a:off x="1255060" y="5279511"/>
            <a:ext cx="9681882" cy="739880"/>
          </a:xfrm>
        </p:spPr>
        <p:txBody>
          <a:bodyPr anchor="b">
            <a:normAutofit/>
          </a:bodyPr>
          <a:lstStyle/>
          <a:p>
            <a:r>
              <a:rPr lang="en-GB" sz="3600">
                <a:solidFill>
                  <a:schemeClr val="tx1">
                    <a:lumMod val="85000"/>
                    <a:lumOff val="15000"/>
                  </a:schemeClr>
                </a:solidFill>
              </a:rPr>
              <a:t>Welcome Presentation</a:t>
            </a:r>
          </a:p>
        </p:txBody>
      </p:sp>
      <p:sp>
        <p:nvSpPr>
          <p:cNvPr id="3" name="Subtitle 2">
            <a:extLst>
              <a:ext uri="{FF2B5EF4-FFF2-40B4-BE49-F238E27FC236}">
                <a16:creationId xmlns:a16="http://schemas.microsoft.com/office/drawing/2014/main" id="{FC5CC58A-CE15-257E-0491-B52292D32533}"/>
              </a:ext>
            </a:extLst>
          </p:cNvPr>
          <p:cNvSpPr>
            <a:spLocks noGrp="1"/>
          </p:cNvSpPr>
          <p:nvPr>
            <p:ph type="subTitle" idx="1"/>
          </p:nvPr>
        </p:nvSpPr>
        <p:spPr>
          <a:xfrm>
            <a:off x="2426447" y="6019391"/>
            <a:ext cx="7315199" cy="365125"/>
          </a:xfrm>
        </p:spPr>
        <p:txBody>
          <a:bodyPr anchor="t">
            <a:normAutofit/>
          </a:bodyPr>
          <a:lstStyle/>
          <a:p>
            <a:r>
              <a:rPr lang="en-GB" sz="1600">
                <a:solidFill>
                  <a:schemeClr val="tx1">
                    <a:lumMod val="85000"/>
                    <a:lumOff val="15000"/>
                  </a:schemeClr>
                </a:solidFill>
              </a:rPr>
              <a:t>Year 5</a:t>
            </a:r>
          </a:p>
        </p:txBody>
      </p:sp>
      <p:pic>
        <p:nvPicPr>
          <p:cNvPr id="1026" name="Picture 2" descr="Image preview">
            <a:extLst>
              <a:ext uri="{FF2B5EF4-FFF2-40B4-BE49-F238E27FC236}">
                <a16:creationId xmlns:a16="http://schemas.microsoft.com/office/drawing/2014/main" id="{827AD24B-17BE-6FDC-8CC4-087D491C53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36"/>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a:extLst>
              <a:ext uri="{FF2B5EF4-FFF2-40B4-BE49-F238E27FC236}">
                <a16:creationId xmlns:a16="http://schemas.microsoft.com/office/drawing/2014/main" id="{9D2CCB86-9BA1-24D7-788A-BD18EBCE1D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29047" y="6057121"/>
            <a:ext cx="487363" cy="487363"/>
          </a:xfrm>
          <a:prstGeom prst="rect">
            <a:avLst/>
          </a:prstGeom>
        </p:spPr>
      </p:pic>
    </p:spTree>
    <p:extLst>
      <p:ext uri="{BB962C8B-B14F-4D97-AF65-F5344CB8AC3E}">
        <p14:creationId xmlns:p14="http://schemas.microsoft.com/office/powerpoint/2010/main" val="1107534674"/>
      </p:ext>
    </p:extLst>
  </p:cSld>
  <p:clrMapOvr>
    <a:masterClrMapping/>
  </p:clrMapOvr>
  <mc:AlternateContent xmlns:mc="http://schemas.openxmlformats.org/markup-compatibility/2006" xmlns:p14="http://schemas.microsoft.com/office/powerpoint/2010/main">
    <mc:Choice Requires="p14">
      <p:transition spd="slow" p14:dur="2000" advTm="8609"/>
    </mc:Choice>
    <mc:Fallback xmlns="">
      <p:transition spd="slow" advTm="8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par>
                          <p:cTn id="11" fill="hold">
                            <p:stCondLst>
                              <p:cond delay="2560"/>
                            </p:stCondLst>
                            <p:childTnLst>
                              <p:par>
                                <p:cTn id="12" presetID="1" presetClass="mediacall" presetSubtype="0" fill="hold" nodeType="afterEffect">
                                  <p:stCondLst>
                                    <p:cond delay="0"/>
                                  </p:stCondLst>
                                  <p:childTnLst>
                                    <p:cmd type="call" cmd="playFrom(0.0)">
                                      <p:cBhvr>
                                        <p:cTn id="13" dur="57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D76-8E52-CEE5-9223-8C92F5F3C0B6}"/>
              </a:ext>
            </a:extLst>
          </p:cNvPr>
          <p:cNvSpPr>
            <a:spLocks noGrp="1"/>
          </p:cNvSpPr>
          <p:nvPr>
            <p:ph type="title"/>
          </p:nvPr>
        </p:nvSpPr>
        <p:spPr>
          <a:xfrm>
            <a:off x="876692" y="741391"/>
            <a:ext cx="5479719" cy="1616203"/>
          </a:xfrm>
        </p:spPr>
        <p:txBody>
          <a:bodyPr anchor="b">
            <a:normAutofit/>
          </a:bodyPr>
          <a:lstStyle/>
          <a:p>
            <a:r>
              <a:rPr lang="en-GB" sz="3200" b="1" u="sng"/>
              <a:t>Homework</a:t>
            </a:r>
          </a:p>
        </p:txBody>
      </p:sp>
      <p:sp>
        <p:nvSpPr>
          <p:cNvPr id="3" name="Content Placeholder 2">
            <a:extLst>
              <a:ext uri="{FF2B5EF4-FFF2-40B4-BE49-F238E27FC236}">
                <a16:creationId xmlns:a16="http://schemas.microsoft.com/office/drawing/2014/main" id="{55F2A4B5-5FBB-2D29-3EB8-31847E01881B}"/>
              </a:ext>
            </a:extLst>
          </p:cNvPr>
          <p:cNvSpPr>
            <a:spLocks noGrp="1"/>
          </p:cNvSpPr>
          <p:nvPr>
            <p:ph idx="1"/>
          </p:nvPr>
        </p:nvSpPr>
        <p:spPr>
          <a:xfrm>
            <a:off x="876692" y="2533476"/>
            <a:ext cx="5479719" cy="3447832"/>
          </a:xfrm>
        </p:spPr>
        <p:txBody>
          <a:bodyPr anchor="t">
            <a:normAutofit/>
          </a:bodyPr>
          <a:lstStyle/>
          <a:p>
            <a:r>
              <a:rPr lang="en-GB" sz="1700" dirty="0"/>
              <a:t>In Year 5 children will receive a Maths and English workbook which they will use for their homework weekly.</a:t>
            </a:r>
          </a:p>
          <a:p>
            <a:r>
              <a:rPr lang="en-GB" sz="1700" dirty="0"/>
              <a:t>We set the children homework from these books in accordance with what they are learning in school. This is so you are aware of the children’s learning in school therefore giving you the opportunity to support them at home.</a:t>
            </a:r>
          </a:p>
          <a:p>
            <a:r>
              <a:rPr lang="en-GB" sz="1700" dirty="0"/>
              <a:t>Homework is set on a Wednesday and due back in on a Monday morning.</a:t>
            </a:r>
          </a:p>
          <a:p>
            <a:r>
              <a:rPr lang="en-GB" sz="1700" dirty="0"/>
              <a:t>Spellings get given on a Tuesday and children are tested the Tuesday after, every week.</a:t>
            </a:r>
          </a:p>
        </p:txBody>
      </p:sp>
      <p:pic>
        <p:nvPicPr>
          <p:cNvPr id="5" name="Picture 4" descr="Toy plastic numbers">
            <a:extLst>
              <a:ext uri="{FF2B5EF4-FFF2-40B4-BE49-F238E27FC236}">
                <a16:creationId xmlns:a16="http://schemas.microsoft.com/office/drawing/2014/main" id="{E00D7126-E16B-DE9D-96EB-719ECF66FB55}"/>
              </a:ext>
            </a:extLst>
          </p:cNvPr>
          <p:cNvPicPr>
            <a:picLocks noChangeAspect="1"/>
          </p:cNvPicPr>
          <p:nvPr/>
        </p:nvPicPr>
        <p:blipFill rotWithShape="1">
          <a:blip r:embed="rId4"/>
          <a:srcRect l="22971" r="29130" b="-1"/>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Recorded Sound">
            <a:hlinkClick r:id="" action="ppaction://media"/>
            <a:extLst>
              <a:ext uri="{FF2B5EF4-FFF2-40B4-BE49-F238E27FC236}">
                <a16:creationId xmlns:a16="http://schemas.microsoft.com/office/drawing/2014/main" id="{7830BE11-8F61-E9B7-5C7C-A6D4E39812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06718" y="6123034"/>
            <a:ext cx="487363" cy="487363"/>
          </a:xfrm>
          <a:prstGeom prst="rect">
            <a:avLst/>
          </a:prstGeom>
        </p:spPr>
      </p:pic>
    </p:spTree>
    <p:extLst>
      <p:ext uri="{BB962C8B-B14F-4D97-AF65-F5344CB8AC3E}">
        <p14:creationId xmlns:p14="http://schemas.microsoft.com/office/powerpoint/2010/main" val="3353762612"/>
      </p:ext>
    </p:extLst>
  </p:cSld>
  <p:clrMapOvr>
    <a:masterClrMapping/>
  </p:clrMapOvr>
  <mc:AlternateContent xmlns:mc="http://schemas.openxmlformats.org/markup-compatibility/2006" xmlns:p14="http://schemas.microsoft.com/office/powerpoint/2010/main">
    <mc:Choice Requires="p14">
      <p:transition spd="slow" p14:dur="2000" advTm="77471"/>
    </mc:Choice>
    <mc:Fallback xmlns="">
      <p:transition spd="slow" advTm="77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7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9388CC-6901-F0B2-5096-EFA957B25939}"/>
              </a:ext>
            </a:extLst>
          </p:cNvPr>
          <p:cNvPicPr>
            <a:picLocks noChangeAspect="1"/>
          </p:cNvPicPr>
          <p:nvPr/>
        </p:nvPicPr>
        <p:blipFill rotWithShape="1">
          <a:blip r:embed="rId4"/>
          <a:srcRect r="5449" b="-2"/>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42C1D38F-6F37-9214-9C2B-0D357EC46B25}"/>
              </a:ext>
            </a:extLst>
          </p:cNvPr>
          <p:cNvSpPr>
            <a:spLocks noGrp="1"/>
          </p:cNvSpPr>
          <p:nvPr>
            <p:ph type="title"/>
          </p:nvPr>
        </p:nvSpPr>
        <p:spPr>
          <a:xfrm>
            <a:off x="1137034" y="609600"/>
            <a:ext cx="6831188" cy="1322887"/>
          </a:xfrm>
        </p:spPr>
        <p:txBody>
          <a:bodyPr>
            <a:normAutofit/>
          </a:bodyPr>
          <a:lstStyle/>
          <a:p>
            <a:r>
              <a:rPr lang="en-GB" b="1" u="sng" dirty="0"/>
              <a:t>Music</a:t>
            </a:r>
            <a:endParaRPr lang="en-GB" b="1" u="sng"/>
          </a:p>
        </p:txBody>
      </p:sp>
      <p:sp>
        <p:nvSpPr>
          <p:cNvPr id="3" name="Content Placeholder 2">
            <a:extLst>
              <a:ext uri="{FF2B5EF4-FFF2-40B4-BE49-F238E27FC236}">
                <a16:creationId xmlns:a16="http://schemas.microsoft.com/office/drawing/2014/main" id="{F2A06EF9-35E6-2FE7-6F4D-5547BE2F052B}"/>
              </a:ext>
            </a:extLst>
          </p:cNvPr>
          <p:cNvSpPr>
            <a:spLocks noGrp="1"/>
          </p:cNvSpPr>
          <p:nvPr>
            <p:ph idx="1"/>
          </p:nvPr>
        </p:nvSpPr>
        <p:spPr>
          <a:xfrm>
            <a:off x="1137035" y="2194102"/>
            <a:ext cx="6516216" cy="3908585"/>
          </a:xfrm>
        </p:spPr>
        <p:txBody>
          <a:bodyPr>
            <a:normAutofit/>
          </a:bodyPr>
          <a:lstStyle/>
          <a:p>
            <a:pPr marL="0" indent="0">
              <a:buNone/>
            </a:pPr>
            <a:r>
              <a:rPr lang="en-GB" sz="2000" dirty="0"/>
              <a:t>The children have been given the chance to take part in a concert at St George’s Hall on the 16</a:t>
            </a:r>
            <a:r>
              <a:rPr lang="en-GB" sz="2000" baseline="30000" dirty="0"/>
              <a:t>th</a:t>
            </a:r>
            <a:r>
              <a:rPr lang="en-GB" sz="2000" dirty="0"/>
              <a:t> October.</a:t>
            </a:r>
          </a:p>
          <a:p>
            <a:pPr marL="0" indent="0">
              <a:buNone/>
            </a:pPr>
            <a:endParaRPr lang="en-GB" sz="2000" dirty="0"/>
          </a:p>
          <a:p>
            <a:pPr marL="0" indent="0">
              <a:buNone/>
            </a:pPr>
            <a:r>
              <a:rPr lang="en-GB" sz="2000" dirty="0"/>
              <a:t>We will be sending letters out nearer the time to inform you of this, in more detail.</a:t>
            </a:r>
          </a:p>
          <a:p>
            <a:pPr marL="0" indent="0">
              <a:buNone/>
            </a:pPr>
            <a:endParaRPr lang="en-GB" sz="2000" dirty="0"/>
          </a:p>
          <a:p>
            <a:pPr marL="0" indent="0">
              <a:buNone/>
            </a:pPr>
            <a:r>
              <a:rPr lang="en-GB" sz="2000" dirty="0"/>
              <a:t>Later in the Year, children have the fantastic opportunity to practice playing the guitars by a professional musician. </a:t>
            </a:r>
          </a:p>
          <a:p>
            <a:pPr marL="0" indent="0">
              <a:buNone/>
            </a:pPr>
            <a:endParaRPr lang="en-GB" sz="2000" dirty="0"/>
          </a:p>
          <a:p>
            <a:pPr marL="0" indent="0">
              <a:buNone/>
            </a:pPr>
            <a:r>
              <a:rPr lang="en-GB" sz="2000" dirty="0"/>
              <a:t>They are really excited about this!</a:t>
            </a:r>
          </a:p>
        </p:txBody>
      </p:sp>
      <p:pic>
        <p:nvPicPr>
          <p:cNvPr id="4" name="Recorded Sound">
            <a:hlinkClick r:id="" action="ppaction://media"/>
            <a:extLst>
              <a:ext uri="{FF2B5EF4-FFF2-40B4-BE49-F238E27FC236}">
                <a16:creationId xmlns:a16="http://schemas.microsoft.com/office/drawing/2014/main" id="{C7C540F4-1DFF-5F90-6918-EE5C9E13E3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5888" y="6004718"/>
            <a:ext cx="487363" cy="487363"/>
          </a:xfrm>
          <a:prstGeom prst="rect">
            <a:avLst/>
          </a:prstGeom>
        </p:spPr>
      </p:pic>
    </p:spTree>
    <p:extLst>
      <p:ext uri="{BB962C8B-B14F-4D97-AF65-F5344CB8AC3E}">
        <p14:creationId xmlns:p14="http://schemas.microsoft.com/office/powerpoint/2010/main" val="3642245262"/>
      </p:ext>
    </p:extLst>
  </p:cSld>
  <p:clrMapOvr>
    <a:masterClrMapping/>
  </p:clrMapOvr>
  <mc:AlternateContent xmlns:mc="http://schemas.openxmlformats.org/markup-compatibility/2006" xmlns:p14="http://schemas.microsoft.com/office/powerpoint/2010/main">
    <mc:Choice Requires="p14">
      <p:transition spd="slow" p14:dur="2000" advTm="66964"/>
    </mc:Choice>
    <mc:Fallback xmlns="">
      <p:transition spd="slow" advTm="669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5BE3881-4322-271C-58A5-AE333F84BD2C}"/>
              </a:ext>
            </a:extLst>
          </p:cNvPr>
          <p:cNvPicPr>
            <a:picLocks noGrp="1" noChangeAspect="1"/>
          </p:cNvPicPr>
          <p:nvPr>
            <p:ph idx="1"/>
          </p:nvPr>
        </p:nvPicPr>
        <p:blipFill rotWithShape="1">
          <a:blip r:embed="rId4"/>
          <a:srcRect t="5063"/>
          <a:stretch/>
        </p:blipFill>
        <p:spPr>
          <a:xfrm>
            <a:off x="20" y="17766"/>
            <a:ext cx="12191980" cy="6857990"/>
          </a:xfrm>
          <a:prstGeom prst="rect">
            <a:avLst/>
          </a:prstGeom>
        </p:spPr>
      </p:pic>
      <p:sp>
        <p:nvSpPr>
          <p:cNvPr id="22" name="Rectangle 2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0C085-8ED9-052B-E868-F256EE47DE6A}"/>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2300" b="1" u="sng">
                <a:solidFill>
                  <a:schemeClr val="tx1">
                    <a:lumMod val="85000"/>
                    <a:lumOff val="15000"/>
                  </a:schemeClr>
                </a:solidFill>
              </a:rPr>
              <a:t>Ingleborough Residential</a:t>
            </a:r>
            <a:br>
              <a:rPr lang="en-US" sz="2300" b="1" u="sng">
                <a:solidFill>
                  <a:schemeClr val="tx1">
                    <a:lumMod val="85000"/>
                    <a:lumOff val="15000"/>
                  </a:schemeClr>
                </a:solidFill>
              </a:rPr>
            </a:br>
            <a:r>
              <a:rPr lang="en-US" sz="2300" b="1" u="sng">
                <a:solidFill>
                  <a:schemeClr val="tx1">
                    <a:lumMod val="85000"/>
                    <a:lumOff val="15000"/>
                  </a:schemeClr>
                </a:solidFill>
              </a:rPr>
              <a:t>January 3</a:t>
            </a:r>
            <a:r>
              <a:rPr lang="en-US" sz="2300" b="1" u="sng" baseline="30000">
                <a:solidFill>
                  <a:schemeClr val="tx1">
                    <a:lumMod val="85000"/>
                    <a:lumOff val="15000"/>
                  </a:schemeClr>
                </a:solidFill>
              </a:rPr>
              <a:t>rd</a:t>
            </a:r>
            <a:r>
              <a:rPr lang="en-US" sz="2300" b="1" u="sng">
                <a:solidFill>
                  <a:schemeClr val="tx1">
                    <a:lumMod val="85000"/>
                    <a:lumOff val="15000"/>
                  </a:schemeClr>
                </a:solidFill>
              </a:rPr>
              <a:t> – 5</a:t>
            </a:r>
            <a:r>
              <a:rPr lang="en-US" sz="2300" b="1" u="sng" baseline="30000">
                <a:solidFill>
                  <a:schemeClr val="tx1">
                    <a:lumMod val="85000"/>
                    <a:lumOff val="15000"/>
                  </a:schemeClr>
                </a:solidFill>
              </a:rPr>
              <a:t>th</a:t>
            </a:r>
            <a:r>
              <a:rPr lang="en-US" sz="2300" b="1" u="sng">
                <a:solidFill>
                  <a:schemeClr val="tx1">
                    <a:lumMod val="85000"/>
                    <a:lumOff val="15000"/>
                  </a:schemeClr>
                </a:solidFill>
              </a:rPr>
              <a:t> 2024</a:t>
            </a:r>
          </a:p>
        </p:txBody>
      </p:sp>
      <p:cxnSp>
        <p:nvCxnSpPr>
          <p:cNvPr id="24" name="Straight Connector 2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Recorded Sound">
            <a:hlinkClick r:id="" action="ppaction://media"/>
            <a:extLst>
              <a:ext uri="{FF2B5EF4-FFF2-40B4-BE49-F238E27FC236}">
                <a16:creationId xmlns:a16="http://schemas.microsoft.com/office/drawing/2014/main" id="{D7B879C2-E1C1-1790-D0EC-22124F95C7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51346" y="553445"/>
            <a:ext cx="487363" cy="487363"/>
          </a:xfrm>
          <a:prstGeom prst="rect">
            <a:avLst/>
          </a:prstGeom>
        </p:spPr>
      </p:pic>
    </p:spTree>
    <p:extLst>
      <p:ext uri="{BB962C8B-B14F-4D97-AF65-F5344CB8AC3E}">
        <p14:creationId xmlns:p14="http://schemas.microsoft.com/office/powerpoint/2010/main" val="541777442"/>
      </p:ext>
    </p:extLst>
  </p:cSld>
  <p:clrMapOvr>
    <a:masterClrMapping/>
  </p:clrMapOvr>
  <mc:AlternateContent xmlns:mc="http://schemas.openxmlformats.org/markup-compatibility/2006" xmlns:p14="http://schemas.microsoft.com/office/powerpoint/2010/main">
    <mc:Choice Requires="p14">
      <p:transition spd="slow" p14:dur="2000" advTm="26399"/>
    </mc:Choice>
    <mc:Fallback xmlns="">
      <p:transition spd="slow" advTm="26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9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86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DA163-AB29-742B-97AA-CF151E59F51A}"/>
              </a:ext>
            </a:extLst>
          </p:cNvPr>
          <p:cNvSpPr>
            <a:spLocks noGrp="1"/>
          </p:cNvSpPr>
          <p:nvPr>
            <p:ph type="title"/>
          </p:nvPr>
        </p:nvSpPr>
        <p:spPr>
          <a:xfrm>
            <a:off x="754583" y="693908"/>
            <a:ext cx="3015207" cy="1338169"/>
          </a:xfrm>
        </p:spPr>
        <p:txBody>
          <a:bodyPr vert="horz" lIns="91440" tIns="45720" rIns="91440" bIns="45720" rtlCol="0" anchor="ctr">
            <a:noAutofit/>
          </a:bodyPr>
          <a:lstStyle/>
          <a:p>
            <a:pPr algn="ctr"/>
            <a:r>
              <a:rPr lang="en-US" sz="2000" kern="1200" dirty="0">
                <a:solidFill>
                  <a:srgbClr val="FFFFFF"/>
                </a:solidFill>
              </a:rPr>
              <a:t>Ingleborough Hall lies on the Southern Flanks of Ingleborough Hill in the Yorkshire Dales village of </a:t>
            </a:r>
            <a:r>
              <a:rPr lang="en-US" sz="2000" kern="1200" dirty="0" err="1">
                <a:solidFill>
                  <a:srgbClr val="FFFFFF"/>
                </a:solidFill>
              </a:rPr>
              <a:t>Clapham</a:t>
            </a:r>
            <a:r>
              <a:rPr lang="en-US" sz="2000" kern="1200" dirty="0">
                <a:solidFill>
                  <a:srgbClr val="FFFFFF"/>
                </a:solidFill>
              </a:rPr>
              <a:t>. </a:t>
            </a:r>
            <a:br>
              <a:rPr lang="en-US" sz="2000" kern="1200" dirty="0">
                <a:solidFill>
                  <a:srgbClr val="FFFFFF"/>
                </a:solidFill>
              </a:rPr>
            </a:br>
            <a:br>
              <a:rPr lang="en-US" sz="2000" dirty="0">
                <a:solidFill>
                  <a:srgbClr val="FFFFFF"/>
                </a:solidFill>
              </a:rPr>
            </a:br>
            <a:r>
              <a:rPr lang="en-US" sz="2000" kern="1200" dirty="0">
                <a:solidFill>
                  <a:srgbClr val="FFFFFF"/>
                </a:solidFill>
              </a:rPr>
              <a:t>The journey comprises of 1 hour and 10 minutes approximately.</a:t>
            </a:r>
          </a:p>
        </p:txBody>
      </p:sp>
      <p:pic>
        <p:nvPicPr>
          <p:cNvPr id="10" name="Content Placeholder 9" descr="A map with a location&#10;&#10;Description automatically generated">
            <a:extLst>
              <a:ext uri="{FF2B5EF4-FFF2-40B4-BE49-F238E27FC236}">
                <a16:creationId xmlns:a16="http://schemas.microsoft.com/office/drawing/2014/main" id="{EF0D818A-5AC7-9FBE-9AEB-12608713E0E1}"/>
              </a:ext>
            </a:extLst>
          </p:cNvPr>
          <p:cNvPicPr>
            <a:picLocks noGrp="1" noChangeAspect="1"/>
          </p:cNvPicPr>
          <p:nvPr>
            <p:ph idx="1"/>
          </p:nvPr>
        </p:nvPicPr>
        <p:blipFill>
          <a:blip r:embed="rId4"/>
          <a:stretch>
            <a:fillRect/>
          </a:stretch>
        </p:blipFill>
        <p:spPr>
          <a:xfrm>
            <a:off x="4207933" y="1362993"/>
            <a:ext cx="7347537" cy="4132989"/>
          </a:xfrm>
          <a:prstGeom prst="rect">
            <a:avLst/>
          </a:prstGeom>
        </p:spPr>
      </p:pic>
      <p:pic>
        <p:nvPicPr>
          <p:cNvPr id="3" name="Recorded Sound">
            <a:hlinkClick r:id="" action="ppaction://media"/>
            <a:extLst>
              <a:ext uri="{FF2B5EF4-FFF2-40B4-BE49-F238E27FC236}">
                <a16:creationId xmlns:a16="http://schemas.microsoft.com/office/drawing/2014/main" id="{49BAF757-D16C-FA96-F050-F314C11E88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4418" y="2642987"/>
            <a:ext cx="487363" cy="487363"/>
          </a:xfrm>
          <a:prstGeom prst="rect">
            <a:avLst/>
          </a:prstGeom>
        </p:spPr>
      </p:pic>
    </p:spTree>
    <p:extLst>
      <p:ext uri="{BB962C8B-B14F-4D97-AF65-F5344CB8AC3E}">
        <p14:creationId xmlns:p14="http://schemas.microsoft.com/office/powerpoint/2010/main" val="2055476673"/>
      </p:ext>
    </p:extLst>
  </p:cSld>
  <p:clrMapOvr>
    <a:masterClrMapping/>
  </p:clrMapOvr>
  <mc:AlternateContent xmlns:mc="http://schemas.openxmlformats.org/markup-compatibility/2006" xmlns:p14="http://schemas.microsoft.com/office/powerpoint/2010/main">
    <mc:Choice Requires="p14">
      <p:transition spd="slow" p14:dur="2000" advTm="21893"/>
    </mc:Choice>
    <mc:Fallback xmlns="">
      <p:transition spd="slow" advTm="21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E12C6C-CE34-2972-E509-EA625246A71D}"/>
              </a:ext>
            </a:extLst>
          </p:cNvPr>
          <p:cNvSpPr>
            <a:spLocks noGrp="1"/>
          </p:cNvSpPr>
          <p:nvPr>
            <p:ph type="title"/>
          </p:nvPr>
        </p:nvSpPr>
        <p:spPr>
          <a:xfrm>
            <a:off x="8643193" y="489507"/>
            <a:ext cx="3091607" cy="1655483"/>
          </a:xfrm>
        </p:spPr>
        <p:txBody>
          <a:bodyPr anchor="b">
            <a:normAutofit/>
          </a:bodyPr>
          <a:lstStyle/>
          <a:p>
            <a:pPr algn="ctr"/>
            <a:r>
              <a:rPr lang="en-GB" sz="4000" b="1" u="sng" dirty="0"/>
              <a:t>Timetable and Activities</a:t>
            </a:r>
          </a:p>
        </p:txBody>
      </p:sp>
      <p:pic>
        <p:nvPicPr>
          <p:cNvPr id="5" name="Picture 4" descr="Large plateau">
            <a:extLst>
              <a:ext uri="{FF2B5EF4-FFF2-40B4-BE49-F238E27FC236}">
                <a16:creationId xmlns:a16="http://schemas.microsoft.com/office/drawing/2014/main" id="{583B664C-0E81-4352-E6BC-98C2EBA33FFB}"/>
              </a:ext>
            </a:extLst>
          </p:cNvPr>
          <p:cNvPicPr>
            <a:picLocks noChangeAspect="1"/>
          </p:cNvPicPr>
          <p:nvPr/>
        </p:nvPicPr>
        <p:blipFill rotWithShape="1">
          <a:blip r:embed="rId4"/>
          <a:srcRect r="15469"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A0BDE22F-E25D-436A-4BBC-6B9FF74156EF}"/>
              </a:ext>
            </a:extLst>
          </p:cNvPr>
          <p:cNvSpPr>
            <a:spLocks noGrp="1"/>
          </p:cNvSpPr>
          <p:nvPr>
            <p:ph idx="1"/>
          </p:nvPr>
        </p:nvSpPr>
        <p:spPr>
          <a:xfrm>
            <a:off x="8643193" y="2418408"/>
            <a:ext cx="2942813" cy="3540265"/>
          </a:xfrm>
        </p:spPr>
        <p:txBody>
          <a:bodyPr>
            <a:normAutofit/>
          </a:bodyPr>
          <a:lstStyle/>
          <a:p>
            <a:r>
              <a:rPr lang="en-GB" sz="2000" b="1" dirty="0"/>
              <a:t>4 main activities</a:t>
            </a:r>
            <a:r>
              <a:rPr lang="en-GB" sz="2000" dirty="0"/>
              <a:t>: caving, gorge scramble, village study, orienteering/tree climb.</a:t>
            </a:r>
          </a:p>
          <a:p>
            <a:endParaRPr lang="en-GB" sz="2000" dirty="0"/>
          </a:p>
          <a:p>
            <a:r>
              <a:rPr lang="en-GB" sz="2000" b="1" dirty="0"/>
              <a:t>Evenings: </a:t>
            </a:r>
            <a:r>
              <a:rPr lang="en-GB" sz="2000" dirty="0"/>
              <a:t>relax, reading, watching films and board games. </a:t>
            </a:r>
          </a:p>
          <a:p>
            <a:endParaRPr lang="en-GB" sz="2000" dirty="0"/>
          </a:p>
          <a:p>
            <a:endParaRPr lang="en-GB" sz="20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a:extLst>
              <a:ext uri="{FF2B5EF4-FFF2-40B4-BE49-F238E27FC236}">
                <a16:creationId xmlns:a16="http://schemas.microsoft.com/office/drawing/2014/main" id="{CF6D6E56-971A-E0D6-6BAA-F69105AF70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91118" y="5696344"/>
            <a:ext cx="487363" cy="487363"/>
          </a:xfrm>
          <a:prstGeom prst="rect">
            <a:avLst/>
          </a:prstGeom>
        </p:spPr>
      </p:pic>
    </p:spTree>
    <p:extLst>
      <p:ext uri="{BB962C8B-B14F-4D97-AF65-F5344CB8AC3E}">
        <p14:creationId xmlns:p14="http://schemas.microsoft.com/office/powerpoint/2010/main" val="2572530675"/>
      </p:ext>
    </p:extLst>
  </p:cSld>
  <p:clrMapOvr>
    <a:masterClrMapping/>
  </p:clrMapOvr>
  <mc:AlternateContent xmlns:mc="http://schemas.openxmlformats.org/markup-compatibility/2006" xmlns:p14="http://schemas.microsoft.com/office/powerpoint/2010/main">
    <mc:Choice Requires="p14">
      <p:transition spd="slow" p14:dur="2000" advTm="23479"/>
    </mc:Choice>
    <mc:Fallback xmlns="">
      <p:transition spd="slow" advTm="234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7">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7BB7D2A-B76F-F381-945F-F32EF98AF1F5}"/>
              </a:ext>
            </a:extLst>
          </p:cNvPr>
          <p:cNvSpPr>
            <a:spLocks noGrp="1"/>
          </p:cNvSpPr>
          <p:nvPr>
            <p:ph type="title"/>
          </p:nvPr>
        </p:nvSpPr>
        <p:spPr>
          <a:xfrm>
            <a:off x="2428875" y="707132"/>
            <a:ext cx="3667125" cy="2387600"/>
          </a:xfrm>
        </p:spPr>
        <p:txBody>
          <a:bodyPr vert="horz" lIns="91440" tIns="45720" rIns="91440" bIns="45720" rtlCol="0" anchor="b">
            <a:normAutofit/>
          </a:bodyPr>
          <a:lstStyle/>
          <a:p>
            <a:r>
              <a:rPr lang="en-US" sz="3500" b="1" u="sng" kern="1200">
                <a:solidFill>
                  <a:schemeClr val="bg1"/>
                </a:solidFill>
                <a:latin typeface="+mj-lt"/>
                <a:ea typeface="+mj-ea"/>
                <a:cs typeface="+mj-cs"/>
              </a:rPr>
              <a:t>Last Year 2023</a:t>
            </a:r>
          </a:p>
        </p:txBody>
      </p:sp>
      <p:cxnSp>
        <p:nvCxnSpPr>
          <p:cNvPr id="30" name="Straight Connector 29">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3209925"/>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33752918-8537-AF58-CE23-FC0EDF2EAE18}"/>
              </a:ext>
            </a:extLst>
          </p:cNvPr>
          <p:cNvPicPr>
            <a:picLocks noGrp="1" noChangeAspect="1"/>
          </p:cNvPicPr>
          <p:nvPr>
            <p:ph idx="1"/>
          </p:nvPr>
        </p:nvPicPr>
        <p:blipFill rotWithShape="1">
          <a:blip r:embed="rId4"/>
          <a:srcRect t="2423"/>
          <a:stretch/>
        </p:blipFill>
        <p:spPr>
          <a:xfrm>
            <a:off x="7347472" y="349402"/>
            <a:ext cx="4718321" cy="6159192"/>
          </a:xfrm>
          <a:prstGeom prst="rect">
            <a:avLst/>
          </a:prstGeom>
        </p:spPr>
      </p:pic>
      <p:sp>
        <p:nvSpPr>
          <p:cNvPr id="32" name="Rectangle 31">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Recorded Sound">
            <a:hlinkClick r:id="" action="ppaction://media"/>
            <a:extLst>
              <a:ext uri="{FF2B5EF4-FFF2-40B4-BE49-F238E27FC236}">
                <a16:creationId xmlns:a16="http://schemas.microsoft.com/office/drawing/2014/main" id="{C4483671-F685-E7A8-C634-690CE2962C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53325" y="5821193"/>
            <a:ext cx="487363" cy="487363"/>
          </a:xfrm>
          <a:prstGeom prst="rect">
            <a:avLst/>
          </a:prstGeom>
        </p:spPr>
      </p:pic>
    </p:spTree>
    <p:extLst>
      <p:ext uri="{BB962C8B-B14F-4D97-AF65-F5344CB8AC3E}">
        <p14:creationId xmlns:p14="http://schemas.microsoft.com/office/powerpoint/2010/main" val="3019158002"/>
      </p:ext>
    </p:extLst>
  </p:cSld>
  <p:clrMapOvr>
    <a:masterClrMapping/>
  </p:clrMapOvr>
  <mc:AlternateContent xmlns:mc="http://schemas.openxmlformats.org/markup-compatibility/2006" xmlns:p14="http://schemas.microsoft.com/office/powerpoint/2010/main">
    <mc:Choice Requires="p14">
      <p:transition spd="slow" p14:dur="2000" advTm="25806"/>
    </mc:Choice>
    <mc:Fallback xmlns="">
      <p:transition spd="slow" advTm="258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659C6F-A29D-4D83-86DA-5B0289733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F1F83E1-2891-CD50-63C9-A179DD95C9D5}"/>
              </a:ext>
            </a:extLst>
          </p:cNvPr>
          <p:cNvPicPr>
            <a:picLocks noChangeAspect="1"/>
          </p:cNvPicPr>
          <p:nvPr/>
        </p:nvPicPr>
        <p:blipFill rotWithShape="1">
          <a:blip r:embed="rId2"/>
          <a:srcRect l="12554" r="4397"/>
          <a:stretch/>
        </p:blipFill>
        <p:spPr>
          <a:xfrm>
            <a:off x="4472902" y="18"/>
            <a:ext cx="4049486" cy="3681383"/>
          </a:xfrm>
          <a:prstGeom prst="rect">
            <a:avLst/>
          </a:prstGeom>
        </p:spPr>
      </p:pic>
      <p:pic>
        <p:nvPicPr>
          <p:cNvPr id="5" name="Picture 4">
            <a:extLst>
              <a:ext uri="{FF2B5EF4-FFF2-40B4-BE49-F238E27FC236}">
                <a16:creationId xmlns:a16="http://schemas.microsoft.com/office/drawing/2014/main" id="{CB6253F1-A999-550F-79F0-1367ED11C8DD}"/>
              </a:ext>
            </a:extLst>
          </p:cNvPr>
          <p:cNvPicPr>
            <a:picLocks noChangeAspect="1"/>
          </p:cNvPicPr>
          <p:nvPr/>
        </p:nvPicPr>
        <p:blipFill rotWithShape="1">
          <a:blip r:embed="rId3"/>
          <a:srcRect t="13231" r="1" b="32082"/>
          <a:stretch/>
        </p:blipFill>
        <p:spPr>
          <a:xfrm>
            <a:off x="4472902" y="3681405"/>
            <a:ext cx="7719098" cy="3176595"/>
          </a:xfrm>
          <a:prstGeom prst="rect">
            <a:avLst/>
          </a:prstGeom>
        </p:spPr>
      </p:pic>
      <p:sp>
        <p:nvSpPr>
          <p:cNvPr id="18" name="Rectangle 1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3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1CB4D97-6DE0-3C30-D171-3CCFE00AF7AE}"/>
              </a:ext>
            </a:extLst>
          </p:cNvPr>
          <p:cNvPicPr>
            <a:picLocks noGrp="1" noChangeAspect="1"/>
          </p:cNvPicPr>
          <p:nvPr>
            <p:ph idx="1"/>
          </p:nvPr>
        </p:nvPicPr>
        <p:blipFill rotWithShape="1">
          <a:blip r:embed="rId4">
            <a:alphaModFix/>
          </a:blip>
          <a:srcRect t="4179" b="20580"/>
          <a:stretch/>
        </p:blipFill>
        <p:spPr>
          <a:xfrm>
            <a:off x="8522390" y="-7"/>
            <a:ext cx="3669610" cy="3681406"/>
          </a:xfrm>
          <a:prstGeom prst="rect">
            <a:avLst/>
          </a:prstGeom>
        </p:spPr>
      </p:pic>
      <p:sp>
        <p:nvSpPr>
          <p:cNvPr id="2" name="Title 1">
            <a:extLst>
              <a:ext uri="{FF2B5EF4-FFF2-40B4-BE49-F238E27FC236}">
                <a16:creationId xmlns:a16="http://schemas.microsoft.com/office/drawing/2014/main" id="{BB558DAF-A73B-5BA1-2185-649B352F6E9C}"/>
              </a:ext>
            </a:extLst>
          </p:cNvPr>
          <p:cNvSpPr>
            <a:spLocks noGrp="1"/>
          </p:cNvSpPr>
          <p:nvPr>
            <p:ph type="title"/>
          </p:nvPr>
        </p:nvSpPr>
        <p:spPr>
          <a:xfrm>
            <a:off x="838200" y="1115219"/>
            <a:ext cx="5395912" cy="2387600"/>
          </a:xfrm>
        </p:spPr>
        <p:txBody>
          <a:bodyPr vert="horz" lIns="91440" tIns="45720" rIns="91440" bIns="45720" rtlCol="0" anchor="b">
            <a:normAutofit/>
          </a:bodyPr>
          <a:lstStyle/>
          <a:p>
            <a:r>
              <a:rPr lang="en-US" sz="5000" b="1" u="sng" kern="1200">
                <a:solidFill>
                  <a:schemeClr val="bg1"/>
                </a:solidFill>
                <a:latin typeface="+mj-lt"/>
                <a:ea typeface="+mj-ea"/>
                <a:cs typeface="+mj-cs"/>
              </a:rPr>
              <a:t>Last Year 2023</a:t>
            </a:r>
          </a:p>
        </p:txBody>
      </p:sp>
      <p:cxnSp>
        <p:nvCxnSpPr>
          <p:cNvPr id="20" name="Straight Connector 1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43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speech bubbles">
            <a:extLst>
              <a:ext uri="{FF2B5EF4-FFF2-40B4-BE49-F238E27FC236}">
                <a16:creationId xmlns:a16="http://schemas.microsoft.com/office/drawing/2014/main" id="{2E493912-CB96-98EF-FC0E-F746649723A6}"/>
              </a:ext>
            </a:extLst>
          </p:cNvPr>
          <p:cNvPicPr>
            <a:picLocks noChangeAspect="1"/>
          </p:cNvPicPr>
          <p:nvPr/>
        </p:nvPicPr>
        <p:blipFill rotWithShape="1">
          <a:blip r:embed="rId4">
            <a:alphaModFix amt="40000"/>
          </a:blip>
          <a:srcRect t="5619" b="10111"/>
          <a:stretch/>
        </p:blipFill>
        <p:spPr>
          <a:xfrm>
            <a:off x="20" y="10"/>
            <a:ext cx="12191979" cy="6857990"/>
          </a:xfrm>
          <a:prstGeom prst="rect">
            <a:avLst/>
          </a:prstGeom>
        </p:spPr>
      </p:pic>
      <p:sp>
        <p:nvSpPr>
          <p:cNvPr id="2" name="Title 1">
            <a:extLst>
              <a:ext uri="{FF2B5EF4-FFF2-40B4-BE49-F238E27FC236}">
                <a16:creationId xmlns:a16="http://schemas.microsoft.com/office/drawing/2014/main" id="{097646A9-AD92-9D12-6CF8-3C369D6F5753}"/>
              </a:ext>
            </a:extLst>
          </p:cNvPr>
          <p:cNvSpPr>
            <a:spLocks noGrp="1"/>
          </p:cNvSpPr>
          <p:nvPr>
            <p:ph type="title"/>
          </p:nvPr>
        </p:nvSpPr>
        <p:spPr>
          <a:xfrm>
            <a:off x="841249" y="941832"/>
            <a:ext cx="10506456" cy="2057400"/>
          </a:xfrm>
        </p:spPr>
        <p:txBody>
          <a:bodyPr anchor="b">
            <a:normAutofit/>
          </a:bodyPr>
          <a:lstStyle/>
          <a:p>
            <a:r>
              <a:rPr lang="en-GB" sz="5000" b="1" u="sng" dirty="0">
                <a:solidFill>
                  <a:schemeClr val="bg1"/>
                </a:solidFill>
              </a:rPr>
              <a:t>Thank you for Listening</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DF4FE4-038B-BF5D-B673-8D8B43C918FC}"/>
              </a:ext>
            </a:extLst>
          </p:cNvPr>
          <p:cNvSpPr>
            <a:spLocks noGrp="1"/>
          </p:cNvSpPr>
          <p:nvPr>
            <p:ph idx="1"/>
          </p:nvPr>
        </p:nvSpPr>
        <p:spPr>
          <a:xfrm>
            <a:off x="841248" y="3502152"/>
            <a:ext cx="10506456" cy="2670048"/>
          </a:xfrm>
        </p:spPr>
        <p:txBody>
          <a:bodyPr>
            <a:normAutofit/>
          </a:bodyPr>
          <a:lstStyle/>
          <a:p>
            <a:pPr marL="0" indent="0">
              <a:buNone/>
            </a:pPr>
            <a:r>
              <a:rPr lang="en-GB" sz="2000" dirty="0">
                <a:solidFill>
                  <a:schemeClr val="bg1"/>
                </a:solidFill>
              </a:rPr>
              <a:t>If you have any questions regarding this, please do not hesitate to contact the class teacher and we will be happy to give further information.</a:t>
            </a:r>
          </a:p>
          <a:p>
            <a:pPr marL="0" indent="0">
              <a:buNone/>
            </a:pPr>
            <a:endParaRPr lang="en-GB" sz="2000" dirty="0">
              <a:solidFill>
                <a:schemeClr val="bg1"/>
              </a:solidFill>
            </a:endParaRPr>
          </a:p>
          <a:p>
            <a:pPr marL="0" indent="0">
              <a:buNone/>
            </a:pPr>
            <a:r>
              <a:rPr lang="en-GB" sz="2000" dirty="0">
                <a:solidFill>
                  <a:schemeClr val="bg1"/>
                </a:solidFill>
              </a:rPr>
              <a:t>There is also a detailed session taking place on </a:t>
            </a:r>
            <a:r>
              <a:rPr lang="en-GB" sz="2000" b="1" u="sng" dirty="0">
                <a:solidFill>
                  <a:schemeClr val="bg1"/>
                </a:solidFill>
              </a:rPr>
              <a:t>Friday 15</a:t>
            </a:r>
            <a:r>
              <a:rPr lang="en-GB" sz="2000" b="1" u="sng" baseline="30000" dirty="0">
                <a:solidFill>
                  <a:schemeClr val="bg1"/>
                </a:solidFill>
              </a:rPr>
              <a:t>th</a:t>
            </a:r>
            <a:r>
              <a:rPr lang="en-GB" sz="2000" b="1" u="sng" dirty="0">
                <a:solidFill>
                  <a:schemeClr val="bg1"/>
                </a:solidFill>
              </a:rPr>
              <a:t> September 2023 at 9am </a:t>
            </a:r>
            <a:r>
              <a:rPr lang="en-GB" sz="2000" dirty="0">
                <a:solidFill>
                  <a:schemeClr val="bg1"/>
                </a:solidFill>
              </a:rPr>
              <a:t>at the school, which we would like you to attend so you can ask any questions you might have.</a:t>
            </a:r>
          </a:p>
        </p:txBody>
      </p:sp>
      <p:pic>
        <p:nvPicPr>
          <p:cNvPr id="4" name="Recorded Sound">
            <a:hlinkClick r:id="" action="ppaction://media"/>
            <a:extLst>
              <a:ext uri="{FF2B5EF4-FFF2-40B4-BE49-F238E27FC236}">
                <a16:creationId xmlns:a16="http://schemas.microsoft.com/office/drawing/2014/main" id="{A6FB9578-363D-AC22-65A1-793DAE6DED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78127" y="6027736"/>
            <a:ext cx="487363" cy="487363"/>
          </a:xfrm>
          <a:prstGeom prst="rect">
            <a:avLst/>
          </a:prstGeom>
        </p:spPr>
      </p:pic>
    </p:spTree>
    <p:extLst>
      <p:ext uri="{BB962C8B-B14F-4D97-AF65-F5344CB8AC3E}">
        <p14:creationId xmlns:p14="http://schemas.microsoft.com/office/powerpoint/2010/main" val="4139073383"/>
      </p:ext>
    </p:extLst>
  </p:cSld>
  <p:clrMapOvr>
    <a:masterClrMapping/>
  </p:clrMapOvr>
  <mc:AlternateContent xmlns:mc="http://schemas.openxmlformats.org/markup-compatibility/2006" xmlns:p14="http://schemas.microsoft.com/office/powerpoint/2010/main">
    <mc:Choice Requires="p14">
      <p:transition spd="slow" p14:dur="2000" advTm="62320"/>
    </mc:Choice>
    <mc:Fallback xmlns="">
      <p:transition spd="slow" advTm="62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calendar with pencil">
            <a:extLst>
              <a:ext uri="{FF2B5EF4-FFF2-40B4-BE49-F238E27FC236}">
                <a16:creationId xmlns:a16="http://schemas.microsoft.com/office/drawing/2014/main" id="{B200BA58-FBA7-ED50-A6B9-582D8BEE2C2B}"/>
              </a:ext>
            </a:extLst>
          </p:cNvPr>
          <p:cNvPicPr>
            <a:picLocks noChangeAspect="1"/>
          </p:cNvPicPr>
          <p:nvPr/>
        </p:nvPicPr>
        <p:blipFill rotWithShape="1">
          <a:blip r:embed="rId4"/>
          <a:srcRect l="47342" r="-2"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025E3-B2A1-4DA7-D75F-31D28276E89E}"/>
              </a:ext>
            </a:extLst>
          </p:cNvPr>
          <p:cNvSpPr>
            <a:spLocks noGrp="1"/>
          </p:cNvSpPr>
          <p:nvPr>
            <p:ph type="title"/>
          </p:nvPr>
        </p:nvSpPr>
        <p:spPr>
          <a:xfrm>
            <a:off x="6115317" y="405685"/>
            <a:ext cx="5464968" cy="1559301"/>
          </a:xfrm>
        </p:spPr>
        <p:txBody>
          <a:bodyPr>
            <a:normAutofit/>
          </a:bodyPr>
          <a:lstStyle/>
          <a:p>
            <a:r>
              <a:rPr lang="en-GB" sz="4000" b="1" u="sng"/>
              <a:t>Agenda</a:t>
            </a:r>
          </a:p>
        </p:txBody>
      </p:sp>
      <p:sp>
        <p:nvSpPr>
          <p:cNvPr id="3" name="Content Placeholder 2">
            <a:extLst>
              <a:ext uri="{FF2B5EF4-FFF2-40B4-BE49-F238E27FC236}">
                <a16:creationId xmlns:a16="http://schemas.microsoft.com/office/drawing/2014/main" id="{78E12BDA-E7B8-AB1C-CBE9-920EF1ED38E4}"/>
              </a:ext>
            </a:extLst>
          </p:cNvPr>
          <p:cNvSpPr>
            <a:spLocks noGrp="1"/>
          </p:cNvSpPr>
          <p:nvPr>
            <p:ph idx="1"/>
          </p:nvPr>
        </p:nvSpPr>
        <p:spPr>
          <a:xfrm>
            <a:off x="6115317" y="2743200"/>
            <a:ext cx="5247340" cy="3496878"/>
          </a:xfrm>
        </p:spPr>
        <p:txBody>
          <a:bodyPr anchor="ctr">
            <a:normAutofit/>
          </a:bodyPr>
          <a:lstStyle/>
          <a:p>
            <a:r>
              <a:rPr lang="en-GB" altLang="en-US" sz="1900"/>
              <a:t>Staff</a:t>
            </a:r>
          </a:p>
          <a:p>
            <a:r>
              <a:rPr lang="en-GB" altLang="en-US" sz="1900"/>
              <a:t>Attendance and punctuality</a:t>
            </a:r>
          </a:p>
          <a:p>
            <a:r>
              <a:rPr lang="en-GB" altLang="en-US" sz="1900"/>
              <a:t>Year group routines</a:t>
            </a:r>
          </a:p>
          <a:p>
            <a:r>
              <a:rPr lang="en-GB" altLang="en-US" sz="1900"/>
              <a:t>Uniform</a:t>
            </a:r>
          </a:p>
          <a:p>
            <a:r>
              <a:rPr lang="en-GB" altLang="en-US" sz="1900"/>
              <a:t>PE</a:t>
            </a:r>
          </a:p>
          <a:p>
            <a:r>
              <a:rPr lang="en-GB" altLang="en-US" sz="1900"/>
              <a:t>Reading </a:t>
            </a:r>
          </a:p>
          <a:p>
            <a:r>
              <a:rPr lang="en-GB" altLang="en-US" sz="1900"/>
              <a:t>Homework</a:t>
            </a:r>
          </a:p>
          <a:p>
            <a:r>
              <a:rPr lang="en-GB" altLang="en-US" sz="1900"/>
              <a:t>Music</a:t>
            </a:r>
          </a:p>
          <a:p>
            <a:r>
              <a:rPr lang="en-GB" altLang="en-US" sz="1900"/>
              <a:t>Ingleborough Hall Residential</a:t>
            </a:r>
          </a:p>
        </p:txBody>
      </p:sp>
      <p:pic>
        <p:nvPicPr>
          <p:cNvPr id="6" name="Recorded Sound">
            <a:hlinkClick r:id="" action="ppaction://media"/>
            <a:extLst>
              <a:ext uri="{FF2B5EF4-FFF2-40B4-BE49-F238E27FC236}">
                <a16:creationId xmlns:a16="http://schemas.microsoft.com/office/drawing/2014/main" id="{C481A560-5FAC-7349-0632-E7BD85FEAD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9965" y="6061675"/>
            <a:ext cx="487363" cy="487363"/>
          </a:xfrm>
          <a:prstGeom prst="rect">
            <a:avLst/>
          </a:prstGeom>
        </p:spPr>
      </p:pic>
    </p:spTree>
    <p:extLst>
      <p:ext uri="{BB962C8B-B14F-4D97-AF65-F5344CB8AC3E}">
        <p14:creationId xmlns:p14="http://schemas.microsoft.com/office/powerpoint/2010/main" val="4052605592"/>
      </p:ext>
    </p:extLst>
  </p:cSld>
  <p:clrMapOvr>
    <a:masterClrMapping/>
  </p:clrMapOvr>
  <mc:AlternateContent xmlns:mc="http://schemas.openxmlformats.org/markup-compatibility/2006" xmlns:p14="http://schemas.microsoft.com/office/powerpoint/2010/main">
    <mc:Choice Requires="p14">
      <p:transition spd="slow" p14:dur="2000" advTm="30157"/>
    </mc:Choice>
    <mc:Fallback xmlns="">
      <p:transition spd="slow" advTm="30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 name="Title 4">
            <a:extLst>
              <a:ext uri="{FF2B5EF4-FFF2-40B4-BE49-F238E27FC236}">
                <a16:creationId xmlns:a16="http://schemas.microsoft.com/office/drawing/2014/main" id="{4050D978-6CA9-5008-CE32-60540556040B}"/>
              </a:ext>
            </a:extLst>
          </p:cNvPr>
          <p:cNvSpPr>
            <a:spLocks noGrp="1"/>
          </p:cNvSpPr>
          <p:nvPr>
            <p:ph type="title"/>
          </p:nvPr>
        </p:nvSpPr>
        <p:spPr>
          <a:xfrm>
            <a:off x="2232251" y="633046"/>
            <a:ext cx="3863749" cy="1314996"/>
          </a:xfrm>
        </p:spPr>
        <p:txBody>
          <a:bodyPr anchor="b">
            <a:normAutofit/>
          </a:bodyPr>
          <a:lstStyle/>
          <a:p>
            <a:r>
              <a:rPr lang="en-GB" b="1" u="sng" dirty="0">
                <a:solidFill>
                  <a:schemeClr val="bg1"/>
                </a:solidFill>
              </a:rPr>
              <a:t>Staff</a:t>
            </a:r>
          </a:p>
        </p:txBody>
      </p:sp>
      <p:sp>
        <p:nvSpPr>
          <p:cNvPr id="18" name="Freeform: Shape 17">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6" name="Content Placeholder 5">
            <a:extLst>
              <a:ext uri="{FF2B5EF4-FFF2-40B4-BE49-F238E27FC236}">
                <a16:creationId xmlns:a16="http://schemas.microsoft.com/office/drawing/2014/main" id="{4DB5EC22-ADF5-B4CD-607A-A63E1403A5E1}"/>
              </a:ext>
            </a:extLst>
          </p:cNvPr>
          <p:cNvSpPr>
            <a:spLocks noGrp="1"/>
          </p:cNvSpPr>
          <p:nvPr>
            <p:ph idx="1"/>
          </p:nvPr>
        </p:nvSpPr>
        <p:spPr>
          <a:xfrm>
            <a:off x="2232251" y="2125737"/>
            <a:ext cx="3863749" cy="4044463"/>
          </a:xfrm>
        </p:spPr>
        <p:txBody>
          <a:bodyPr>
            <a:normAutofit/>
          </a:bodyPr>
          <a:lstStyle/>
          <a:p>
            <a:pPr marL="0" indent="0">
              <a:buNone/>
            </a:pPr>
            <a:r>
              <a:rPr lang="en-GB" sz="2000" b="1" u="sng" dirty="0">
                <a:solidFill>
                  <a:schemeClr val="bg1"/>
                </a:solidFill>
              </a:rPr>
              <a:t>Class Teachers</a:t>
            </a:r>
          </a:p>
          <a:p>
            <a:pPr marL="0" indent="0">
              <a:buNone/>
            </a:pPr>
            <a:r>
              <a:rPr lang="en-GB" sz="2000" dirty="0">
                <a:solidFill>
                  <a:schemeClr val="bg1"/>
                </a:solidFill>
              </a:rPr>
              <a:t>Miss Khalid 5A</a:t>
            </a:r>
          </a:p>
          <a:p>
            <a:pPr marL="0" indent="0">
              <a:buNone/>
            </a:pPr>
            <a:r>
              <a:rPr lang="en-GB" sz="2000" dirty="0">
                <a:solidFill>
                  <a:schemeClr val="bg1"/>
                </a:solidFill>
              </a:rPr>
              <a:t>Miss Zaeeb 5B		</a:t>
            </a:r>
          </a:p>
          <a:p>
            <a:pPr marL="0" indent="0">
              <a:buNone/>
            </a:pPr>
            <a:r>
              <a:rPr lang="en-GB" sz="2000" dirty="0">
                <a:solidFill>
                  <a:schemeClr val="bg1"/>
                </a:solidFill>
              </a:rPr>
              <a:t>Miss Afzal 5C</a:t>
            </a:r>
          </a:p>
          <a:p>
            <a:pPr marL="0" indent="0">
              <a:buNone/>
            </a:pPr>
            <a:endParaRPr lang="en-GB" sz="2000" dirty="0">
              <a:solidFill>
                <a:schemeClr val="bg1"/>
              </a:solidFill>
            </a:endParaRPr>
          </a:p>
          <a:p>
            <a:pPr marL="0" indent="0">
              <a:buNone/>
            </a:pPr>
            <a:endParaRPr lang="en-GB" sz="2000" dirty="0">
              <a:solidFill>
                <a:schemeClr val="bg1"/>
              </a:solidFill>
            </a:endParaRPr>
          </a:p>
          <a:p>
            <a:pPr marL="0" indent="0">
              <a:buNone/>
            </a:pPr>
            <a:endParaRPr lang="en-GB" sz="2000" dirty="0">
              <a:solidFill>
                <a:schemeClr val="bg1"/>
              </a:solidFill>
            </a:endParaRPr>
          </a:p>
          <a:p>
            <a:pPr marL="0" indent="0">
              <a:buNone/>
            </a:pPr>
            <a:r>
              <a:rPr lang="en-GB" sz="2000" b="1" u="sng" dirty="0">
                <a:solidFill>
                  <a:schemeClr val="bg1"/>
                </a:solidFill>
              </a:rPr>
              <a:t>Support Staff</a:t>
            </a:r>
          </a:p>
          <a:p>
            <a:pPr marL="0" indent="0">
              <a:buNone/>
            </a:pPr>
            <a:r>
              <a:rPr lang="en-GB" sz="2000" dirty="0">
                <a:solidFill>
                  <a:schemeClr val="bg1"/>
                </a:solidFill>
              </a:rPr>
              <a:t>Mrs Begum		</a:t>
            </a:r>
          </a:p>
          <a:p>
            <a:pPr marL="0" indent="0">
              <a:buNone/>
            </a:pPr>
            <a:r>
              <a:rPr lang="en-GB" sz="2000" dirty="0">
                <a:solidFill>
                  <a:schemeClr val="bg1"/>
                </a:solidFill>
              </a:rPr>
              <a:t>Miss Haq</a:t>
            </a:r>
          </a:p>
        </p:txBody>
      </p:sp>
      <p:sp>
        <p:nvSpPr>
          <p:cNvPr id="22" name="Freeform: Shape 21">
            <a:extLst>
              <a:ext uri="{FF2B5EF4-FFF2-40B4-BE49-F238E27FC236}">
                <a16:creationId xmlns:a16="http://schemas.microsoft.com/office/drawing/2014/main" id="{59463AC4-F96D-4507-9EE0-A831B7910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7" name="Picture 6">
            <a:extLst>
              <a:ext uri="{FF2B5EF4-FFF2-40B4-BE49-F238E27FC236}">
                <a16:creationId xmlns:a16="http://schemas.microsoft.com/office/drawing/2014/main" id="{114069CB-9483-C4AD-6440-2E53F2146E49}"/>
              </a:ext>
            </a:extLst>
          </p:cNvPr>
          <p:cNvPicPr>
            <a:picLocks noChangeAspect="1"/>
          </p:cNvPicPr>
          <p:nvPr/>
        </p:nvPicPr>
        <p:blipFill rotWithShape="1">
          <a:blip r:embed="rId4"/>
          <a:srcRect t="7962" r="-1" b="33133"/>
          <a:stretch/>
        </p:blipFill>
        <p:spPr>
          <a:xfrm>
            <a:off x="6440635" y="866680"/>
            <a:ext cx="2518114" cy="2518114"/>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pic>
      <p:pic>
        <p:nvPicPr>
          <p:cNvPr id="9" name="Picture 8">
            <a:extLst>
              <a:ext uri="{FF2B5EF4-FFF2-40B4-BE49-F238E27FC236}">
                <a16:creationId xmlns:a16="http://schemas.microsoft.com/office/drawing/2014/main" id="{7BE0E758-3487-535C-C3D8-D24E1A1A974B}"/>
              </a:ext>
            </a:extLst>
          </p:cNvPr>
          <p:cNvPicPr>
            <a:picLocks noChangeAspect="1"/>
          </p:cNvPicPr>
          <p:nvPr/>
        </p:nvPicPr>
        <p:blipFill rotWithShape="1">
          <a:blip r:embed="rId5"/>
          <a:srcRect b="22222"/>
          <a:stretch/>
        </p:blipFill>
        <p:spPr>
          <a:xfrm>
            <a:off x="9090426" y="86636"/>
            <a:ext cx="2952748" cy="2952748"/>
          </a:xfrm>
          <a:custGeom>
            <a:avLst/>
            <a:gdLst/>
            <a:ahLst/>
            <a:cxnLst/>
            <a:rect l="l" t="t" r="r" b="b"/>
            <a:pathLst>
              <a:path w="2361890" h="2361890">
                <a:moveTo>
                  <a:pt x="1180945" y="0"/>
                </a:moveTo>
                <a:cubicBezTo>
                  <a:pt x="1833163" y="0"/>
                  <a:pt x="2361890" y="528727"/>
                  <a:pt x="2361890" y="1180945"/>
                </a:cubicBezTo>
                <a:cubicBezTo>
                  <a:pt x="2361890" y="1833163"/>
                  <a:pt x="1833163" y="2361890"/>
                  <a:pt x="1180945" y="2361890"/>
                </a:cubicBezTo>
                <a:cubicBezTo>
                  <a:pt x="528727" y="2361890"/>
                  <a:pt x="0" y="1833163"/>
                  <a:pt x="0" y="1180945"/>
                </a:cubicBezTo>
                <a:cubicBezTo>
                  <a:pt x="0" y="528727"/>
                  <a:pt x="528727" y="0"/>
                  <a:pt x="1180945" y="0"/>
                </a:cubicBezTo>
                <a:close/>
              </a:path>
            </a:pathLst>
          </a:custGeom>
        </p:spPr>
      </p:pic>
      <p:sp>
        <p:nvSpPr>
          <p:cNvPr id="24" name="Freeform: Shape 23">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Freeform: Shape 25">
            <a:extLst>
              <a:ext uri="{FF2B5EF4-FFF2-40B4-BE49-F238E27FC236}">
                <a16:creationId xmlns:a16="http://schemas.microsoft.com/office/drawing/2014/main" id="{FC3ABE8C-1C72-4141-BADF-DD6811764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8"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9346" y="59870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8" name="Picture 7">
            <a:extLst>
              <a:ext uri="{FF2B5EF4-FFF2-40B4-BE49-F238E27FC236}">
                <a16:creationId xmlns:a16="http://schemas.microsoft.com/office/drawing/2014/main" id="{2C130BCF-BFD3-82BD-FC2A-A767C1A42124}"/>
              </a:ext>
            </a:extLst>
          </p:cNvPr>
          <p:cNvPicPr>
            <a:picLocks noChangeAspect="1"/>
          </p:cNvPicPr>
          <p:nvPr/>
        </p:nvPicPr>
        <p:blipFill rotWithShape="1">
          <a:blip r:embed="rId6"/>
          <a:srcRect t="381" r="1" b="22970"/>
          <a:stretch/>
        </p:blipFill>
        <p:spPr>
          <a:xfrm>
            <a:off x="7682545" y="3175909"/>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pic>
        <p:nvPicPr>
          <p:cNvPr id="2" name="Recorded Sound">
            <a:hlinkClick r:id="" action="ppaction://media"/>
            <a:extLst>
              <a:ext uri="{FF2B5EF4-FFF2-40B4-BE49-F238E27FC236}">
                <a16:creationId xmlns:a16="http://schemas.microsoft.com/office/drawing/2014/main" id="{4BA1E509-F6F5-E143-2E29-26CCBB7BA29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978305" y="3663007"/>
            <a:ext cx="487363" cy="487363"/>
          </a:xfrm>
          <a:prstGeom prst="rect">
            <a:avLst/>
          </a:prstGeom>
        </p:spPr>
      </p:pic>
    </p:spTree>
    <p:extLst>
      <p:ext uri="{BB962C8B-B14F-4D97-AF65-F5344CB8AC3E}">
        <p14:creationId xmlns:p14="http://schemas.microsoft.com/office/powerpoint/2010/main" val="2372760665"/>
      </p:ext>
    </p:extLst>
  </p:cSld>
  <p:clrMapOvr>
    <a:masterClrMapping/>
  </p:clrMapOvr>
  <mc:AlternateContent xmlns:mc="http://schemas.openxmlformats.org/markup-compatibility/2006" xmlns:p14="http://schemas.microsoft.com/office/powerpoint/2010/main">
    <mc:Choice Requires="p14">
      <p:transition spd="slow" p14:dur="2000" advTm="47557"/>
    </mc:Choice>
    <mc:Fallback xmlns="">
      <p:transition spd="slow" advTm="47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C776-56B4-C58C-B465-264BE4EE8ADC}"/>
              </a:ext>
            </a:extLst>
          </p:cNvPr>
          <p:cNvSpPr>
            <a:spLocks noGrp="1"/>
          </p:cNvSpPr>
          <p:nvPr>
            <p:ph type="title"/>
          </p:nvPr>
        </p:nvSpPr>
        <p:spPr>
          <a:xfrm>
            <a:off x="5755598" y="1138036"/>
            <a:ext cx="5598202" cy="1402470"/>
          </a:xfrm>
        </p:spPr>
        <p:txBody>
          <a:bodyPr anchor="t">
            <a:normAutofit/>
          </a:bodyPr>
          <a:lstStyle/>
          <a:p>
            <a:r>
              <a:rPr lang="en-GB" sz="3200" b="1" u="sng"/>
              <a:t>Attendance and Punctuality</a:t>
            </a:r>
          </a:p>
        </p:txBody>
      </p:sp>
      <p:pic>
        <p:nvPicPr>
          <p:cNvPr id="4" name="Picture 3">
            <a:extLst>
              <a:ext uri="{FF2B5EF4-FFF2-40B4-BE49-F238E27FC236}">
                <a16:creationId xmlns:a16="http://schemas.microsoft.com/office/drawing/2014/main" id="{39320B6A-D713-CD53-BDD1-ED07D7F5506B}"/>
              </a:ext>
            </a:extLst>
          </p:cNvPr>
          <p:cNvPicPr>
            <a:picLocks noChangeAspect="1"/>
          </p:cNvPicPr>
          <p:nvPr/>
        </p:nvPicPr>
        <p:blipFill>
          <a:blip r:embed="rId4"/>
          <a:stretch>
            <a:fillRect/>
          </a:stretch>
        </p:blipFill>
        <p:spPr>
          <a:xfrm>
            <a:off x="742122" y="2707337"/>
            <a:ext cx="4365438" cy="1582471"/>
          </a:xfrm>
          <a:prstGeom prst="rect">
            <a:avLst/>
          </a:prstGeom>
        </p:spPr>
      </p:pic>
      <p:cxnSp>
        <p:nvCxnSpPr>
          <p:cNvPr id="13"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EC8241EB-B1F2-AF98-B71B-0562F72ACE66}"/>
              </a:ext>
            </a:extLst>
          </p:cNvPr>
          <p:cNvGraphicFramePr>
            <a:graphicFrameLocks noGrp="1"/>
          </p:cNvGraphicFramePr>
          <p:nvPr>
            <p:ph idx="1"/>
            <p:extLst>
              <p:ext uri="{D42A27DB-BD31-4B8C-83A1-F6EECF244321}">
                <p14:modId xmlns:p14="http://schemas.microsoft.com/office/powerpoint/2010/main" val="1134394788"/>
              </p:ext>
            </p:extLst>
          </p:nvPr>
        </p:nvGraphicFramePr>
        <p:xfrm>
          <a:off x="5755598" y="2551176"/>
          <a:ext cx="5444382" cy="3591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Recorded Sound">
            <a:hlinkClick r:id="" action="ppaction://media"/>
            <a:extLst>
              <a:ext uri="{FF2B5EF4-FFF2-40B4-BE49-F238E27FC236}">
                <a16:creationId xmlns:a16="http://schemas.microsoft.com/office/drawing/2014/main" id="{D6FF0B70-B498-47B3-2615-254EEB86364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3307" y="6052012"/>
            <a:ext cx="487363" cy="487363"/>
          </a:xfrm>
          <a:prstGeom prst="rect">
            <a:avLst/>
          </a:prstGeom>
        </p:spPr>
      </p:pic>
    </p:spTree>
    <p:extLst>
      <p:ext uri="{BB962C8B-B14F-4D97-AF65-F5344CB8AC3E}">
        <p14:creationId xmlns:p14="http://schemas.microsoft.com/office/powerpoint/2010/main" val="228828000"/>
      </p:ext>
    </p:extLst>
  </p:cSld>
  <p:clrMapOvr>
    <a:masterClrMapping/>
  </p:clrMapOvr>
  <mc:AlternateContent xmlns:mc="http://schemas.openxmlformats.org/markup-compatibility/2006" xmlns:p14="http://schemas.microsoft.com/office/powerpoint/2010/main">
    <mc:Choice Requires="p14">
      <p:transition spd="slow" p14:dur="2000" advTm="63355"/>
    </mc:Choice>
    <mc:Fallback xmlns="">
      <p:transition spd="slow" advTm="633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5D46-112B-58EE-3DA7-4742CFA6910B}"/>
              </a:ext>
            </a:extLst>
          </p:cNvPr>
          <p:cNvSpPr>
            <a:spLocks noGrp="1"/>
          </p:cNvSpPr>
          <p:nvPr>
            <p:ph type="title"/>
          </p:nvPr>
        </p:nvSpPr>
        <p:spPr>
          <a:xfrm>
            <a:off x="761840" y="1138265"/>
            <a:ext cx="4544762" cy="1401183"/>
          </a:xfrm>
        </p:spPr>
        <p:txBody>
          <a:bodyPr anchor="t">
            <a:normAutofit/>
          </a:bodyPr>
          <a:lstStyle/>
          <a:p>
            <a:r>
              <a:rPr lang="en-GB" sz="3200" b="1" u="sng"/>
              <a:t>Year Group Routines</a:t>
            </a:r>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AB56C6-6271-332E-2EA5-FDAEAED67E88}"/>
              </a:ext>
            </a:extLst>
          </p:cNvPr>
          <p:cNvSpPr>
            <a:spLocks noGrp="1"/>
          </p:cNvSpPr>
          <p:nvPr>
            <p:ph idx="1"/>
          </p:nvPr>
        </p:nvSpPr>
        <p:spPr>
          <a:xfrm>
            <a:off x="761840" y="2551176"/>
            <a:ext cx="4544762" cy="3602935"/>
          </a:xfrm>
        </p:spPr>
        <p:txBody>
          <a:bodyPr>
            <a:normAutofit/>
          </a:bodyPr>
          <a:lstStyle/>
          <a:p>
            <a:pPr marL="0" indent="0">
              <a:buNone/>
            </a:pPr>
            <a:r>
              <a:rPr lang="en-GB" sz="1100" dirty="0"/>
              <a:t>Morning – Registration and morning work.</a:t>
            </a:r>
          </a:p>
          <a:p>
            <a:pPr marL="0" indent="0">
              <a:buNone/>
            </a:pPr>
            <a:endParaRPr lang="en-GB" sz="1100" dirty="0"/>
          </a:p>
          <a:p>
            <a:pPr marL="0" indent="0">
              <a:buNone/>
            </a:pPr>
            <a:r>
              <a:rPr lang="en-GB" sz="1100" dirty="0"/>
              <a:t>Morning – Maths, break time, English and a Curriculum Lesson.</a:t>
            </a:r>
          </a:p>
          <a:p>
            <a:pPr marL="0" indent="0">
              <a:buNone/>
            </a:pPr>
            <a:endParaRPr lang="en-GB" sz="1100" dirty="0"/>
          </a:p>
          <a:p>
            <a:pPr marL="0" indent="0">
              <a:buNone/>
            </a:pPr>
            <a:r>
              <a:rPr lang="en-GB" sz="1100" dirty="0"/>
              <a:t>(Curriculum lessons comprise of, history, geography, art, DT, music, </a:t>
            </a:r>
            <a:r>
              <a:rPr lang="en-GB" sz="1100" dirty="0" err="1"/>
              <a:t>spanish</a:t>
            </a:r>
            <a:r>
              <a:rPr lang="en-GB" sz="1100" dirty="0"/>
              <a:t>, PSHE, PE)</a:t>
            </a:r>
          </a:p>
          <a:p>
            <a:pPr marL="0" indent="0">
              <a:buNone/>
            </a:pPr>
            <a:endParaRPr lang="en-GB" sz="1100" dirty="0"/>
          </a:p>
          <a:p>
            <a:pPr marL="0" indent="0">
              <a:buNone/>
            </a:pPr>
            <a:r>
              <a:rPr lang="en-GB" sz="1100" dirty="0"/>
              <a:t>Lunch time</a:t>
            </a:r>
          </a:p>
          <a:p>
            <a:pPr marL="0" indent="0">
              <a:buNone/>
            </a:pPr>
            <a:endParaRPr lang="en-GB" sz="1100" dirty="0"/>
          </a:p>
          <a:p>
            <a:pPr marL="0" indent="0">
              <a:buNone/>
            </a:pPr>
            <a:r>
              <a:rPr lang="en-GB" sz="1100" dirty="0"/>
              <a:t>Afternoon - Registration</a:t>
            </a:r>
          </a:p>
          <a:p>
            <a:pPr marL="0" indent="0">
              <a:buNone/>
            </a:pPr>
            <a:r>
              <a:rPr lang="en-GB" sz="1100" dirty="0"/>
              <a:t>Afternoon – Curriculum lessons</a:t>
            </a:r>
          </a:p>
        </p:txBody>
      </p:sp>
      <p:pic>
        <p:nvPicPr>
          <p:cNvPr id="5" name="Picture 4">
            <a:extLst>
              <a:ext uri="{FF2B5EF4-FFF2-40B4-BE49-F238E27FC236}">
                <a16:creationId xmlns:a16="http://schemas.microsoft.com/office/drawing/2014/main" id="{8FA3098D-440F-7EC3-EFED-59E3A0E52588}"/>
              </a:ext>
            </a:extLst>
          </p:cNvPr>
          <p:cNvPicPr>
            <a:picLocks noChangeAspect="1"/>
          </p:cNvPicPr>
          <p:nvPr/>
        </p:nvPicPr>
        <p:blipFill>
          <a:blip r:embed="rId4"/>
          <a:stretch>
            <a:fillRect/>
          </a:stretch>
        </p:blipFill>
        <p:spPr>
          <a:xfrm>
            <a:off x="6082748" y="1342811"/>
            <a:ext cx="5334160" cy="4173979"/>
          </a:xfrm>
          <a:prstGeom prst="rect">
            <a:avLst/>
          </a:prstGeom>
        </p:spPr>
      </p:pic>
      <p:pic>
        <p:nvPicPr>
          <p:cNvPr id="4" name="Recorded Sound">
            <a:hlinkClick r:id="" action="ppaction://media"/>
            <a:extLst>
              <a:ext uri="{FF2B5EF4-FFF2-40B4-BE49-F238E27FC236}">
                <a16:creationId xmlns:a16="http://schemas.microsoft.com/office/drawing/2014/main" id="{E5AF4172-684E-DD25-79B6-EF96890E97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58026" y="6007624"/>
            <a:ext cx="487363" cy="487363"/>
          </a:xfrm>
          <a:prstGeom prst="rect">
            <a:avLst/>
          </a:prstGeom>
        </p:spPr>
      </p:pic>
    </p:spTree>
    <p:extLst>
      <p:ext uri="{BB962C8B-B14F-4D97-AF65-F5344CB8AC3E}">
        <p14:creationId xmlns:p14="http://schemas.microsoft.com/office/powerpoint/2010/main" val="198571323"/>
      </p:ext>
    </p:extLst>
  </p:cSld>
  <p:clrMapOvr>
    <a:masterClrMapping/>
  </p:clrMapOvr>
  <mc:AlternateContent xmlns:mc="http://schemas.openxmlformats.org/markup-compatibility/2006" xmlns:p14="http://schemas.microsoft.com/office/powerpoint/2010/main">
    <mc:Choice Requires="p14">
      <p:transition spd="slow" p14:dur="2000" advTm="86569"/>
    </mc:Choice>
    <mc:Fallback xmlns="">
      <p:transition spd="slow" advTm="865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17A0-3891-F165-71C8-CAF0E22AC608}"/>
              </a:ext>
            </a:extLst>
          </p:cNvPr>
          <p:cNvSpPr>
            <a:spLocks noGrp="1"/>
          </p:cNvSpPr>
          <p:nvPr>
            <p:ph type="title"/>
          </p:nvPr>
        </p:nvSpPr>
        <p:spPr>
          <a:xfrm>
            <a:off x="7559852" y="1128094"/>
            <a:ext cx="3953975" cy="1415270"/>
          </a:xfrm>
        </p:spPr>
        <p:txBody>
          <a:bodyPr anchor="t">
            <a:normAutofit/>
          </a:bodyPr>
          <a:lstStyle/>
          <a:p>
            <a:r>
              <a:rPr lang="en-GB" sz="3200" b="1" u="sng" dirty="0"/>
              <a:t>Uniform</a:t>
            </a:r>
          </a:p>
        </p:txBody>
      </p:sp>
      <p:sp>
        <p:nvSpPr>
          <p:cNvPr id="1032" name="Rectangle 1031">
            <a:extLst>
              <a:ext uri="{FF2B5EF4-FFF2-40B4-BE49-F238E27FC236}">
                <a16:creationId xmlns:a16="http://schemas.microsoft.com/office/drawing/2014/main" id="{B00278AE-C62A-3610-2127-E5F5BEDC2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4470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a:extLst>
              <a:ext uri="{FF2B5EF4-FFF2-40B4-BE49-F238E27FC236}">
                <a16:creationId xmlns:a16="http://schemas.microsoft.com/office/drawing/2014/main" id="{79EB0522-D2B6-6D85-030F-486FA2429E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8878" y="871146"/>
            <a:ext cx="2988458" cy="4651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D74E174-37FC-1DE4-AA8B-C3F91E8F56D6}"/>
              </a:ext>
            </a:extLst>
          </p:cNvPr>
          <p:cNvPicPr>
            <a:picLocks noChangeAspect="1"/>
          </p:cNvPicPr>
          <p:nvPr/>
        </p:nvPicPr>
        <p:blipFill>
          <a:blip r:embed="rId5"/>
          <a:stretch>
            <a:fillRect/>
          </a:stretch>
        </p:blipFill>
        <p:spPr>
          <a:xfrm>
            <a:off x="3976385" y="879765"/>
            <a:ext cx="1598306" cy="2450736"/>
          </a:xfrm>
          <a:prstGeom prst="rect">
            <a:avLst/>
          </a:prstGeom>
        </p:spPr>
      </p:pic>
      <p:cxnSp>
        <p:nvCxnSpPr>
          <p:cNvPr id="1034" name="Straight Connector 1033">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78854"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7" name="Picture 1">
            <a:extLst>
              <a:ext uri="{FF2B5EF4-FFF2-40B4-BE49-F238E27FC236}">
                <a16:creationId xmlns:a16="http://schemas.microsoft.com/office/drawing/2014/main" id="{FB5BBFCF-E330-563B-7F6A-1317699CD74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tretch>
            <a:fillRect/>
          </a:stretch>
        </p:blipFill>
        <p:spPr bwMode="auto">
          <a:xfrm>
            <a:off x="3976452" y="3522263"/>
            <a:ext cx="2122537" cy="2000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6D23AF0-65E2-8FA0-EDCF-EEC694AF1B95}"/>
              </a:ext>
            </a:extLst>
          </p:cNvPr>
          <p:cNvSpPr>
            <a:spLocks noGrp="1"/>
          </p:cNvSpPr>
          <p:nvPr>
            <p:ph idx="1"/>
          </p:nvPr>
        </p:nvSpPr>
        <p:spPr>
          <a:xfrm>
            <a:off x="7559853" y="2543364"/>
            <a:ext cx="3953974" cy="3599019"/>
          </a:xfrm>
        </p:spPr>
        <p:txBody>
          <a:bodyPr>
            <a:normAutofit fontScale="92500" lnSpcReduction="20000"/>
          </a:bodyPr>
          <a:lstStyle/>
          <a:p>
            <a:pPr marL="0" indent="0">
              <a:buNone/>
            </a:pPr>
            <a:r>
              <a:rPr lang="en-GB" sz="2000" dirty="0"/>
              <a:t>We expect children to be dressed in the complete uniform for Horton Grange. Here is what we accept as uniform worn by boys and girls.</a:t>
            </a:r>
          </a:p>
          <a:p>
            <a:pPr marL="0" indent="0">
              <a:buNone/>
            </a:pPr>
            <a:endParaRPr lang="en-GB" sz="2000" dirty="0"/>
          </a:p>
          <a:p>
            <a:pPr marL="0" indent="0">
              <a:buNone/>
            </a:pPr>
            <a:r>
              <a:rPr lang="en-GB" sz="2000" dirty="0"/>
              <a:t>Please ensure children are ONLY wearing their Horton Grange hoodies on their allocated PE days.</a:t>
            </a:r>
          </a:p>
          <a:p>
            <a:pPr marL="0" indent="0">
              <a:buNone/>
            </a:pPr>
            <a:endParaRPr lang="en-GB" sz="2000" dirty="0"/>
          </a:p>
          <a:p>
            <a:pPr marL="0" indent="0">
              <a:buNone/>
            </a:pPr>
            <a:r>
              <a:rPr lang="en-GB" sz="2000" dirty="0"/>
              <a:t>In the event, of correct uniform not being worn, parents will be informed, and the correct uniform will have to be brought in for your children to wear.</a:t>
            </a:r>
          </a:p>
        </p:txBody>
      </p:sp>
      <p:pic>
        <p:nvPicPr>
          <p:cNvPr id="5" name="Recorded Sound">
            <a:hlinkClick r:id="" action="ppaction://media"/>
            <a:extLst>
              <a:ext uri="{FF2B5EF4-FFF2-40B4-BE49-F238E27FC236}">
                <a16:creationId xmlns:a16="http://schemas.microsoft.com/office/drawing/2014/main" id="{9C67BAD8-A581-4DC5-F128-925D9A9A250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4558" y="5998747"/>
            <a:ext cx="487363" cy="487363"/>
          </a:xfrm>
          <a:prstGeom prst="rect">
            <a:avLst/>
          </a:prstGeom>
        </p:spPr>
      </p:pic>
    </p:spTree>
    <p:extLst>
      <p:ext uri="{BB962C8B-B14F-4D97-AF65-F5344CB8AC3E}">
        <p14:creationId xmlns:p14="http://schemas.microsoft.com/office/powerpoint/2010/main" val="2572570615"/>
      </p:ext>
    </p:extLst>
  </p:cSld>
  <p:clrMapOvr>
    <a:masterClrMapping/>
  </p:clrMapOvr>
  <mc:AlternateContent xmlns:mc="http://schemas.openxmlformats.org/markup-compatibility/2006" xmlns:p14="http://schemas.microsoft.com/office/powerpoint/2010/main">
    <mc:Choice Requires="p14">
      <p:transition spd="slow" p14:dur="2000" advTm="96057"/>
    </mc:Choice>
    <mc:Fallback xmlns="">
      <p:transition spd="slow" advTm="960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F4A6-323A-E490-8436-0D808DB810B4}"/>
              </a:ext>
            </a:extLst>
          </p:cNvPr>
          <p:cNvSpPr>
            <a:spLocks noGrp="1"/>
          </p:cNvSpPr>
          <p:nvPr>
            <p:ph type="title"/>
          </p:nvPr>
        </p:nvSpPr>
        <p:spPr>
          <a:xfrm>
            <a:off x="5868557" y="1138036"/>
            <a:ext cx="5444382" cy="1402470"/>
          </a:xfrm>
        </p:spPr>
        <p:txBody>
          <a:bodyPr anchor="t">
            <a:normAutofit/>
          </a:bodyPr>
          <a:lstStyle/>
          <a:p>
            <a:r>
              <a:rPr lang="en-GB" sz="3200" b="1" u="sng"/>
              <a:t>PE</a:t>
            </a:r>
          </a:p>
        </p:txBody>
      </p:sp>
      <p:pic>
        <p:nvPicPr>
          <p:cNvPr id="5" name="Picture 4" descr="A tennis racket and a football ball&#10;&#10;Description automatically generated">
            <a:extLst>
              <a:ext uri="{FF2B5EF4-FFF2-40B4-BE49-F238E27FC236}">
                <a16:creationId xmlns:a16="http://schemas.microsoft.com/office/drawing/2014/main" id="{24956668-E71F-E41E-DBCD-2994BE0FB83E}"/>
              </a:ext>
            </a:extLst>
          </p:cNvPr>
          <p:cNvPicPr>
            <a:picLocks noChangeAspect="1"/>
          </p:cNvPicPr>
          <p:nvPr/>
        </p:nvPicPr>
        <p:blipFill rotWithShape="1">
          <a:blip r:embed="rId4"/>
          <a:srcRect r="15560"/>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238C96-7E71-753B-0A92-9E9BC26BF217}"/>
              </a:ext>
            </a:extLst>
          </p:cNvPr>
          <p:cNvSpPr>
            <a:spLocks noGrp="1"/>
          </p:cNvSpPr>
          <p:nvPr>
            <p:ph idx="1"/>
          </p:nvPr>
        </p:nvSpPr>
        <p:spPr>
          <a:xfrm>
            <a:off x="5868557" y="2551176"/>
            <a:ext cx="5444382" cy="3591207"/>
          </a:xfrm>
        </p:spPr>
        <p:txBody>
          <a:bodyPr>
            <a:normAutofit/>
          </a:bodyPr>
          <a:lstStyle/>
          <a:p>
            <a:r>
              <a:rPr lang="en-GB" sz="1700" b="1"/>
              <a:t>5A children have PE on Tuesday and Wednesday.</a:t>
            </a:r>
          </a:p>
          <a:p>
            <a:r>
              <a:rPr lang="en-GB" sz="1700" b="1"/>
              <a:t>5B and 5C have PE on Wednesday and Thursday.</a:t>
            </a:r>
          </a:p>
          <a:p>
            <a:pPr marL="0" indent="0">
              <a:buNone/>
            </a:pPr>
            <a:endParaRPr lang="en-GB" sz="1700"/>
          </a:p>
          <a:p>
            <a:pPr marL="0" indent="0">
              <a:buNone/>
            </a:pPr>
            <a:r>
              <a:rPr lang="en-GB" sz="1700"/>
              <a:t>We expect children to come into school wearing their PE kit. </a:t>
            </a:r>
          </a:p>
          <a:p>
            <a:pPr marL="0" indent="0">
              <a:buNone/>
            </a:pPr>
            <a:r>
              <a:rPr lang="en-GB" sz="1700"/>
              <a:t>This must comprise of the following;</a:t>
            </a:r>
          </a:p>
          <a:p>
            <a:pPr>
              <a:buFont typeface="Wingdings" panose="05000000000000000000" pitchFamily="2" charset="2"/>
              <a:buChar char="ü"/>
            </a:pPr>
            <a:r>
              <a:rPr lang="en-GB" sz="1700"/>
              <a:t>White polo shirt</a:t>
            </a:r>
          </a:p>
          <a:p>
            <a:pPr>
              <a:buFont typeface="Wingdings" panose="05000000000000000000" pitchFamily="2" charset="2"/>
              <a:buChar char="ü"/>
            </a:pPr>
            <a:r>
              <a:rPr lang="en-GB" sz="1700"/>
              <a:t>Horton Grange Jumper/Hoody</a:t>
            </a:r>
          </a:p>
          <a:p>
            <a:pPr>
              <a:buFont typeface="Wingdings" panose="05000000000000000000" pitchFamily="2" charset="2"/>
              <a:buChar char="ü"/>
            </a:pPr>
            <a:r>
              <a:rPr lang="en-GB" sz="1700"/>
              <a:t>Black or navy joggers/leggings/shorts</a:t>
            </a:r>
          </a:p>
          <a:p>
            <a:pPr>
              <a:buFont typeface="Wingdings" panose="05000000000000000000" pitchFamily="2" charset="2"/>
              <a:buChar char="ü"/>
            </a:pPr>
            <a:r>
              <a:rPr lang="en-GB" sz="1700"/>
              <a:t>Trainers</a:t>
            </a:r>
          </a:p>
        </p:txBody>
      </p:sp>
      <p:pic>
        <p:nvPicPr>
          <p:cNvPr id="4" name="Recorded Sound">
            <a:hlinkClick r:id="" action="ppaction://media"/>
            <a:extLst>
              <a:ext uri="{FF2B5EF4-FFF2-40B4-BE49-F238E27FC236}">
                <a16:creationId xmlns:a16="http://schemas.microsoft.com/office/drawing/2014/main" id="{9B2631A2-B2F7-A4AF-5CE3-E9E225AAB6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2939" y="6025379"/>
            <a:ext cx="487363" cy="487363"/>
          </a:xfrm>
          <a:prstGeom prst="rect">
            <a:avLst/>
          </a:prstGeom>
        </p:spPr>
      </p:pic>
    </p:spTree>
    <p:extLst>
      <p:ext uri="{BB962C8B-B14F-4D97-AF65-F5344CB8AC3E}">
        <p14:creationId xmlns:p14="http://schemas.microsoft.com/office/powerpoint/2010/main" val="28852768"/>
      </p:ext>
    </p:extLst>
  </p:cSld>
  <p:clrMapOvr>
    <a:masterClrMapping/>
  </p:clrMapOvr>
  <mc:AlternateContent xmlns:mc="http://schemas.openxmlformats.org/markup-compatibility/2006" xmlns:p14="http://schemas.microsoft.com/office/powerpoint/2010/main">
    <mc:Choice Requires="p14">
      <p:transition spd="slow" p14:dur="2000" advTm="64949"/>
    </mc:Choice>
    <mc:Fallback xmlns="">
      <p:transition spd="slow" advTm="64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7106F-0A48-8872-7033-57DEE7DEE6B6}"/>
              </a:ext>
            </a:extLst>
          </p:cNvPr>
          <p:cNvSpPr>
            <a:spLocks noGrp="1"/>
          </p:cNvSpPr>
          <p:nvPr>
            <p:ph type="title"/>
          </p:nvPr>
        </p:nvSpPr>
        <p:spPr>
          <a:xfrm>
            <a:off x="761800" y="762001"/>
            <a:ext cx="5334197" cy="1708242"/>
          </a:xfrm>
        </p:spPr>
        <p:txBody>
          <a:bodyPr anchor="ctr">
            <a:normAutofit/>
          </a:bodyPr>
          <a:lstStyle/>
          <a:p>
            <a:r>
              <a:rPr lang="en-GB" sz="4000" b="1" u="sng"/>
              <a:t>Reading</a:t>
            </a:r>
          </a:p>
        </p:txBody>
      </p:sp>
      <p:sp>
        <p:nvSpPr>
          <p:cNvPr id="3" name="Content Placeholder 2">
            <a:extLst>
              <a:ext uri="{FF2B5EF4-FFF2-40B4-BE49-F238E27FC236}">
                <a16:creationId xmlns:a16="http://schemas.microsoft.com/office/drawing/2014/main" id="{2E28E870-2446-01F6-E684-58E047AB426D}"/>
              </a:ext>
            </a:extLst>
          </p:cNvPr>
          <p:cNvSpPr>
            <a:spLocks noGrp="1"/>
          </p:cNvSpPr>
          <p:nvPr>
            <p:ph idx="1"/>
          </p:nvPr>
        </p:nvSpPr>
        <p:spPr>
          <a:xfrm>
            <a:off x="761800" y="2470244"/>
            <a:ext cx="5334197" cy="3769835"/>
          </a:xfrm>
        </p:spPr>
        <p:txBody>
          <a:bodyPr anchor="ctr">
            <a:normAutofit/>
          </a:bodyPr>
          <a:lstStyle/>
          <a:p>
            <a:pPr marL="0" indent="0">
              <a:buNone/>
            </a:pPr>
            <a:r>
              <a:rPr lang="en-GB" sz="2000" b="1" dirty="0"/>
              <a:t>“Regularly reading stories or novels outside of school is associated with higher scores in reading assessments”</a:t>
            </a:r>
          </a:p>
          <a:p>
            <a:pPr marL="0" indent="0">
              <a:buNone/>
            </a:pPr>
            <a:endParaRPr lang="en-GB" sz="2000" b="1" dirty="0"/>
          </a:p>
          <a:p>
            <a:pPr marL="0" indent="0">
              <a:buNone/>
            </a:pPr>
            <a:r>
              <a:rPr lang="en-GB" sz="2000" b="1" dirty="0"/>
              <a:t>“Reading enjoyment has been reported as more important for children’s educational success than their family’s socio-economic status.”</a:t>
            </a:r>
          </a:p>
          <a:p>
            <a:pPr marL="0" indent="0">
              <a:buNone/>
            </a:pPr>
            <a:endParaRPr lang="en-GB" sz="2000" dirty="0"/>
          </a:p>
          <a:p>
            <a:pPr marL="0" indent="0">
              <a:buNone/>
            </a:pPr>
            <a:r>
              <a:rPr lang="en-GB" sz="2000" dirty="0"/>
              <a:t>Department for Education</a:t>
            </a:r>
          </a:p>
          <a:p>
            <a:pPr marL="0" indent="0">
              <a:buNone/>
            </a:pPr>
            <a:r>
              <a:rPr lang="en-GB" sz="2000" dirty="0"/>
              <a:t>(2012)</a:t>
            </a:r>
          </a:p>
        </p:txBody>
      </p:sp>
      <p:pic>
        <p:nvPicPr>
          <p:cNvPr id="5" name="Picture 4">
            <a:extLst>
              <a:ext uri="{FF2B5EF4-FFF2-40B4-BE49-F238E27FC236}">
                <a16:creationId xmlns:a16="http://schemas.microsoft.com/office/drawing/2014/main" id="{CA98CB78-29D8-E868-A4D6-4A38C9AAC193}"/>
              </a:ext>
            </a:extLst>
          </p:cNvPr>
          <p:cNvPicPr>
            <a:picLocks noChangeAspect="1"/>
          </p:cNvPicPr>
          <p:nvPr/>
        </p:nvPicPr>
        <p:blipFill rotWithShape="1">
          <a:blip r:embed="rId2"/>
          <a:srcRect l="25882" r="3043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06859933"/>
      </p:ext>
    </p:extLst>
  </p:cSld>
  <p:clrMapOvr>
    <a:masterClrMapping/>
  </p:clrMapOvr>
  <mc:AlternateContent xmlns:mc="http://schemas.openxmlformats.org/markup-compatibility/2006" xmlns:p14="http://schemas.microsoft.com/office/powerpoint/2010/main">
    <mc:Choice Requires="p14">
      <p:transition spd="slow" p14:dur="2000" advTm="60453"/>
    </mc:Choice>
    <mc:Fallback xmlns="">
      <p:transition spd="slow" advTm="604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21E27-6DDB-B988-6ACF-C8527C37C1E6}"/>
              </a:ext>
            </a:extLst>
          </p:cNvPr>
          <p:cNvSpPr>
            <a:spLocks noGrp="1"/>
          </p:cNvSpPr>
          <p:nvPr>
            <p:ph type="title"/>
          </p:nvPr>
        </p:nvSpPr>
        <p:spPr>
          <a:xfrm>
            <a:off x="761800" y="762001"/>
            <a:ext cx="5334197" cy="1708242"/>
          </a:xfrm>
        </p:spPr>
        <p:txBody>
          <a:bodyPr anchor="ctr">
            <a:normAutofit/>
          </a:bodyPr>
          <a:lstStyle/>
          <a:p>
            <a:r>
              <a:rPr lang="en-GB" sz="4000" b="1" u="sng" dirty="0"/>
              <a:t>Reading</a:t>
            </a:r>
          </a:p>
        </p:txBody>
      </p:sp>
      <p:sp>
        <p:nvSpPr>
          <p:cNvPr id="14" name="Content Placeholder 2">
            <a:extLst>
              <a:ext uri="{FF2B5EF4-FFF2-40B4-BE49-F238E27FC236}">
                <a16:creationId xmlns:a16="http://schemas.microsoft.com/office/drawing/2014/main" id="{112F632F-52EF-0B1F-FED0-3580401620DE}"/>
              </a:ext>
            </a:extLst>
          </p:cNvPr>
          <p:cNvSpPr>
            <a:spLocks noGrp="1"/>
          </p:cNvSpPr>
          <p:nvPr>
            <p:ph idx="1"/>
          </p:nvPr>
        </p:nvSpPr>
        <p:spPr>
          <a:xfrm>
            <a:off x="761800" y="2470244"/>
            <a:ext cx="5334197" cy="3769835"/>
          </a:xfrm>
        </p:spPr>
        <p:txBody>
          <a:bodyPr anchor="ctr">
            <a:normAutofit/>
          </a:bodyPr>
          <a:lstStyle/>
          <a:p>
            <a:r>
              <a:rPr lang="en-GB" sz="1700" dirty="0"/>
              <a:t>Children have been sent their Raving Readers with their reading books which we EXPECT them to have signed and read at home at least once, on an evening with an adult at home.</a:t>
            </a:r>
          </a:p>
          <a:p>
            <a:r>
              <a:rPr lang="en-GB" sz="1700" dirty="0"/>
              <a:t>Children are expected to bring their Raving Reader to school every day and hand them in on a Monday with their homework for the teacher to mark.</a:t>
            </a:r>
          </a:p>
          <a:p>
            <a:r>
              <a:rPr lang="en-GB" sz="1700" dirty="0"/>
              <a:t>The children will bring home a fluency book which is in accordance with their reading level and a book to read for pleasure.</a:t>
            </a:r>
          </a:p>
          <a:p>
            <a:r>
              <a:rPr lang="en-GB" sz="1700" dirty="0"/>
              <a:t>We urge you to support their reading at home and reach out if you are having trouble with this at home.</a:t>
            </a:r>
          </a:p>
          <a:p>
            <a:endParaRPr lang="en-GB" sz="1700" dirty="0"/>
          </a:p>
        </p:txBody>
      </p:sp>
      <p:pic>
        <p:nvPicPr>
          <p:cNvPr id="15" name="Picture 4" descr="Close-up of open book against blurred bookshelf background">
            <a:extLst>
              <a:ext uri="{FF2B5EF4-FFF2-40B4-BE49-F238E27FC236}">
                <a16:creationId xmlns:a16="http://schemas.microsoft.com/office/drawing/2014/main" id="{D1889514-4519-95B7-9B3D-966030269488}"/>
              </a:ext>
            </a:extLst>
          </p:cNvPr>
          <p:cNvPicPr>
            <a:picLocks noChangeAspect="1"/>
          </p:cNvPicPr>
          <p:nvPr/>
        </p:nvPicPr>
        <p:blipFill rotWithShape="1">
          <a:blip r:embed="rId4"/>
          <a:srcRect l="30803" r="1736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pic>
        <p:nvPicPr>
          <p:cNvPr id="3" name="Recorded Sound">
            <a:hlinkClick r:id="" action="ppaction://media"/>
            <a:extLst>
              <a:ext uri="{FF2B5EF4-FFF2-40B4-BE49-F238E27FC236}">
                <a16:creationId xmlns:a16="http://schemas.microsoft.com/office/drawing/2014/main" id="{D6437BD1-3BE9-DDFC-BA35-D1BE5B22E85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5997" y="6126956"/>
            <a:ext cx="487363" cy="487363"/>
          </a:xfrm>
          <a:prstGeom prst="rect">
            <a:avLst/>
          </a:prstGeom>
        </p:spPr>
      </p:pic>
    </p:spTree>
    <p:extLst>
      <p:ext uri="{BB962C8B-B14F-4D97-AF65-F5344CB8AC3E}">
        <p14:creationId xmlns:p14="http://schemas.microsoft.com/office/powerpoint/2010/main" val="4215509931"/>
      </p:ext>
    </p:extLst>
  </p:cSld>
  <p:clrMapOvr>
    <a:masterClrMapping/>
  </p:clrMapOvr>
  <mc:AlternateContent xmlns:mc="http://schemas.openxmlformats.org/markup-compatibility/2006" xmlns:p14="http://schemas.microsoft.com/office/powerpoint/2010/main">
    <mc:Choice Requires="p14">
      <p:transition spd="slow" p14:dur="2000" advTm="117603"/>
    </mc:Choice>
    <mc:Fallback xmlns="">
      <p:transition spd="slow" advTm="117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8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789</Words>
  <Application>Microsoft Office PowerPoint</Application>
  <PresentationFormat>Widescreen</PresentationFormat>
  <Paragraphs>93</Paragraphs>
  <Slides>17</Slides>
  <Notes>1</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Welcome Presentation</vt:lpstr>
      <vt:lpstr>Agenda</vt:lpstr>
      <vt:lpstr>Staff</vt:lpstr>
      <vt:lpstr>Attendance and Punctuality</vt:lpstr>
      <vt:lpstr>Year Group Routines</vt:lpstr>
      <vt:lpstr>Uniform</vt:lpstr>
      <vt:lpstr>PE</vt:lpstr>
      <vt:lpstr>Reading</vt:lpstr>
      <vt:lpstr>Reading</vt:lpstr>
      <vt:lpstr>Homework</vt:lpstr>
      <vt:lpstr>Music</vt:lpstr>
      <vt:lpstr>Ingleborough Residential January 3rd – 5th 2024</vt:lpstr>
      <vt:lpstr>Ingleborough Hall lies on the Southern Flanks of Ingleborough Hill in the Yorkshire Dales village of Clapham.   The journey comprises of 1 hour and 10 minutes approximately.</vt:lpstr>
      <vt:lpstr>Timetable and Activities</vt:lpstr>
      <vt:lpstr>Last Year 2023</vt:lpstr>
      <vt:lpstr>Last Year 2023</vt:lpstr>
      <vt:lpstr>Thank you for Listening</vt:lpstr>
    </vt:vector>
  </TitlesOfParts>
  <Company>Horton Grange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Presentation</dc:title>
  <dc:creator>Sabia Begum</dc:creator>
  <cp:lastModifiedBy>Saira Yousaf</cp:lastModifiedBy>
  <cp:revision>16</cp:revision>
  <dcterms:created xsi:type="dcterms:W3CDTF">2023-09-05T16:03:25Z</dcterms:created>
  <dcterms:modified xsi:type="dcterms:W3CDTF">2023-09-15T08:56:43Z</dcterms:modified>
</cp:coreProperties>
</file>