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28" autoAdjust="0"/>
    <p:restoredTop sz="94660"/>
  </p:normalViewPr>
  <p:slideViewPr>
    <p:cSldViewPr snapToGrid="0">
      <p:cViewPr varScale="1">
        <p:scale>
          <a:sx n="114" d="100"/>
          <a:sy n="114" d="100"/>
        </p:scale>
        <p:origin x="16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315BC5-487C-45E7-89B7-0720342EA9D3}" type="datetimeFigureOut">
              <a:rPr lang="en-GB" smtClean="0"/>
              <a:t>13/09/2023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CD8E7A-459D-44F7-AFE0-EF4BC71A4C9C}" type="slidenum">
              <a:rPr lang="en-GB" smtClean="0"/>
              <a:t>‹#›</a:t>
            </a:fld>
            <a:endParaRPr lang="en-GB"/>
          </a:p>
        </p:txBody>
      </p:sp>
    </p:spTree>
    <p:extLst>
      <p:ext uri="{BB962C8B-B14F-4D97-AF65-F5344CB8AC3E}">
        <p14:creationId xmlns:p14="http://schemas.microsoft.com/office/powerpoint/2010/main" val="3154822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3CD8E7A-459D-44F7-AFE0-EF4BC71A4C9C}" type="slidenum">
              <a:rPr lang="en-GB" smtClean="0"/>
              <a:t>7</a:t>
            </a:fld>
            <a:endParaRPr lang="en-GB"/>
          </a:p>
        </p:txBody>
      </p:sp>
    </p:spTree>
    <p:extLst>
      <p:ext uri="{BB962C8B-B14F-4D97-AF65-F5344CB8AC3E}">
        <p14:creationId xmlns:p14="http://schemas.microsoft.com/office/powerpoint/2010/main" val="3923558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93DFF-E0B0-5446-DB03-B0F7C74830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6AA6DF-815E-074C-5D96-C13E15EE79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2F8E56-498C-7C65-2284-4EC0A1BA5061}"/>
              </a:ext>
            </a:extLst>
          </p:cNvPr>
          <p:cNvSpPr>
            <a:spLocks noGrp="1"/>
          </p:cNvSpPr>
          <p:nvPr>
            <p:ph type="dt" sz="half" idx="10"/>
          </p:nvPr>
        </p:nvSpPr>
        <p:spPr/>
        <p:txBody>
          <a:bodyPr/>
          <a:lstStyle/>
          <a:p>
            <a:fld id="{32DB7396-6F46-4898-ACFF-8B661F642A38}" type="datetimeFigureOut">
              <a:rPr lang="en-GB" smtClean="0"/>
              <a:t>13/09/2023</a:t>
            </a:fld>
            <a:endParaRPr lang="en-GB"/>
          </a:p>
        </p:txBody>
      </p:sp>
      <p:sp>
        <p:nvSpPr>
          <p:cNvPr id="5" name="Footer Placeholder 4">
            <a:extLst>
              <a:ext uri="{FF2B5EF4-FFF2-40B4-BE49-F238E27FC236}">
                <a16:creationId xmlns:a16="http://schemas.microsoft.com/office/drawing/2014/main" id="{985A6903-ABF3-1C05-0AF2-DA1C63E445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0E1DA8-4710-5DAE-5238-F3F772A62569}"/>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873918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60BC-94FC-35A4-2683-C94D4C624D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D6A039-1C97-F5AF-076C-99D88EAA78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287FEF-A2F6-7364-D26E-D787DD6B35D4}"/>
              </a:ext>
            </a:extLst>
          </p:cNvPr>
          <p:cNvSpPr>
            <a:spLocks noGrp="1"/>
          </p:cNvSpPr>
          <p:nvPr>
            <p:ph type="dt" sz="half" idx="10"/>
          </p:nvPr>
        </p:nvSpPr>
        <p:spPr/>
        <p:txBody>
          <a:bodyPr/>
          <a:lstStyle/>
          <a:p>
            <a:fld id="{32DB7396-6F46-4898-ACFF-8B661F642A38}" type="datetimeFigureOut">
              <a:rPr lang="en-GB" smtClean="0"/>
              <a:t>13/09/2023</a:t>
            </a:fld>
            <a:endParaRPr lang="en-GB"/>
          </a:p>
        </p:txBody>
      </p:sp>
      <p:sp>
        <p:nvSpPr>
          <p:cNvPr id="5" name="Footer Placeholder 4">
            <a:extLst>
              <a:ext uri="{FF2B5EF4-FFF2-40B4-BE49-F238E27FC236}">
                <a16:creationId xmlns:a16="http://schemas.microsoft.com/office/drawing/2014/main" id="{9C758479-171C-5D88-048F-901108A445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9D24D7-A2DA-9D04-52A5-5CD04FA93E92}"/>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172717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120FBE-EE4F-89B1-D43B-5F4B3BC7EE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B73E33-EDFC-E852-6B1F-6CD67C33E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9BC8A6-0D46-BBED-A0B5-5C0685864F60}"/>
              </a:ext>
            </a:extLst>
          </p:cNvPr>
          <p:cNvSpPr>
            <a:spLocks noGrp="1"/>
          </p:cNvSpPr>
          <p:nvPr>
            <p:ph type="dt" sz="half" idx="10"/>
          </p:nvPr>
        </p:nvSpPr>
        <p:spPr/>
        <p:txBody>
          <a:bodyPr/>
          <a:lstStyle/>
          <a:p>
            <a:fld id="{32DB7396-6F46-4898-ACFF-8B661F642A38}" type="datetimeFigureOut">
              <a:rPr lang="en-GB" smtClean="0"/>
              <a:t>13/09/2023</a:t>
            </a:fld>
            <a:endParaRPr lang="en-GB"/>
          </a:p>
        </p:txBody>
      </p:sp>
      <p:sp>
        <p:nvSpPr>
          <p:cNvPr id="5" name="Footer Placeholder 4">
            <a:extLst>
              <a:ext uri="{FF2B5EF4-FFF2-40B4-BE49-F238E27FC236}">
                <a16:creationId xmlns:a16="http://schemas.microsoft.com/office/drawing/2014/main" id="{3663CDEE-674D-DD8C-2070-881FBC5F98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8F094D-537C-DC2D-938D-1A9E7DE98F8D}"/>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824125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077DA-140A-ACAC-A349-9F3758F72F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29B2F5-15C3-8244-B8F1-A243581308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60CFA-2260-F77F-4888-FC063908BF3D}"/>
              </a:ext>
            </a:extLst>
          </p:cNvPr>
          <p:cNvSpPr>
            <a:spLocks noGrp="1"/>
          </p:cNvSpPr>
          <p:nvPr>
            <p:ph type="dt" sz="half" idx="10"/>
          </p:nvPr>
        </p:nvSpPr>
        <p:spPr/>
        <p:txBody>
          <a:bodyPr/>
          <a:lstStyle/>
          <a:p>
            <a:fld id="{32DB7396-6F46-4898-ACFF-8B661F642A38}" type="datetimeFigureOut">
              <a:rPr lang="en-GB" smtClean="0"/>
              <a:t>13/09/2023</a:t>
            </a:fld>
            <a:endParaRPr lang="en-GB"/>
          </a:p>
        </p:txBody>
      </p:sp>
      <p:sp>
        <p:nvSpPr>
          <p:cNvPr id="5" name="Footer Placeholder 4">
            <a:extLst>
              <a:ext uri="{FF2B5EF4-FFF2-40B4-BE49-F238E27FC236}">
                <a16:creationId xmlns:a16="http://schemas.microsoft.com/office/drawing/2014/main" id="{68D1BF4B-24F1-F20F-FAE0-06D15C0FB0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A66559-6DDE-E893-89AA-A4D4FEF34B2D}"/>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3145189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5EA47-4A26-7C30-40DF-5B557FC19A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F61119-5DFC-54F9-E818-732E8AA49A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F65593-612F-57A3-DCC1-8835F9A62128}"/>
              </a:ext>
            </a:extLst>
          </p:cNvPr>
          <p:cNvSpPr>
            <a:spLocks noGrp="1"/>
          </p:cNvSpPr>
          <p:nvPr>
            <p:ph type="dt" sz="half" idx="10"/>
          </p:nvPr>
        </p:nvSpPr>
        <p:spPr/>
        <p:txBody>
          <a:bodyPr/>
          <a:lstStyle/>
          <a:p>
            <a:fld id="{32DB7396-6F46-4898-ACFF-8B661F642A38}" type="datetimeFigureOut">
              <a:rPr lang="en-GB" smtClean="0"/>
              <a:t>13/09/2023</a:t>
            </a:fld>
            <a:endParaRPr lang="en-GB"/>
          </a:p>
        </p:txBody>
      </p:sp>
      <p:sp>
        <p:nvSpPr>
          <p:cNvPr id="5" name="Footer Placeholder 4">
            <a:extLst>
              <a:ext uri="{FF2B5EF4-FFF2-40B4-BE49-F238E27FC236}">
                <a16:creationId xmlns:a16="http://schemas.microsoft.com/office/drawing/2014/main" id="{2F49CB2C-C88F-B5C2-5411-6FEE8653FF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C5BF7C-B253-0E21-3D92-677811CF7C39}"/>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325217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0DEA-AD8C-CC0A-4DD4-369D655426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93C73F-C71D-1E98-98BE-ECC9D39B8F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7BB181-92B3-166B-5BA3-113D1A2EDD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C64FE3-87DD-C991-779C-CDAC3EC138E4}"/>
              </a:ext>
            </a:extLst>
          </p:cNvPr>
          <p:cNvSpPr>
            <a:spLocks noGrp="1"/>
          </p:cNvSpPr>
          <p:nvPr>
            <p:ph type="dt" sz="half" idx="10"/>
          </p:nvPr>
        </p:nvSpPr>
        <p:spPr/>
        <p:txBody>
          <a:bodyPr/>
          <a:lstStyle/>
          <a:p>
            <a:fld id="{32DB7396-6F46-4898-ACFF-8B661F642A38}" type="datetimeFigureOut">
              <a:rPr lang="en-GB" smtClean="0"/>
              <a:t>13/09/2023</a:t>
            </a:fld>
            <a:endParaRPr lang="en-GB"/>
          </a:p>
        </p:txBody>
      </p:sp>
      <p:sp>
        <p:nvSpPr>
          <p:cNvPr id="6" name="Footer Placeholder 5">
            <a:extLst>
              <a:ext uri="{FF2B5EF4-FFF2-40B4-BE49-F238E27FC236}">
                <a16:creationId xmlns:a16="http://schemas.microsoft.com/office/drawing/2014/main" id="{9649A492-07A8-E0A2-11C0-883F21E94E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1A3485-F127-6156-A171-DA5C0B4CB434}"/>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3094491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E8A0-4205-3EEB-A2D3-16BE93FB0C7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B62BA3-265E-5C36-3EFE-C40C498451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BB5E78-6D39-5F92-997C-D9A2374AC6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EB7F0B-4267-EAAA-3CB6-327856F635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067CD-8A59-94B6-41A8-BC045650E0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1225073-31BC-A324-F3B7-F728766A6EAD}"/>
              </a:ext>
            </a:extLst>
          </p:cNvPr>
          <p:cNvSpPr>
            <a:spLocks noGrp="1"/>
          </p:cNvSpPr>
          <p:nvPr>
            <p:ph type="dt" sz="half" idx="10"/>
          </p:nvPr>
        </p:nvSpPr>
        <p:spPr/>
        <p:txBody>
          <a:bodyPr/>
          <a:lstStyle/>
          <a:p>
            <a:fld id="{32DB7396-6F46-4898-ACFF-8B661F642A38}" type="datetimeFigureOut">
              <a:rPr lang="en-GB" smtClean="0"/>
              <a:t>13/09/2023</a:t>
            </a:fld>
            <a:endParaRPr lang="en-GB"/>
          </a:p>
        </p:txBody>
      </p:sp>
      <p:sp>
        <p:nvSpPr>
          <p:cNvPr id="8" name="Footer Placeholder 7">
            <a:extLst>
              <a:ext uri="{FF2B5EF4-FFF2-40B4-BE49-F238E27FC236}">
                <a16:creationId xmlns:a16="http://schemas.microsoft.com/office/drawing/2014/main" id="{C0C95C99-43EB-BEBE-695D-46D2B0D82F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05EE88-6E9C-60C0-9BB1-B7706FA98C4B}"/>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2281973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5C18-45C5-2E04-8B33-195C6F832E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7B1C443-8622-6E34-CEDA-8928C66D6395}"/>
              </a:ext>
            </a:extLst>
          </p:cNvPr>
          <p:cNvSpPr>
            <a:spLocks noGrp="1"/>
          </p:cNvSpPr>
          <p:nvPr>
            <p:ph type="dt" sz="half" idx="10"/>
          </p:nvPr>
        </p:nvSpPr>
        <p:spPr/>
        <p:txBody>
          <a:bodyPr/>
          <a:lstStyle/>
          <a:p>
            <a:fld id="{32DB7396-6F46-4898-ACFF-8B661F642A38}" type="datetimeFigureOut">
              <a:rPr lang="en-GB" smtClean="0"/>
              <a:t>13/09/2023</a:t>
            </a:fld>
            <a:endParaRPr lang="en-GB"/>
          </a:p>
        </p:txBody>
      </p:sp>
      <p:sp>
        <p:nvSpPr>
          <p:cNvPr id="4" name="Footer Placeholder 3">
            <a:extLst>
              <a:ext uri="{FF2B5EF4-FFF2-40B4-BE49-F238E27FC236}">
                <a16:creationId xmlns:a16="http://schemas.microsoft.com/office/drawing/2014/main" id="{231260A8-52D0-18D4-7675-7F971C8125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41A5DD9-D8AB-4FB9-6E40-96D092DE4524}"/>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4226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C51B7-C89F-0550-D81D-0465684E200A}"/>
              </a:ext>
            </a:extLst>
          </p:cNvPr>
          <p:cNvSpPr>
            <a:spLocks noGrp="1"/>
          </p:cNvSpPr>
          <p:nvPr>
            <p:ph type="dt" sz="half" idx="10"/>
          </p:nvPr>
        </p:nvSpPr>
        <p:spPr/>
        <p:txBody>
          <a:bodyPr/>
          <a:lstStyle/>
          <a:p>
            <a:fld id="{32DB7396-6F46-4898-ACFF-8B661F642A38}" type="datetimeFigureOut">
              <a:rPr lang="en-GB" smtClean="0"/>
              <a:t>13/09/2023</a:t>
            </a:fld>
            <a:endParaRPr lang="en-GB"/>
          </a:p>
        </p:txBody>
      </p:sp>
      <p:sp>
        <p:nvSpPr>
          <p:cNvPr id="3" name="Footer Placeholder 2">
            <a:extLst>
              <a:ext uri="{FF2B5EF4-FFF2-40B4-BE49-F238E27FC236}">
                <a16:creationId xmlns:a16="http://schemas.microsoft.com/office/drawing/2014/main" id="{B8BE3220-6E4F-C4BD-8DB7-FE8FB0AB01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687373-2DF5-A8CD-31D4-5F97DCFC9AFA}"/>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127496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54BF-C812-B3A4-BCE1-8FA8178FE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E084E3D-89C5-D5B2-33C8-9AB65E54E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D0AB65-B749-650E-E886-93A20EF28C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901A39-C957-9691-6C8F-60A207AE5E1E}"/>
              </a:ext>
            </a:extLst>
          </p:cNvPr>
          <p:cNvSpPr>
            <a:spLocks noGrp="1"/>
          </p:cNvSpPr>
          <p:nvPr>
            <p:ph type="dt" sz="half" idx="10"/>
          </p:nvPr>
        </p:nvSpPr>
        <p:spPr/>
        <p:txBody>
          <a:bodyPr/>
          <a:lstStyle/>
          <a:p>
            <a:fld id="{32DB7396-6F46-4898-ACFF-8B661F642A38}" type="datetimeFigureOut">
              <a:rPr lang="en-GB" smtClean="0"/>
              <a:t>13/09/2023</a:t>
            </a:fld>
            <a:endParaRPr lang="en-GB"/>
          </a:p>
        </p:txBody>
      </p:sp>
      <p:sp>
        <p:nvSpPr>
          <p:cNvPr id="6" name="Footer Placeholder 5">
            <a:extLst>
              <a:ext uri="{FF2B5EF4-FFF2-40B4-BE49-F238E27FC236}">
                <a16:creationId xmlns:a16="http://schemas.microsoft.com/office/drawing/2014/main" id="{EFCFAE29-4FF0-780E-7833-449B32F5F2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FBC3CE-9864-A062-19BB-C72F45B60485}"/>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308979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D64E4-C639-7CE4-215E-9155C6C91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785B5B0-DF5D-B32C-428A-D03775693A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4F065E-17F2-5893-9E6D-0FE3DB7053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E3A0C3-7849-D222-3A47-A6A4898EE525}"/>
              </a:ext>
            </a:extLst>
          </p:cNvPr>
          <p:cNvSpPr>
            <a:spLocks noGrp="1"/>
          </p:cNvSpPr>
          <p:nvPr>
            <p:ph type="dt" sz="half" idx="10"/>
          </p:nvPr>
        </p:nvSpPr>
        <p:spPr/>
        <p:txBody>
          <a:bodyPr/>
          <a:lstStyle/>
          <a:p>
            <a:fld id="{32DB7396-6F46-4898-ACFF-8B661F642A38}" type="datetimeFigureOut">
              <a:rPr lang="en-GB" smtClean="0"/>
              <a:t>13/09/2023</a:t>
            </a:fld>
            <a:endParaRPr lang="en-GB"/>
          </a:p>
        </p:txBody>
      </p:sp>
      <p:sp>
        <p:nvSpPr>
          <p:cNvPr id="6" name="Footer Placeholder 5">
            <a:extLst>
              <a:ext uri="{FF2B5EF4-FFF2-40B4-BE49-F238E27FC236}">
                <a16:creationId xmlns:a16="http://schemas.microsoft.com/office/drawing/2014/main" id="{DEB91E7D-ECEE-7C7E-8B41-4C192E360B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89A66B-268F-0FD8-B00F-5F6E9683765E}"/>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215543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57B86D-979F-0DEF-0363-23947582C6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AD95C9-232A-1906-97EA-16BABE3769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B80BFE-F4BA-F2B2-4387-C82731CC1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DB7396-6F46-4898-ACFF-8B661F642A38}" type="datetimeFigureOut">
              <a:rPr lang="en-GB" smtClean="0"/>
              <a:t>13/09/2023</a:t>
            </a:fld>
            <a:endParaRPr lang="en-GB"/>
          </a:p>
        </p:txBody>
      </p:sp>
      <p:sp>
        <p:nvSpPr>
          <p:cNvPr id="5" name="Footer Placeholder 4">
            <a:extLst>
              <a:ext uri="{FF2B5EF4-FFF2-40B4-BE49-F238E27FC236}">
                <a16:creationId xmlns:a16="http://schemas.microsoft.com/office/drawing/2014/main" id="{7C50E1E4-10C2-5007-8647-093C7738FF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59CE35-ECCE-EFFC-C3F4-A8B0ED735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4E72E-91D9-4D29-876D-11C3872269A3}" type="slidenum">
              <a:rPr lang="en-GB" smtClean="0"/>
              <a:t>‹#›</a:t>
            </a:fld>
            <a:endParaRPr lang="en-GB"/>
          </a:p>
        </p:txBody>
      </p:sp>
    </p:spTree>
    <p:extLst>
      <p:ext uri="{BB962C8B-B14F-4D97-AF65-F5344CB8AC3E}">
        <p14:creationId xmlns:p14="http://schemas.microsoft.com/office/powerpoint/2010/main" val="3891004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8.png"/><Relationship Id="rId4"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83E480-A7DB-FB85-37E3-A1ECEFCF6272}"/>
              </a:ext>
            </a:extLst>
          </p:cNvPr>
          <p:cNvSpPr>
            <a:spLocks noGrp="1"/>
          </p:cNvSpPr>
          <p:nvPr>
            <p:ph type="ctrTitle"/>
          </p:nvPr>
        </p:nvSpPr>
        <p:spPr>
          <a:xfrm>
            <a:off x="755903" y="3399769"/>
            <a:ext cx="10640754" cy="775845"/>
          </a:xfrm>
        </p:spPr>
        <p:txBody>
          <a:bodyPr anchor="b">
            <a:normAutofit/>
          </a:bodyPr>
          <a:lstStyle/>
          <a:p>
            <a:r>
              <a:rPr lang="en-GB" sz="4000" dirty="0">
                <a:solidFill>
                  <a:schemeClr val="tx2"/>
                </a:solidFill>
              </a:rPr>
              <a:t>Welcome Presentation</a:t>
            </a:r>
          </a:p>
        </p:txBody>
      </p:sp>
      <p:sp>
        <p:nvSpPr>
          <p:cNvPr id="3" name="Subtitle 2">
            <a:extLst>
              <a:ext uri="{FF2B5EF4-FFF2-40B4-BE49-F238E27FC236}">
                <a16:creationId xmlns:a16="http://schemas.microsoft.com/office/drawing/2014/main" id="{FC5CC58A-CE15-257E-0491-B52292D32533}"/>
              </a:ext>
            </a:extLst>
          </p:cNvPr>
          <p:cNvSpPr>
            <a:spLocks noGrp="1"/>
          </p:cNvSpPr>
          <p:nvPr>
            <p:ph type="subTitle" idx="1"/>
          </p:nvPr>
        </p:nvSpPr>
        <p:spPr>
          <a:xfrm>
            <a:off x="1514121" y="4171528"/>
            <a:ext cx="9163757" cy="450447"/>
          </a:xfrm>
        </p:spPr>
        <p:txBody>
          <a:bodyPr anchor="ctr">
            <a:normAutofit/>
          </a:bodyPr>
          <a:lstStyle/>
          <a:p>
            <a:r>
              <a:rPr lang="en-GB" sz="2000" dirty="0">
                <a:solidFill>
                  <a:schemeClr val="tx2"/>
                </a:solidFill>
              </a:rPr>
              <a:t>Year 4</a:t>
            </a:r>
          </a:p>
        </p:txBody>
      </p:sp>
      <p:grpSp>
        <p:nvGrpSpPr>
          <p:cNvPr id="1035" name="Group 1034">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036" name="Freeform: Shape 1035">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Shape 1036">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Freeform: Shape 1037">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39" name="Freeform: Shape 1038">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descr="Image preview">
            <a:extLst>
              <a:ext uri="{FF2B5EF4-FFF2-40B4-BE49-F238E27FC236}">
                <a16:creationId xmlns:a16="http://schemas.microsoft.com/office/drawing/2014/main" id="{827AD24B-17BE-6FDC-8CC4-087D491C532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28707" y="320231"/>
            <a:ext cx="5673134" cy="2836567"/>
          </a:xfrm>
          <a:prstGeom prst="rect">
            <a:avLst/>
          </a:prstGeom>
          <a:noFill/>
          <a:extLst>
            <a:ext uri="{909E8E84-426E-40DD-AFC4-6F175D3DCCD1}">
              <a14:hiddenFill xmlns:a14="http://schemas.microsoft.com/office/drawing/2010/main">
                <a:solidFill>
                  <a:srgbClr val="FFFFFF"/>
                </a:solidFill>
              </a14:hiddenFill>
            </a:ext>
          </a:extLst>
        </p:spPr>
      </p:pic>
      <p:grpSp>
        <p:nvGrpSpPr>
          <p:cNvPr id="1041" name="Group 1040">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1042" name="Freeform: Shape 1041">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Freeform: Shape 1042">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4" name="Freeform: Shape 1043">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Freeform: Shape 1044">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7534674"/>
      </p:ext>
    </p:extLst>
  </p:cSld>
  <p:clrMapOvr>
    <a:masterClrMapping/>
  </p:clrMapOvr>
  <mc:AlternateContent xmlns:mc="http://schemas.openxmlformats.org/markup-compatibility/2006" xmlns:p14="http://schemas.microsoft.com/office/powerpoint/2010/main">
    <mc:Choice Requires="p14">
      <p:transition spd="slow" p14:dur="2000" advTm="4643"/>
    </mc:Choice>
    <mc:Fallback xmlns="">
      <p:transition spd="slow" advTm="464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52517-6244-B2C1-6021-C85A2D708550}"/>
              </a:ext>
            </a:extLst>
          </p:cNvPr>
          <p:cNvSpPr>
            <a:spLocks noGrp="1"/>
          </p:cNvSpPr>
          <p:nvPr>
            <p:ph type="title"/>
          </p:nvPr>
        </p:nvSpPr>
        <p:spPr/>
        <p:txBody>
          <a:bodyPr/>
          <a:lstStyle/>
          <a:p>
            <a:pPr algn="ctr"/>
            <a:r>
              <a:rPr lang="en-GB" dirty="0"/>
              <a:t>Reading</a:t>
            </a:r>
          </a:p>
        </p:txBody>
      </p:sp>
      <p:sp>
        <p:nvSpPr>
          <p:cNvPr id="3" name="Content Placeholder 2">
            <a:extLst>
              <a:ext uri="{FF2B5EF4-FFF2-40B4-BE49-F238E27FC236}">
                <a16:creationId xmlns:a16="http://schemas.microsoft.com/office/drawing/2014/main" id="{A6E6A86A-441B-E15D-6168-A7B70110B435}"/>
              </a:ext>
            </a:extLst>
          </p:cNvPr>
          <p:cNvSpPr>
            <a:spLocks noGrp="1"/>
          </p:cNvSpPr>
          <p:nvPr>
            <p:ph idx="1"/>
          </p:nvPr>
        </p:nvSpPr>
        <p:spPr>
          <a:xfrm>
            <a:off x="838200" y="1156996"/>
            <a:ext cx="10515600" cy="5019967"/>
          </a:xfrm>
        </p:spPr>
        <p:txBody>
          <a:bodyPr>
            <a:normAutofit lnSpcReduction="10000"/>
          </a:bodyPr>
          <a:lstStyle/>
          <a:p>
            <a:pPr marL="0" indent="0">
              <a:buNone/>
            </a:pPr>
            <a:endParaRPr lang="en-GB" dirty="0"/>
          </a:p>
          <a:p>
            <a:r>
              <a:rPr lang="en-GB" dirty="0"/>
              <a:t>Please support your child’s learning by listening to them read daily at home. Encourage your child to talk about the book and what is happening in the story by asking questions. Each time your child reads at home, make a note of this in their Raving Reader book and sign it to say that an adult has heard them read. Your child will receive a “reading fluency book” that they will keep and read all week until they are fluent in that book. They can also choose a “reading for enjoyment book” from a selection in class.  </a:t>
            </a:r>
          </a:p>
          <a:p>
            <a:r>
              <a:rPr lang="en-GB" dirty="0"/>
              <a:t>Please note: If these books are lost or damaged there will be a charge to replace the book. </a:t>
            </a:r>
          </a:p>
          <a:p>
            <a:r>
              <a:rPr lang="en-GB" dirty="0"/>
              <a:t>Children will be given a bug club log on for reading, please encourage your child to access bug club at least 3 times a week.</a:t>
            </a:r>
          </a:p>
          <a:p>
            <a:endParaRPr lang="en-GB" dirty="0"/>
          </a:p>
          <a:p>
            <a:endParaRPr lang="en-GB" dirty="0"/>
          </a:p>
        </p:txBody>
      </p:sp>
      <p:pic>
        <p:nvPicPr>
          <p:cNvPr id="13" name="Video 12">
            <a:hlinkClick r:id="" action="ppaction://media"/>
            <a:extLst>
              <a:ext uri="{FF2B5EF4-FFF2-40B4-BE49-F238E27FC236}">
                <a16:creationId xmlns:a16="http://schemas.microsoft.com/office/drawing/2014/main" id="{5F35D732-D63A-8F4F-548D-0F84CCCAD4B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534825" y="121138"/>
            <a:ext cx="1481160" cy="1481160"/>
          </a:xfrm>
          <a:prstGeom prst="ellipse">
            <a:avLst/>
          </a:prstGeom>
        </p:spPr>
      </p:pic>
    </p:spTree>
    <p:extLst>
      <p:ext uri="{BB962C8B-B14F-4D97-AF65-F5344CB8AC3E}">
        <p14:creationId xmlns:p14="http://schemas.microsoft.com/office/powerpoint/2010/main" val="3556956018"/>
      </p:ext>
    </p:extLst>
  </p:cSld>
  <p:clrMapOvr>
    <a:masterClrMapping/>
  </p:clrMapOvr>
  <mc:AlternateContent xmlns:mc="http://schemas.openxmlformats.org/markup-compatibility/2006" xmlns:p14="http://schemas.microsoft.com/office/powerpoint/2010/main">
    <mc:Choice Requires="p14">
      <p:transition spd="slow" p14:dur="2000" advTm="41132"/>
    </mc:Choice>
    <mc:Fallback xmlns="">
      <p:transition spd="slow" advTm="411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C68C3-A651-88E2-A44B-F9DF54793008}"/>
              </a:ext>
            </a:extLst>
          </p:cNvPr>
          <p:cNvSpPr>
            <a:spLocks noGrp="1"/>
          </p:cNvSpPr>
          <p:nvPr>
            <p:ph type="title"/>
          </p:nvPr>
        </p:nvSpPr>
        <p:spPr/>
        <p:txBody>
          <a:bodyPr/>
          <a:lstStyle/>
          <a:p>
            <a:pPr algn="ctr"/>
            <a:r>
              <a:rPr lang="en-GB" dirty="0"/>
              <a:t>Homework </a:t>
            </a:r>
          </a:p>
        </p:txBody>
      </p:sp>
      <p:sp>
        <p:nvSpPr>
          <p:cNvPr id="3" name="Content Placeholder 2">
            <a:extLst>
              <a:ext uri="{FF2B5EF4-FFF2-40B4-BE49-F238E27FC236}">
                <a16:creationId xmlns:a16="http://schemas.microsoft.com/office/drawing/2014/main" id="{1E8798F7-19C7-39E2-0762-13B80EB6D024}"/>
              </a:ext>
            </a:extLst>
          </p:cNvPr>
          <p:cNvSpPr>
            <a:spLocks noGrp="1"/>
          </p:cNvSpPr>
          <p:nvPr>
            <p:ph idx="1"/>
          </p:nvPr>
        </p:nvSpPr>
        <p:spPr/>
        <p:txBody>
          <a:bodyPr>
            <a:normAutofit lnSpcReduction="10000"/>
          </a:bodyPr>
          <a:lstStyle/>
          <a:p>
            <a:r>
              <a:rPr lang="en-GB" dirty="0"/>
              <a:t>English, Maths and Spelling</a:t>
            </a:r>
          </a:p>
          <a:p>
            <a:r>
              <a:rPr lang="en-GB" dirty="0"/>
              <a:t>Given out: Wednesday and collected in on a Monday</a:t>
            </a:r>
          </a:p>
          <a:p>
            <a:r>
              <a:rPr lang="en-GB" dirty="0"/>
              <a:t>Please make sure that your child completes their homework every week. Parents, Carers and older siblings are encouraged to support children with their homework. We respectfully ask that children complete their homework independently. If your child is struggling to complete tasks set, please speak with their class teacher.</a:t>
            </a:r>
          </a:p>
          <a:p>
            <a:endParaRPr lang="en-GB" dirty="0"/>
          </a:p>
          <a:p>
            <a:r>
              <a:rPr lang="en-GB" dirty="0"/>
              <a:t>Please also encourage your child to use Times Table Rock Stars as they will have a Multiplication Check Test at the end of Year 4. </a:t>
            </a:r>
          </a:p>
          <a:p>
            <a:endParaRPr lang="en-GB" dirty="0"/>
          </a:p>
          <a:p>
            <a:endParaRPr lang="en-GB" dirty="0"/>
          </a:p>
        </p:txBody>
      </p:sp>
      <p:pic>
        <p:nvPicPr>
          <p:cNvPr id="8" name="Video 7">
            <a:hlinkClick r:id="" action="ppaction://media"/>
            <a:extLst>
              <a:ext uri="{FF2B5EF4-FFF2-40B4-BE49-F238E27FC236}">
                <a16:creationId xmlns:a16="http://schemas.microsoft.com/office/drawing/2014/main" id="{2947E58D-A857-7E79-9807-B853F518458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343626" y="203590"/>
            <a:ext cx="1648632" cy="1648632"/>
          </a:xfrm>
          <a:prstGeom prst="ellipse">
            <a:avLst/>
          </a:prstGeom>
        </p:spPr>
      </p:pic>
    </p:spTree>
    <p:extLst>
      <p:ext uri="{BB962C8B-B14F-4D97-AF65-F5344CB8AC3E}">
        <p14:creationId xmlns:p14="http://schemas.microsoft.com/office/powerpoint/2010/main" val="3781363470"/>
      </p:ext>
    </p:extLst>
  </p:cSld>
  <p:clrMapOvr>
    <a:masterClrMapping/>
  </p:clrMapOvr>
  <mc:AlternateContent xmlns:mc="http://schemas.openxmlformats.org/markup-compatibility/2006" xmlns:p14="http://schemas.microsoft.com/office/powerpoint/2010/main">
    <mc:Choice Requires="p14">
      <p:transition spd="slow" p14:dur="2000" advTm="31316"/>
    </mc:Choice>
    <mc:Fallback xmlns="">
      <p:transition spd="slow" advTm="31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7AC39-4B2D-C519-CC08-3B629999DCB6}"/>
              </a:ext>
            </a:extLst>
          </p:cNvPr>
          <p:cNvSpPr>
            <a:spLocks noGrp="1"/>
          </p:cNvSpPr>
          <p:nvPr>
            <p:ph type="title"/>
          </p:nvPr>
        </p:nvSpPr>
        <p:spPr/>
        <p:txBody>
          <a:bodyPr/>
          <a:lstStyle/>
          <a:p>
            <a:pPr algn="ctr"/>
            <a:r>
              <a:rPr lang="en-GB" dirty="0"/>
              <a:t> Year 4 Multiplication Check </a:t>
            </a:r>
          </a:p>
        </p:txBody>
      </p:sp>
      <p:sp>
        <p:nvSpPr>
          <p:cNvPr id="3" name="Content Placeholder 2">
            <a:extLst>
              <a:ext uri="{FF2B5EF4-FFF2-40B4-BE49-F238E27FC236}">
                <a16:creationId xmlns:a16="http://schemas.microsoft.com/office/drawing/2014/main" id="{E6C8A3C9-C884-F054-FA55-92EC0EBFC933}"/>
              </a:ext>
            </a:extLst>
          </p:cNvPr>
          <p:cNvSpPr>
            <a:spLocks noGrp="1"/>
          </p:cNvSpPr>
          <p:nvPr>
            <p:ph idx="1"/>
          </p:nvPr>
        </p:nvSpPr>
        <p:spPr/>
        <p:txBody>
          <a:bodyPr/>
          <a:lstStyle/>
          <a:p>
            <a:pPr marL="0" indent="0">
              <a:buNone/>
            </a:pPr>
            <a:r>
              <a:rPr lang="en-GB" dirty="0"/>
              <a:t>In Year 4, children in the Summer term will have a Multiplication Check. Teachers will be working with children through the year to ensure children feel confident with their times tables.</a:t>
            </a:r>
          </a:p>
          <a:p>
            <a:pPr marL="0" indent="0">
              <a:buNone/>
            </a:pPr>
            <a:r>
              <a:rPr lang="en-GB" dirty="0"/>
              <a:t>Please could you support your child at home by allowing them to access Times Table Rockstars (TTRS). We will be holding fortnightly times tables tournament between Year 4 classes. The class with the most points will have the TTRS trophy for a week.</a:t>
            </a:r>
          </a:p>
          <a:p>
            <a:pPr marL="0" indent="0">
              <a:buNone/>
            </a:pPr>
            <a:endParaRPr lang="en-GB" dirty="0"/>
          </a:p>
        </p:txBody>
      </p:sp>
      <p:pic>
        <p:nvPicPr>
          <p:cNvPr id="7" name="Video 6">
            <a:hlinkClick r:id="" action="ppaction://media"/>
            <a:extLst>
              <a:ext uri="{FF2B5EF4-FFF2-40B4-BE49-F238E27FC236}">
                <a16:creationId xmlns:a16="http://schemas.microsoft.com/office/drawing/2014/main" id="{AFADCC5A-00DE-37B3-0F8D-C2C10D9B94C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46899932"/>
      </p:ext>
    </p:extLst>
  </p:cSld>
  <p:clrMapOvr>
    <a:masterClrMapping/>
  </p:clrMapOvr>
  <mc:AlternateContent xmlns:mc="http://schemas.openxmlformats.org/markup-compatibility/2006" xmlns:p14="http://schemas.microsoft.com/office/powerpoint/2010/main">
    <mc:Choice Requires="p14">
      <p:transition spd="slow" p14:dur="2000" advTm="26653"/>
    </mc:Choice>
    <mc:Fallback xmlns="">
      <p:transition spd="slow" advTm="26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1D099-022A-B84E-D4D2-6D137971EF5B}"/>
              </a:ext>
            </a:extLst>
          </p:cNvPr>
          <p:cNvSpPr>
            <a:spLocks noGrp="1"/>
          </p:cNvSpPr>
          <p:nvPr>
            <p:ph type="title"/>
          </p:nvPr>
        </p:nvSpPr>
        <p:spPr/>
        <p:txBody>
          <a:bodyPr/>
          <a:lstStyle/>
          <a:p>
            <a:pPr algn="ctr"/>
            <a:r>
              <a:rPr lang="en-GB" dirty="0"/>
              <a:t>Swimming</a:t>
            </a:r>
          </a:p>
        </p:txBody>
      </p:sp>
      <p:sp>
        <p:nvSpPr>
          <p:cNvPr id="3" name="Content Placeholder 2">
            <a:extLst>
              <a:ext uri="{FF2B5EF4-FFF2-40B4-BE49-F238E27FC236}">
                <a16:creationId xmlns:a16="http://schemas.microsoft.com/office/drawing/2014/main" id="{EA2CE2EF-4819-12A7-FF23-BA4E3E9FDBB9}"/>
              </a:ext>
            </a:extLst>
          </p:cNvPr>
          <p:cNvSpPr>
            <a:spLocks noGrp="1"/>
          </p:cNvSpPr>
          <p:nvPr>
            <p:ph idx="1"/>
          </p:nvPr>
        </p:nvSpPr>
        <p:spPr/>
        <p:txBody>
          <a:bodyPr/>
          <a:lstStyle/>
          <a:p>
            <a:r>
              <a:rPr lang="en-GB" dirty="0"/>
              <a:t>On a Wednesday morning, children in year 4 will go swimming. They need to bring a costume/trunks and a towel. They will be taught by trained instructors at </a:t>
            </a:r>
            <a:r>
              <a:rPr lang="en-GB" dirty="0" err="1"/>
              <a:t>Sedburgh</a:t>
            </a:r>
            <a:r>
              <a:rPr lang="en-GB" dirty="0"/>
              <a:t> Sports and Leisure Centre.  </a:t>
            </a:r>
          </a:p>
          <a:p>
            <a:r>
              <a:rPr lang="en-GB" dirty="0"/>
              <a:t>Please make sure your child comes to school on time as the first class will leave school at 8.45am for their swimming lesson.</a:t>
            </a:r>
          </a:p>
          <a:p>
            <a:pPr marL="0" indent="0">
              <a:buNone/>
            </a:pPr>
            <a:endParaRPr lang="en-GB" dirty="0"/>
          </a:p>
          <a:p>
            <a:endParaRPr lang="en-GB" dirty="0"/>
          </a:p>
        </p:txBody>
      </p:sp>
      <p:pic>
        <p:nvPicPr>
          <p:cNvPr id="10" name="Video 9">
            <a:hlinkClick r:id="" action="ppaction://media"/>
            <a:extLst>
              <a:ext uri="{FF2B5EF4-FFF2-40B4-BE49-F238E27FC236}">
                <a16:creationId xmlns:a16="http://schemas.microsoft.com/office/drawing/2014/main" id="{E489C6C3-4190-2ECD-C511-9BCC2C0D3C9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05711422"/>
      </p:ext>
    </p:extLst>
  </p:cSld>
  <p:clrMapOvr>
    <a:masterClrMapping/>
  </p:clrMapOvr>
  <mc:AlternateContent xmlns:mc="http://schemas.openxmlformats.org/markup-compatibility/2006" xmlns:p14="http://schemas.microsoft.com/office/powerpoint/2010/main">
    <mc:Choice Requires="p14">
      <p:transition spd="slow" p14:dur="2000" advTm="18988"/>
    </mc:Choice>
    <mc:Fallback xmlns="">
      <p:transition spd="slow" advTm="18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025E3-B2A1-4DA7-D75F-31D28276E89E}"/>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78E12BDA-E7B8-AB1C-CBE9-920EF1ED38E4}"/>
              </a:ext>
            </a:extLst>
          </p:cNvPr>
          <p:cNvSpPr>
            <a:spLocks noGrp="1"/>
          </p:cNvSpPr>
          <p:nvPr>
            <p:ph idx="1"/>
          </p:nvPr>
        </p:nvSpPr>
        <p:spPr/>
        <p:txBody>
          <a:bodyPr>
            <a:normAutofit lnSpcReduction="10000"/>
          </a:bodyPr>
          <a:lstStyle/>
          <a:p>
            <a:r>
              <a:rPr lang="en-GB" altLang="en-US" dirty="0"/>
              <a:t>Staff</a:t>
            </a:r>
          </a:p>
          <a:p>
            <a:r>
              <a:rPr lang="en-GB" altLang="en-US" dirty="0"/>
              <a:t>Attendance and punctuality</a:t>
            </a:r>
          </a:p>
          <a:p>
            <a:r>
              <a:rPr lang="en-GB" altLang="en-US" dirty="0"/>
              <a:t>Year group routines</a:t>
            </a:r>
          </a:p>
          <a:p>
            <a:r>
              <a:rPr lang="en-GB" altLang="en-US" dirty="0"/>
              <a:t>Uniform</a:t>
            </a:r>
          </a:p>
          <a:p>
            <a:r>
              <a:rPr lang="en-GB" altLang="en-US" dirty="0"/>
              <a:t>PE</a:t>
            </a:r>
          </a:p>
          <a:p>
            <a:r>
              <a:rPr lang="en-GB" altLang="en-US" dirty="0"/>
              <a:t>Reading </a:t>
            </a:r>
          </a:p>
          <a:p>
            <a:r>
              <a:rPr lang="en-GB" altLang="en-US" dirty="0"/>
              <a:t>Homework</a:t>
            </a:r>
          </a:p>
          <a:p>
            <a:r>
              <a:rPr lang="en-GB" altLang="en-US" dirty="0"/>
              <a:t>Multiplication Check</a:t>
            </a:r>
          </a:p>
          <a:p>
            <a:r>
              <a:rPr lang="en-GB" altLang="en-US" dirty="0"/>
              <a:t>Swimming</a:t>
            </a:r>
          </a:p>
        </p:txBody>
      </p:sp>
      <p:pic>
        <p:nvPicPr>
          <p:cNvPr id="10" name="Video 9">
            <a:hlinkClick r:id="" action="ppaction://media"/>
            <a:extLst>
              <a:ext uri="{FF2B5EF4-FFF2-40B4-BE49-F238E27FC236}">
                <a16:creationId xmlns:a16="http://schemas.microsoft.com/office/drawing/2014/main" id="{8BB9CE46-0C5F-1918-5C85-07748C3EF08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2605592"/>
      </p:ext>
    </p:extLst>
  </p:cSld>
  <p:clrMapOvr>
    <a:masterClrMapping/>
  </p:clrMapOvr>
  <mc:AlternateContent xmlns:mc="http://schemas.openxmlformats.org/markup-compatibility/2006" xmlns:p14="http://schemas.microsoft.com/office/powerpoint/2010/main">
    <mc:Choice Requires="p14">
      <p:transition spd="slow" p14:dur="2000" advTm="12450"/>
    </mc:Choice>
    <mc:Fallback xmlns="">
      <p:transition spd="slow" advTm="12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A825C-EEFA-86C0-EC80-DC75C99FF07B}"/>
              </a:ext>
            </a:extLst>
          </p:cNvPr>
          <p:cNvSpPr>
            <a:spLocks noGrp="1"/>
          </p:cNvSpPr>
          <p:nvPr>
            <p:ph type="title"/>
          </p:nvPr>
        </p:nvSpPr>
        <p:spPr/>
        <p:txBody>
          <a:bodyPr/>
          <a:lstStyle/>
          <a:p>
            <a:pPr algn="ctr"/>
            <a:r>
              <a:rPr lang="en-GB" dirty="0"/>
              <a:t> Staff working in Year 4</a:t>
            </a:r>
          </a:p>
        </p:txBody>
      </p:sp>
      <p:pic>
        <p:nvPicPr>
          <p:cNvPr id="5" name="Content Placeholder 4">
            <a:extLst>
              <a:ext uri="{FF2B5EF4-FFF2-40B4-BE49-F238E27FC236}">
                <a16:creationId xmlns:a16="http://schemas.microsoft.com/office/drawing/2014/main" id="{F18B9F93-144A-BC0D-3522-5BD9B8AFAEE3}"/>
              </a:ext>
            </a:extLst>
          </p:cNvPr>
          <p:cNvPicPr>
            <a:picLocks noGrp="1" noChangeAspect="1"/>
          </p:cNvPicPr>
          <p:nvPr>
            <p:ph idx="1"/>
          </p:nvPr>
        </p:nvPicPr>
        <p:blipFill>
          <a:blip r:embed="rId4"/>
          <a:stretch>
            <a:fillRect/>
          </a:stretch>
        </p:blipFill>
        <p:spPr>
          <a:xfrm>
            <a:off x="3145058" y="1394312"/>
            <a:ext cx="5901884" cy="4797743"/>
          </a:xfrm>
        </p:spPr>
      </p:pic>
      <p:sp>
        <p:nvSpPr>
          <p:cNvPr id="11" name="Rectangle 10">
            <a:extLst>
              <a:ext uri="{FF2B5EF4-FFF2-40B4-BE49-F238E27FC236}">
                <a16:creationId xmlns:a16="http://schemas.microsoft.com/office/drawing/2014/main" id="{A19A5D99-02FC-7E5D-B5FF-3B0540BE2B5A}"/>
              </a:ext>
            </a:extLst>
          </p:cNvPr>
          <p:cNvSpPr/>
          <p:nvPr/>
        </p:nvSpPr>
        <p:spPr>
          <a:xfrm>
            <a:off x="3739861" y="1537294"/>
            <a:ext cx="530297" cy="3067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4C</a:t>
            </a:r>
          </a:p>
        </p:txBody>
      </p:sp>
      <p:sp>
        <p:nvSpPr>
          <p:cNvPr id="12" name="Rectangle 11">
            <a:extLst>
              <a:ext uri="{FF2B5EF4-FFF2-40B4-BE49-F238E27FC236}">
                <a16:creationId xmlns:a16="http://schemas.microsoft.com/office/drawing/2014/main" id="{67FDDD12-C717-F8A3-D9F2-0D47D7D06762}"/>
              </a:ext>
            </a:extLst>
          </p:cNvPr>
          <p:cNvSpPr/>
          <p:nvPr/>
        </p:nvSpPr>
        <p:spPr>
          <a:xfrm>
            <a:off x="5565703" y="1537294"/>
            <a:ext cx="530297" cy="3067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4B</a:t>
            </a:r>
          </a:p>
        </p:txBody>
      </p:sp>
      <p:sp>
        <p:nvSpPr>
          <p:cNvPr id="13" name="Rectangle 12">
            <a:extLst>
              <a:ext uri="{FF2B5EF4-FFF2-40B4-BE49-F238E27FC236}">
                <a16:creationId xmlns:a16="http://schemas.microsoft.com/office/drawing/2014/main" id="{51C49B15-5BDA-75B7-A012-3E5D38F476BA}"/>
              </a:ext>
            </a:extLst>
          </p:cNvPr>
          <p:cNvSpPr/>
          <p:nvPr/>
        </p:nvSpPr>
        <p:spPr>
          <a:xfrm>
            <a:off x="7567616" y="1523469"/>
            <a:ext cx="530297" cy="3067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4A</a:t>
            </a:r>
          </a:p>
        </p:txBody>
      </p:sp>
      <p:pic>
        <p:nvPicPr>
          <p:cNvPr id="17" name="Video 16">
            <a:hlinkClick r:id="" action="ppaction://media"/>
            <a:extLst>
              <a:ext uri="{FF2B5EF4-FFF2-40B4-BE49-F238E27FC236}">
                <a16:creationId xmlns:a16="http://schemas.microsoft.com/office/drawing/2014/main" id="{BABAF872-D90F-687A-75D4-CE0038EFA7B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72760665"/>
      </p:ext>
    </p:extLst>
  </p:cSld>
  <p:clrMapOvr>
    <a:masterClrMapping/>
  </p:clrMapOvr>
  <mc:AlternateContent xmlns:mc="http://schemas.openxmlformats.org/markup-compatibility/2006" xmlns:p14="http://schemas.microsoft.com/office/powerpoint/2010/main">
    <mc:Choice Requires="p14">
      <p:transition spd="slow" p14:dur="2000" advTm="16563"/>
    </mc:Choice>
    <mc:Fallback xmlns="">
      <p:transition spd="slow" advTm="16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EF831-5FE7-223E-0686-6796EF30C0C7}"/>
              </a:ext>
            </a:extLst>
          </p:cNvPr>
          <p:cNvSpPr>
            <a:spLocks noGrp="1"/>
          </p:cNvSpPr>
          <p:nvPr>
            <p:ph type="title"/>
          </p:nvPr>
        </p:nvSpPr>
        <p:spPr/>
        <p:txBody>
          <a:bodyPr/>
          <a:lstStyle/>
          <a:p>
            <a:r>
              <a:rPr lang="en-GB" dirty="0"/>
              <a:t>Attendance and Punctuality </a:t>
            </a:r>
          </a:p>
        </p:txBody>
      </p:sp>
      <p:sp>
        <p:nvSpPr>
          <p:cNvPr id="3" name="Content Placeholder 2">
            <a:extLst>
              <a:ext uri="{FF2B5EF4-FFF2-40B4-BE49-F238E27FC236}">
                <a16:creationId xmlns:a16="http://schemas.microsoft.com/office/drawing/2014/main" id="{85DB7621-F680-18FD-39B0-9ABFEA8F62D2}"/>
              </a:ext>
            </a:extLst>
          </p:cNvPr>
          <p:cNvSpPr>
            <a:spLocks noGrp="1"/>
          </p:cNvSpPr>
          <p:nvPr>
            <p:ph idx="1"/>
          </p:nvPr>
        </p:nvSpPr>
        <p:spPr/>
        <p:txBody>
          <a:bodyPr/>
          <a:lstStyle/>
          <a:p>
            <a:r>
              <a:rPr lang="en-GB" dirty="0"/>
              <a:t>It is very important that your child attends school everyday to ensure they are receiving continuous learning and avoid missing gaps in their learning. It is strongly discouraged for children to be taken out of school to go abroad as this can significantly hinder their learning. </a:t>
            </a:r>
          </a:p>
          <a:p>
            <a:r>
              <a:rPr lang="en-GB" dirty="0"/>
              <a:t>It is equally important your child arrives to school on time 8.30 am and is collected on time 3.05pm. </a:t>
            </a:r>
          </a:p>
          <a:p>
            <a:r>
              <a:rPr lang="en-GB" dirty="0"/>
              <a:t>In Year 4 children should not be going home alone or arriving to school alone. </a:t>
            </a:r>
          </a:p>
        </p:txBody>
      </p:sp>
      <p:pic>
        <p:nvPicPr>
          <p:cNvPr id="8" name="Video 7">
            <a:hlinkClick r:id="" action="ppaction://media"/>
            <a:extLst>
              <a:ext uri="{FF2B5EF4-FFF2-40B4-BE49-F238E27FC236}">
                <a16:creationId xmlns:a16="http://schemas.microsoft.com/office/drawing/2014/main" id="{FD11BC7F-4C67-7D2D-21F7-FDCBB12506F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9824416"/>
      </p:ext>
    </p:extLst>
  </p:cSld>
  <p:clrMapOvr>
    <a:masterClrMapping/>
  </p:clrMapOvr>
  <mc:AlternateContent xmlns:mc="http://schemas.openxmlformats.org/markup-compatibility/2006" xmlns:p14="http://schemas.microsoft.com/office/powerpoint/2010/main">
    <mc:Choice Requires="p14">
      <p:transition spd="slow" p14:dur="2000" advTm="28700"/>
    </mc:Choice>
    <mc:Fallback xmlns="">
      <p:transition spd="slow" advTm="28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9124C-5CAC-F806-F681-202355FDB445}"/>
              </a:ext>
            </a:extLst>
          </p:cNvPr>
          <p:cNvSpPr>
            <a:spLocks noGrp="1"/>
          </p:cNvSpPr>
          <p:nvPr>
            <p:ph type="title"/>
          </p:nvPr>
        </p:nvSpPr>
        <p:spPr/>
        <p:txBody>
          <a:bodyPr/>
          <a:lstStyle/>
          <a:p>
            <a:pPr algn="ctr"/>
            <a:r>
              <a:rPr lang="en-GB" dirty="0"/>
              <a:t> A Day in Year 4..</a:t>
            </a:r>
          </a:p>
        </p:txBody>
      </p:sp>
      <p:sp>
        <p:nvSpPr>
          <p:cNvPr id="3" name="Content Placeholder 2">
            <a:extLst>
              <a:ext uri="{FF2B5EF4-FFF2-40B4-BE49-F238E27FC236}">
                <a16:creationId xmlns:a16="http://schemas.microsoft.com/office/drawing/2014/main" id="{401D3B97-16F5-429C-EE1C-65CF66459580}"/>
              </a:ext>
            </a:extLst>
          </p:cNvPr>
          <p:cNvSpPr>
            <a:spLocks noGrp="1"/>
          </p:cNvSpPr>
          <p:nvPr>
            <p:ph idx="1"/>
          </p:nvPr>
        </p:nvSpPr>
        <p:spPr/>
        <p:txBody>
          <a:bodyPr>
            <a:normAutofit fontScale="92500"/>
          </a:bodyPr>
          <a:lstStyle/>
          <a:p>
            <a:r>
              <a:rPr lang="en-GB" dirty="0"/>
              <a:t>The day begins at 8:35am. The 4A and 4C teachers will be waiting in the Year 1 playground and 4B teacher will be waiting in the Lower Key Stage 2 playground from 8:30am. The Year 4 teachers will then lead the children into school at 8:35am. It is important that your child is on time. </a:t>
            </a:r>
          </a:p>
          <a:p>
            <a:r>
              <a:rPr lang="en-GB" b="1" dirty="0"/>
              <a:t>Please note</a:t>
            </a:r>
            <a:r>
              <a:rPr lang="en-GB" dirty="0"/>
              <a:t>: The Year 4 teachers will go inside with the children at 8:35am and school gates will close at 8:45am. If your child arrives after this time, you must take them to the school office. Any child that is late will be signed in and issued with a late slip.  </a:t>
            </a:r>
          </a:p>
          <a:p>
            <a:r>
              <a:rPr lang="en-GB" dirty="0"/>
              <a:t>The school day finishes at 3:05pm. Please collect your child from the class designated collection area. If you have not collected your child by 3:15 pm they will be taken to the school office. </a:t>
            </a:r>
          </a:p>
          <a:p>
            <a:endParaRPr lang="en-GB" dirty="0"/>
          </a:p>
          <a:p>
            <a:endParaRPr lang="en-GB" dirty="0"/>
          </a:p>
        </p:txBody>
      </p:sp>
      <p:pic>
        <p:nvPicPr>
          <p:cNvPr id="10" name="Video 9">
            <a:hlinkClick r:id="" action="ppaction://media"/>
            <a:extLst>
              <a:ext uri="{FF2B5EF4-FFF2-40B4-BE49-F238E27FC236}">
                <a16:creationId xmlns:a16="http://schemas.microsoft.com/office/drawing/2014/main" id="{DBED286F-1478-FB90-0202-7CC378765C4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134600" y="-794"/>
            <a:ext cx="2057400" cy="2057400"/>
          </a:xfrm>
          <a:prstGeom prst="ellipse">
            <a:avLst/>
          </a:prstGeom>
        </p:spPr>
      </p:pic>
    </p:spTree>
    <p:extLst>
      <p:ext uri="{BB962C8B-B14F-4D97-AF65-F5344CB8AC3E}">
        <p14:creationId xmlns:p14="http://schemas.microsoft.com/office/powerpoint/2010/main" val="1683123"/>
      </p:ext>
    </p:extLst>
  </p:cSld>
  <p:clrMapOvr>
    <a:masterClrMapping/>
  </p:clrMapOvr>
  <mc:AlternateContent xmlns:mc="http://schemas.openxmlformats.org/markup-compatibility/2006" xmlns:p14="http://schemas.microsoft.com/office/powerpoint/2010/main">
    <mc:Choice Requires="p14">
      <p:transition spd="slow" p14:dur="2000" advTm="49368"/>
    </mc:Choice>
    <mc:Fallback xmlns="">
      <p:transition spd="slow" advTm="49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C1EB6-EAB0-DFDE-DC51-BDBC2B3204F7}"/>
              </a:ext>
            </a:extLst>
          </p:cNvPr>
          <p:cNvSpPr>
            <a:spLocks noGrp="1"/>
          </p:cNvSpPr>
          <p:nvPr>
            <p:ph type="title"/>
          </p:nvPr>
        </p:nvSpPr>
        <p:spPr/>
        <p:txBody>
          <a:bodyPr/>
          <a:lstStyle/>
          <a:p>
            <a:pPr algn="ctr"/>
            <a:r>
              <a:rPr lang="en-GB" dirty="0"/>
              <a:t>Lunchtimes and Water bottles</a:t>
            </a:r>
          </a:p>
        </p:txBody>
      </p:sp>
      <p:sp>
        <p:nvSpPr>
          <p:cNvPr id="3" name="Content Placeholder 2">
            <a:extLst>
              <a:ext uri="{FF2B5EF4-FFF2-40B4-BE49-F238E27FC236}">
                <a16:creationId xmlns:a16="http://schemas.microsoft.com/office/drawing/2014/main" id="{354FA9EF-9F71-B339-1968-6103D920879F}"/>
              </a:ext>
            </a:extLst>
          </p:cNvPr>
          <p:cNvSpPr>
            <a:spLocks noGrp="1"/>
          </p:cNvSpPr>
          <p:nvPr>
            <p:ph idx="1"/>
          </p:nvPr>
        </p:nvSpPr>
        <p:spPr/>
        <p:txBody>
          <a:bodyPr>
            <a:normAutofit fontScale="92500" lnSpcReduction="10000"/>
          </a:bodyPr>
          <a:lstStyle/>
          <a:p>
            <a:r>
              <a:rPr lang="en-GB" dirty="0"/>
              <a:t>Lunch time will start at 12:15pm for Year 4 and will finish at 1:00pm. </a:t>
            </a:r>
          </a:p>
          <a:p>
            <a:endParaRPr lang="en-GB" dirty="0"/>
          </a:p>
          <a:p>
            <a:r>
              <a:rPr lang="en-GB" dirty="0"/>
              <a:t>Our school canteen is HMC registered, and the food is halal. The canteen offers a variety of choice and a 3-week menu is also available for you to see what your child is eating. </a:t>
            </a:r>
          </a:p>
          <a:p>
            <a:r>
              <a:rPr lang="en-GB" dirty="0"/>
              <a:t>In Year 4 we expect all children to eat lunch at school and not at home, so that they can socialise with their peers. If there are any concerns around this, please speak to your child’s class teacher. </a:t>
            </a:r>
          </a:p>
          <a:p>
            <a:endParaRPr lang="en-GB" dirty="0"/>
          </a:p>
          <a:p>
            <a:r>
              <a:rPr lang="en-GB" dirty="0"/>
              <a:t>We provide your child with a water bottle for them to keep in school. Water is made available to children throughout the day and at lunchtime.</a:t>
            </a:r>
          </a:p>
          <a:p>
            <a:endParaRPr lang="en-GB" dirty="0"/>
          </a:p>
          <a:p>
            <a:endParaRPr lang="en-GB" dirty="0"/>
          </a:p>
        </p:txBody>
      </p:sp>
      <p:pic>
        <p:nvPicPr>
          <p:cNvPr id="12" name="Video 11">
            <a:hlinkClick r:id="" action="ppaction://media"/>
            <a:extLst>
              <a:ext uri="{FF2B5EF4-FFF2-40B4-BE49-F238E27FC236}">
                <a16:creationId xmlns:a16="http://schemas.microsoft.com/office/drawing/2014/main" id="{D9B005E9-1BA3-72D2-B991-E14723E8CCE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134600" y="0"/>
            <a:ext cx="2057400" cy="2057400"/>
          </a:xfrm>
          <a:prstGeom prst="ellipse">
            <a:avLst/>
          </a:prstGeom>
        </p:spPr>
      </p:pic>
    </p:spTree>
    <p:extLst>
      <p:ext uri="{BB962C8B-B14F-4D97-AF65-F5344CB8AC3E}">
        <p14:creationId xmlns:p14="http://schemas.microsoft.com/office/powerpoint/2010/main" val="883009479"/>
      </p:ext>
    </p:extLst>
  </p:cSld>
  <p:clrMapOvr>
    <a:masterClrMapping/>
  </p:clrMapOvr>
  <mc:AlternateContent xmlns:mc="http://schemas.openxmlformats.org/markup-compatibility/2006" xmlns:p14="http://schemas.microsoft.com/office/powerpoint/2010/main">
    <mc:Choice Requires="p14">
      <p:transition spd="slow" p14:dur="2000" advTm="34513"/>
    </mc:Choice>
    <mc:Fallback xmlns="">
      <p:transition spd="slow" advTm="345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8C700-80DA-99ED-14D5-18C26717BD52}"/>
              </a:ext>
            </a:extLst>
          </p:cNvPr>
          <p:cNvSpPr>
            <a:spLocks noGrp="1"/>
          </p:cNvSpPr>
          <p:nvPr>
            <p:ph type="title"/>
          </p:nvPr>
        </p:nvSpPr>
        <p:spPr/>
        <p:txBody>
          <a:bodyPr/>
          <a:lstStyle/>
          <a:p>
            <a:pPr algn="ctr"/>
            <a:r>
              <a:rPr lang="en-GB" dirty="0"/>
              <a:t>Uniform</a:t>
            </a:r>
          </a:p>
        </p:txBody>
      </p:sp>
      <p:sp>
        <p:nvSpPr>
          <p:cNvPr id="3" name="Content Placeholder 2">
            <a:extLst>
              <a:ext uri="{FF2B5EF4-FFF2-40B4-BE49-F238E27FC236}">
                <a16:creationId xmlns:a16="http://schemas.microsoft.com/office/drawing/2014/main" id="{BCFE2934-E1FA-BC2A-2E5D-483D20821C50}"/>
              </a:ext>
            </a:extLst>
          </p:cNvPr>
          <p:cNvSpPr>
            <a:spLocks noGrp="1"/>
          </p:cNvSpPr>
          <p:nvPr>
            <p:ph idx="1"/>
          </p:nvPr>
        </p:nvSpPr>
        <p:spPr/>
        <p:txBody>
          <a:bodyPr>
            <a:normAutofit fontScale="92500" lnSpcReduction="20000"/>
          </a:bodyPr>
          <a:lstStyle/>
          <a:p>
            <a:pPr marL="0" indent="0">
              <a:buNone/>
            </a:pPr>
            <a:r>
              <a:rPr lang="en-GB" dirty="0"/>
              <a:t>All children in Year 4 must wear ‘Horton Grange’ uniform. </a:t>
            </a:r>
          </a:p>
          <a:p>
            <a:pPr marL="0" indent="0">
              <a:buNone/>
            </a:pPr>
            <a:r>
              <a:rPr lang="en-GB" dirty="0"/>
              <a:t>This consists of:</a:t>
            </a:r>
          </a:p>
          <a:p>
            <a:r>
              <a:rPr lang="en-GB" dirty="0"/>
              <a:t>	A maroon jumper/cardigan. </a:t>
            </a:r>
          </a:p>
          <a:p>
            <a:r>
              <a:rPr lang="en-GB" dirty="0"/>
              <a:t>	A white polo shirt or long-sleeved shirt for the winter.</a:t>
            </a:r>
          </a:p>
          <a:p>
            <a:r>
              <a:rPr lang="en-GB" dirty="0"/>
              <a:t>	Grey or black skirt, trousers, dress or shalwar kameez.</a:t>
            </a:r>
          </a:p>
          <a:p>
            <a:r>
              <a:rPr lang="en-GB" dirty="0"/>
              <a:t>	Grey or black tights.</a:t>
            </a:r>
          </a:p>
          <a:p>
            <a:r>
              <a:rPr lang="en-GB" dirty="0"/>
              <a:t>	Sensible black shoes or trainers. Please, no open-toed shoes, sandals or high heels.</a:t>
            </a:r>
          </a:p>
          <a:p>
            <a:r>
              <a:rPr lang="en-GB" dirty="0"/>
              <a:t>	Haircuts should be smart with no shaved designs. If your child comes to school with a design shaved into their hair, a phone call will be made home. Long hair must be tied up.</a:t>
            </a:r>
          </a:p>
          <a:p>
            <a:endParaRPr lang="en-GB" dirty="0"/>
          </a:p>
        </p:txBody>
      </p:sp>
      <p:pic>
        <p:nvPicPr>
          <p:cNvPr id="7" name="Video 6">
            <a:hlinkClick r:id="" action="ppaction://media"/>
            <a:extLst>
              <a:ext uri="{FF2B5EF4-FFF2-40B4-BE49-F238E27FC236}">
                <a16:creationId xmlns:a16="http://schemas.microsoft.com/office/drawing/2014/main" id="{D589772A-D9D2-A9EE-F381-9CAE73D3182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9934858" y="-794"/>
            <a:ext cx="2057400" cy="2057400"/>
          </a:xfrm>
          <a:prstGeom prst="ellipse">
            <a:avLst/>
          </a:prstGeom>
        </p:spPr>
      </p:pic>
    </p:spTree>
    <p:extLst>
      <p:ext uri="{BB962C8B-B14F-4D97-AF65-F5344CB8AC3E}">
        <p14:creationId xmlns:p14="http://schemas.microsoft.com/office/powerpoint/2010/main" val="3956424625"/>
      </p:ext>
    </p:extLst>
  </p:cSld>
  <p:clrMapOvr>
    <a:masterClrMapping/>
  </p:clrMapOvr>
  <mc:AlternateContent xmlns:mc="http://schemas.openxmlformats.org/markup-compatibility/2006" xmlns:p14="http://schemas.microsoft.com/office/powerpoint/2010/main">
    <mc:Choice Requires="p14">
      <p:transition spd="slow" p14:dur="2000" advTm="33259"/>
    </mc:Choice>
    <mc:Fallback xmlns="">
      <p:transition spd="slow" advTm="3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46FD2-C10B-36C5-05CC-3D7BADC255DE}"/>
              </a:ext>
            </a:extLst>
          </p:cNvPr>
          <p:cNvSpPr>
            <a:spLocks noGrp="1"/>
          </p:cNvSpPr>
          <p:nvPr>
            <p:ph type="title"/>
          </p:nvPr>
        </p:nvSpPr>
        <p:spPr/>
        <p:txBody>
          <a:bodyPr/>
          <a:lstStyle/>
          <a:p>
            <a:pPr algn="ctr"/>
            <a:r>
              <a:rPr lang="en-GB" dirty="0"/>
              <a:t>Uniform</a:t>
            </a:r>
          </a:p>
        </p:txBody>
      </p:sp>
      <p:sp>
        <p:nvSpPr>
          <p:cNvPr id="3" name="Content Placeholder 2">
            <a:extLst>
              <a:ext uri="{FF2B5EF4-FFF2-40B4-BE49-F238E27FC236}">
                <a16:creationId xmlns:a16="http://schemas.microsoft.com/office/drawing/2014/main" id="{6001FFA8-7796-5489-0211-F5B408A396A3}"/>
              </a:ext>
            </a:extLst>
          </p:cNvPr>
          <p:cNvSpPr>
            <a:spLocks noGrp="1"/>
          </p:cNvSpPr>
          <p:nvPr>
            <p:ph idx="1"/>
          </p:nvPr>
        </p:nvSpPr>
        <p:spPr/>
        <p:txBody>
          <a:bodyPr/>
          <a:lstStyle/>
          <a:p>
            <a:pPr marL="0" indent="0">
              <a:buNone/>
            </a:pPr>
            <a:r>
              <a:rPr lang="en-GB" dirty="0"/>
              <a:t>School jumpers , hoodies and polo shirts with the new school logo can be purchased from</a:t>
            </a:r>
          </a:p>
          <a:p>
            <a:pPr marL="0" indent="0">
              <a:buNone/>
            </a:pPr>
            <a:r>
              <a:rPr lang="en-GB" dirty="0"/>
              <a:t>Natasha’s </a:t>
            </a:r>
            <a:r>
              <a:rPr lang="en-GB" dirty="0" err="1"/>
              <a:t>Schoolwear</a:t>
            </a:r>
            <a:r>
              <a:rPr lang="en-GB" dirty="0"/>
              <a:t> and Uniform Shop</a:t>
            </a:r>
          </a:p>
          <a:p>
            <a:pPr marL="0" indent="0">
              <a:buNone/>
            </a:pPr>
            <a:r>
              <a:rPr lang="en-GB" dirty="0"/>
              <a:t>37 Westgate, Bradford, BD1 2QT </a:t>
            </a:r>
          </a:p>
          <a:p>
            <a:pPr marL="0" indent="0">
              <a:buNone/>
            </a:pPr>
            <a:r>
              <a:rPr lang="en-GB" dirty="0"/>
              <a:t>01274 724676 </a:t>
            </a:r>
          </a:p>
          <a:p>
            <a:pPr marL="0" indent="0">
              <a:buNone/>
            </a:pPr>
            <a:r>
              <a:rPr lang="en-GB" dirty="0"/>
              <a:t>* Please remember your child can only wear the school hoody on PE days only.</a:t>
            </a:r>
          </a:p>
        </p:txBody>
      </p:sp>
      <p:pic>
        <p:nvPicPr>
          <p:cNvPr id="7" name="Video 6">
            <a:hlinkClick r:id="" action="ppaction://media"/>
            <a:extLst>
              <a:ext uri="{FF2B5EF4-FFF2-40B4-BE49-F238E27FC236}">
                <a16:creationId xmlns:a16="http://schemas.microsoft.com/office/drawing/2014/main" id="{15B5EB85-FAEB-7CED-0D45-8CF1B7222F1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0719488"/>
      </p:ext>
    </p:extLst>
  </p:cSld>
  <p:clrMapOvr>
    <a:masterClrMapping/>
  </p:clrMapOvr>
  <mc:AlternateContent xmlns:mc="http://schemas.openxmlformats.org/markup-compatibility/2006" xmlns:p14="http://schemas.microsoft.com/office/powerpoint/2010/main">
    <mc:Choice Requires="p14">
      <p:transition spd="slow" p14:dur="2000" advTm="22435"/>
    </mc:Choice>
    <mc:Fallback xmlns="">
      <p:transition spd="slow" advTm="22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875B-7BDD-30F4-824C-71D17B757CEB}"/>
              </a:ext>
            </a:extLst>
          </p:cNvPr>
          <p:cNvSpPr>
            <a:spLocks noGrp="1"/>
          </p:cNvSpPr>
          <p:nvPr>
            <p:ph type="title"/>
          </p:nvPr>
        </p:nvSpPr>
        <p:spPr/>
        <p:txBody>
          <a:bodyPr/>
          <a:lstStyle/>
          <a:p>
            <a:pPr algn="ctr"/>
            <a:r>
              <a:rPr lang="en-GB" dirty="0"/>
              <a:t>PE</a:t>
            </a:r>
          </a:p>
        </p:txBody>
      </p:sp>
      <p:sp>
        <p:nvSpPr>
          <p:cNvPr id="3" name="Content Placeholder 2">
            <a:extLst>
              <a:ext uri="{FF2B5EF4-FFF2-40B4-BE49-F238E27FC236}">
                <a16:creationId xmlns:a16="http://schemas.microsoft.com/office/drawing/2014/main" id="{4A41BC59-286B-7C32-9F0B-A8E85C60C36D}"/>
              </a:ext>
            </a:extLst>
          </p:cNvPr>
          <p:cNvSpPr>
            <a:spLocks noGrp="1"/>
          </p:cNvSpPr>
          <p:nvPr>
            <p:ph idx="1"/>
          </p:nvPr>
        </p:nvSpPr>
        <p:spPr/>
        <p:txBody>
          <a:bodyPr/>
          <a:lstStyle/>
          <a:p>
            <a:endParaRPr lang="en-GB" dirty="0"/>
          </a:p>
          <a:p>
            <a:r>
              <a:rPr lang="en-GB" dirty="0"/>
              <a:t>Please ensure your child has a white polo shirt, black/blue shorts or jogging trousers and trainers.</a:t>
            </a:r>
          </a:p>
          <a:p>
            <a:r>
              <a:rPr lang="en-GB" dirty="0"/>
              <a:t> PE lessons will take place every Tuesday for children in 4A and 4B and Friday for 4C.</a:t>
            </a:r>
          </a:p>
          <a:p>
            <a:r>
              <a:rPr lang="en-GB" dirty="0"/>
              <a:t>Children need to come to school in their P.E. uniform on P.E. days.</a:t>
            </a:r>
          </a:p>
          <a:p>
            <a:endParaRPr lang="en-GB" dirty="0"/>
          </a:p>
          <a:p>
            <a:endParaRPr lang="en-GB" dirty="0"/>
          </a:p>
        </p:txBody>
      </p:sp>
      <p:pic>
        <p:nvPicPr>
          <p:cNvPr id="7" name="Video 6">
            <a:hlinkClick r:id="" action="ppaction://media"/>
            <a:extLst>
              <a:ext uri="{FF2B5EF4-FFF2-40B4-BE49-F238E27FC236}">
                <a16:creationId xmlns:a16="http://schemas.microsoft.com/office/drawing/2014/main" id="{9FA686F3-ECD4-9D63-893C-655ED08CDC1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835688"/>
      </p:ext>
    </p:extLst>
  </p:cSld>
  <p:clrMapOvr>
    <a:masterClrMapping/>
  </p:clrMapOvr>
  <mc:AlternateContent xmlns:mc="http://schemas.openxmlformats.org/markup-compatibility/2006" xmlns:p14="http://schemas.microsoft.com/office/powerpoint/2010/main">
    <mc:Choice Requires="p14">
      <p:transition spd="slow" p14:dur="2000" advTm="17414"/>
    </mc:Choice>
    <mc:Fallback xmlns="">
      <p:transition spd="slow" advTm="17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1022</Words>
  <Application>Microsoft Office PowerPoint</Application>
  <PresentationFormat>Widescreen</PresentationFormat>
  <Paragraphs>69</Paragraphs>
  <Slides>13</Slides>
  <Notes>1</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Welcome Presentation</vt:lpstr>
      <vt:lpstr>Agenda</vt:lpstr>
      <vt:lpstr> Staff working in Year 4</vt:lpstr>
      <vt:lpstr>Attendance and Punctuality </vt:lpstr>
      <vt:lpstr> A Day in Year 4..</vt:lpstr>
      <vt:lpstr>Lunchtimes and Water bottles</vt:lpstr>
      <vt:lpstr>Uniform</vt:lpstr>
      <vt:lpstr>Uniform</vt:lpstr>
      <vt:lpstr>PE</vt:lpstr>
      <vt:lpstr>Reading</vt:lpstr>
      <vt:lpstr>Homework </vt:lpstr>
      <vt:lpstr> Year 4 Multiplication Check </vt:lpstr>
      <vt:lpstr>Swimming</vt:lpstr>
    </vt:vector>
  </TitlesOfParts>
  <Company>Horton Grange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Presentation</dc:title>
  <dc:creator>Sabia Begum</dc:creator>
  <cp:lastModifiedBy>Sabia Begum</cp:lastModifiedBy>
  <cp:revision>10</cp:revision>
  <dcterms:created xsi:type="dcterms:W3CDTF">2023-09-05T16:03:25Z</dcterms:created>
  <dcterms:modified xsi:type="dcterms:W3CDTF">2023-09-13T07:27:01Z</dcterms:modified>
</cp:coreProperties>
</file>