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78" autoAdjust="0"/>
    <p:restoredTop sz="94660"/>
  </p:normalViewPr>
  <p:slideViewPr>
    <p:cSldViewPr snapToGrid="0">
      <p:cViewPr varScale="1">
        <p:scale>
          <a:sx n="55" d="100"/>
          <a:sy n="55" d="100"/>
        </p:scale>
        <p:origin x="21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3DFF-E0B0-5446-DB03-B0F7C74830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6AA6DF-815E-074C-5D96-C13E15EE79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2F8E56-498C-7C65-2284-4EC0A1BA5061}"/>
              </a:ext>
            </a:extLst>
          </p:cNvPr>
          <p:cNvSpPr>
            <a:spLocks noGrp="1"/>
          </p:cNvSpPr>
          <p:nvPr>
            <p:ph type="dt" sz="half" idx="10"/>
          </p:nvPr>
        </p:nvSpPr>
        <p:spPr/>
        <p:txBody>
          <a:bodyPr/>
          <a:lstStyle/>
          <a:p>
            <a:fld id="{32DB7396-6F46-4898-ACFF-8B661F642A38}" type="datetimeFigureOut">
              <a:rPr lang="en-GB" smtClean="0"/>
              <a:t>13/09/2023</a:t>
            </a:fld>
            <a:endParaRPr lang="en-GB"/>
          </a:p>
        </p:txBody>
      </p:sp>
      <p:sp>
        <p:nvSpPr>
          <p:cNvPr id="5" name="Footer Placeholder 4">
            <a:extLst>
              <a:ext uri="{FF2B5EF4-FFF2-40B4-BE49-F238E27FC236}">
                <a16:creationId xmlns:a16="http://schemas.microsoft.com/office/drawing/2014/main" id="{985A6903-ABF3-1C05-0AF2-DA1C63E445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0E1DA8-4710-5DAE-5238-F3F772A62569}"/>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87391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660BC-94FC-35A4-2683-C94D4C624D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D6A039-1C97-F5AF-076C-99D88EAA78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87FEF-A2F6-7364-D26E-D787DD6B35D4}"/>
              </a:ext>
            </a:extLst>
          </p:cNvPr>
          <p:cNvSpPr>
            <a:spLocks noGrp="1"/>
          </p:cNvSpPr>
          <p:nvPr>
            <p:ph type="dt" sz="half" idx="10"/>
          </p:nvPr>
        </p:nvSpPr>
        <p:spPr/>
        <p:txBody>
          <a:bodyPr/>
          <a:lstStyle/>
          <a:p>
            <a:fld id="{32DB7396-6F46-4898-ACFF-8B661F642A38}" type="datetimeFigureOut">
              <a:rPr lang="en-GB" smtClean="0"/>
              <a:t>13/09/2023</a:t>
            </a:fld>
            <a:endParaRPr lang="en-GB"/>
          </a:p>
        </p:txBody>
      </p:sp>
      <p:sp>
        <p:nvSpPr>
          <p:cNvPr id="5" name="Footer Placeholder 4">
            <a:extLst>
              <a:ext uri="{FF2B5EF4-FFF2-40B4-BE49-F238E27FC236}">
                <a16:creationId xmlns:a16="http://schemas.microsoft.com/office/drawing/2014/main" id="{9C758479-171C-5D88-048F-901108A44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9D24D7-A2DA-9D04-52A5-5CD04FA93E92}"/>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17271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120FBE-EE4F-89B1-D43B-5F4B3BC7EE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B73E33-EDFC-E852-6B1F-6CD67C33EE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BC8A6-0D46-BBED-A0B5-5C0685864F60}"/>
              </a:ext>
            </a:extLst>
          </p:cNvPr>
          <p:cNvSpPr>
            <a:spLocks noGrp="1"/>
          </p:cNvSpPr>
          <p:nvPr>
            <p:ph type="dt" sz="half" idx="10"/>
          </p:nvPr>
        </p:nvSpPr>
        <p:spPr/>
        <p:txBody>
          <a:bodyPr/>
          <a:lstStyle/>
          <a:p>
            <a:fld id="{32DB7396-6F46-4898-ACFF-8B661F642A38}" type="datetimeFigureOut">
              <a:rPr lang="en-GB" smtClean="0"/>
              <a:t>13/09/2023</a:t>
            </a:fld>
            <a:endParaRPr lang="en-GB"/>
          </a:p>
        </p:txBody>
      </p:sp>
      <p:sp>
        <p:nvSpPr>
          <p:cNvPr id="5" name="Footer Placeholder 4">
            <a:extLst>
              <a:ext uri="{FF2B5EF4-FFF2-40B4-BE49-F238E27FC236}">
                <a16:creationId xmlns:a16="http://schemas.microsoft.com/office/drawing/2014/main" id="{3663CDEE-674D-DD8C-2070-881FBC5F98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8F094D-537C-DC2D-938D-1A9E7DE98F8D}"/>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82412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77DA-140A-ACAC-A349-9F3758F72F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29B2F5-15C3-8244-B8F1-A243581308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160CFA-2260-F77F-4888-FC063908BF3D}"/>
              </a:ext>
            </a:extLst>
          </p:cNvPr>
          <p:cNvSpPr>
            <a:spLocks noGrp="1"/>
          </p:cNvSpPr>
          <p:nvPr>
            <p:ph type="dt" sz="half" idx="10"/>
          </p:nvPr>
        </p:nvSpPr>
        <p:spPr/>
        <p:txBody>
          <a:bodyPr/>
          <a:lstStyle/>
          <a:p>
            <a:fld id="{32DB7396-6F46-4898-ACFF-8B661F642A38}" type="datetimeFigureOut">
              <a:rPr lang="en-GB" smtClean="0"/>
              <a:t>13/09/2023</a:t>
            </a:fld>
            <a:endParaRPr lang="en-GB"/>
          </a:p>
        </p:txBody>
      </p:sp>
      <p:sp>
        <p:nvSpPr>
          <p:cNvPr id="5" name="Footer Placeholder 4">
            <a:extLst>
              <a:ext uri="{FF2B5EF4-FFF2-40B4-BE49-F238E27FC236}">
                <a16:creationId xmlns:a16="http://schemas.microsoft.com/office/drawing/2014/main" id="{68D1BF4B-24F1-F20F-FAE0-06D15C0FB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A66559-6DDE-E893-89AA-A4D4FEF34B2D}"/>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14518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EA47-4A26-7C30-40DF-5B557FC19A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F61119-5DFC-54F9-E818-732E8AA49A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F65593-612F-57A3-DCC1-8835F9A62128}"/>
              </a:ext>
            </a:extLst>
          </p:cNvPr>
          <p:cNvSpPr>
            <a:spLocks noGrp="1"/>
          </p:cNvSpPr>
          <p:nvPr>
            <p:ph type="dt" sz="half" idx="10"/>
          </p:nvPr>
        </p:nvSpPr>
        <p:spPr/>
        <p:txBody>
          <a:bodyPr/>
          <a:lstStyle/>
          <a:p>
            <a:fld id="{32DB7396-6F46-4898-ACFF-8B661F642A38}" type="datetimeFigureOut">
              <a:rPr lang="en-GB" smtClean="0"/>
              <a:t>13/09/2023</a:t>
            </a:fld>
            <a:endParaRPr lang="en-GB"/>
          </a:p>
        </p:txBody>
      </p:sp>
      <p:sp>
        <p:nvSpPr>
          <p:cNvPr id="5" name="Footer Placeholder 4">
            <a:extLst>
              <a:ext uri="{FF2B5EF4-FFF2-40B4-BE49-F238E27FC236}">
                <a16:creationId xmlns:a16="http://schemas.microsoft.com/office/drawing/2014/main" id="{2F49CB2C-C88F-B5C2-5411-6FEE8653FF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C5BF7C-B253-0E21-3D92-677811CF7C39}"/>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25217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0DEA-AD8C-CC0A-4DD4-369D655426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93C73F-C71D-1E98-98BE-ECC9D39B8F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7BB181-92B3-166B-5BA3-113D1A2EDD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C64FE3-87DD-C991-779C-CDAC3EC138E4}"/>
              </a:ext>
            </a:extLst>
          </p:cNvPr>
          <p:cNvSpPr>
            <a:spLocks noGrp="1"/>
          </p:cNvSpPr>
          <p:nvPr>
            <p:ph type="dt" sz="half" idx="10"/>
          </p:nvPr>
        </p:nvSpPr>
        <p:spPr/>
        <p:txBody>
          <a:bodyPr/>
          <a:lstStyle/>
          <a:p>
            <a:fld id="{32DB7396-6F46-4898-ACFF-8B661F642A38}" type="datetimeFigureOut">
              <a:rPr lang="en-GB" smtClean="0"/>
              <a:t>13/09/2023</a:t>
            </a:fld>
            <a:endParaRPr lang="en-GB"/>
          </a:p>
        </p:txBody>
      </p:sp>
      <p:sp>
        <p:nvSpPr>
          <p:cNvPr id="6" name="Footer Placeholder 5">
            <a:extLst>
              <a:ext uri="{FF2B5EF4-FFF2-40B4-BE49-F238E27FC236}">
                <a16:creationId xmlns:a16="http://schemas.microsoft.com/office/drawing/2014/main" id="{9649A492-07A8-E0A2-11C0-883F21E94E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1A3485-F127-6156-A171-DA5C0B4CB434}"/>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09449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E8A0-4205-3EEB-A2D3-16BE93FB0C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B62BA3-265E-5C36-3EFE-C40C498451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BB5E78-6D39-5F92-997C-D9A2374AC6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EB7F0B-4267-EAAA-3CB6-327856F635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6067CD-8A59-94B6-41A8-BC045650E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225073-31BC-A324-F3B7-F728766A6EAD}"/>
              </a:ext>
            </a:extLst>
          </p:cNvPr>
          <p:cNvSpPr>
            <a:spLocks noGrp="1"/>
          </p:cNvSpPr>
          <p:nvPr>
            <p:ph type="dt" sz="half" idx="10"/>
          </p:nvPr>
        </p:nvSpPr>
        <p:spPr/>
        <p:txBody>
          <a:bodyPr/>
          <a:lstStyle/>
          <a:p>
            <a:fld id="{32DB7396-6F46-4898-ACFF-8B661F642A38}" type="datetimeFigureOut">
              <a:rPr lang="en-GB" smtClean="0"/>
              <a:t>13/09/2023</a:t>
            </a:fld>
            <a:endParaRPr lang="en-GB"/>
          </a:p>
        </p:txBody>
      </p:sp>
      <p:sp>
        <p:nvSpPr>
          <p:cNvPr id="8" name="Footer Placeholder 7">
            <a:extLst>
              <a:ext uri="{FF2B5EF4-FFF2-40B4-BE49-F238E27FC236}">
                <a16:creationId xmlns:a16="http://schemas.microsoft.com/office/drawing/2014/main" id="{C0C95C99-43EB-BEBE-695D-46D2B0D82F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05EE88-6E9C-60C0-9BB1-B7706FA98C4B}"/>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228197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5C18-45C5-2E04-8B33-195C6F832E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B1C443-8622-6E34-CEDA-8928C66D6395}"/>
              </a:ext>
            </a:extLst>
          </p:cNvPr>
          <p:cNvSpPr>
            <a:spLocks noGrp="1"/>
          </p:cNvSpPr>
          <p:nvPr>
            <p:ph type="dt" sz="half" idx="10"/>
          </p:nvPr>
        </p:nvSpPr>
        <p:spPr/>
        <p:txBody>
          <a:bodyPr/>
          <a:lstStyle/>
          <a:p>
            <a:fld id="{32DB7396-6F46-4898-ACFF-8B661F642A38}" type="datetimeFigureOut">
              <a:rPr lang="en-GB" smtClean="0"/>
              <a:t>13/09/2023</a:t>
            </a:fld>
            <a:endParaRPr lang="en-GB"/>
          </a:p>
        </p:txBody>
      </p:sp>
      <p:sp>
        <p:nvSpPr>
          <p:cNvPr id="4" name="Footer Placeholder 3">
            <a:extLst>
              <a:ext uri="{FF2B5EF4-FFF2-40B4-BE49-F238E27FC236}">
                <a16:creationId xmlns:a16="http://schemas.microsoft.com/office/drawing/2014/main" id="{231260A8-52D0-18D4-7675-7F971C8125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1A5DD9-D8AB-4FB9-6E40-96D092DE4524}"/>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4226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8C51B7-C89F-0550-D81D-0465684E200A}"/>
              </a:ext>
            </a:extLst>
          </p:cNvPr>
          <p:cNvSpPr>
            <a:spLocks noGrp="1"/>
          </p:cNvSpPr>
          <p:nvPr>
            <p:ph type="dt" sz="half" idx="10"/>
          </p:nvPr>
        </p:nvSpPr>
        <p:spPr/>
        <p:txBody>
          <a:bodyPr/>
          <a:lstStyle/>
          <a:p>
            <a:fld id="{32DB7396-6F46-4898-ACFF-8B661F642A38}" type="datetimeFigureOut">
              <a:rPr lang="en-GB" smtClean="0"/>
              <a:t>13/09/2023</a:t>
            </a:fld>
            <a:endParaRPr lang="en-GB"/>
          </a:p>
        </p:txBody>
      </p:sp>
      <p:sp>
        <p:nvSpPr>
          <p:cNvPr id="3" name="Footer Placeholder 2">
            <a:extLst>
              <a:ext uri="{FF2B5EF4-FFF2-40B4-BE49-F238E27FC236}">
                <a16:creationId xmlns:a16="http://schemas.microsoft.com/office/drawing/2014/main" id="{B8BE3220-6E4F-C4BD-8DB7-FE8FB0AB01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687373-2DF5-A8CD-31D4-5F97DCFC9AFA}"/>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127496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54BF-C812-B3A4-BCE1-8FA8178FE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084E3D-89C5-D5B2-33C8-9AB65E54E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D0AB65-B749-650E-E886-93A20EF28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01A39-C957-9691-6C8F-60A207AE5E1E}"/>
              </a:ext>
            </a:extLst>
          </p:cNvPr>
          <p:cNvSpPr>
            <a:spLocks noGrp="1"/>
          </p:cNvSpPr>
          <p:nvPr>
            <p:ph type="dt" sz="half" idx="10"/>
          </p:nvPr>
        </p:nvSpPr>
        <p:spPr/>
        <p:txBody>
          <a:bodyPr/>
          <a:lstStyle/>
          <a:p>
            <a:fld id="{32DB7396-6F46-4898-ACFF-8B661F642A38}" type="datetimeFigureOut">
              <a:rPr lang="en-GB" smtClean="0"/>
              <a:t>13/09/2023</a:t>
            </a:fld>
            <a:endParaRPr lang="en-GB"/>
          </a:p>
        </p:txBody>
      </p:sp>
      <p:sp>
        <p:nvSpPr>
          <p:cNvPr id="6" name="Footer Placeholder 5">
            <a:extLst>
              <a:ext uri="{FF2B5EF4-FFF2-40B4-BE49-F238E27FC236}">
                <a16:creationId xmlns:a16="http://schemas.microsoft.com/office/drawing/2014/main" id="{EFCFAE29-4FF0-780E-7833-449B32F5F2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FBC3CE-9864-A062-19BB-C72F45B60485}"/>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08979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D64E4-C639-7CE4-215E-9155C6C91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85B5B0-DF5D-B32C-428A-D03775693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4F065E-17F2-5893-9E6D-0FE3DB705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3A0C3-7849-D222-3A47-A6A4898EE525}"/>
              </a:ext>
            </a:extLst>
          </p:cNvPr>
          <p:cNvSpPr>
            <a:spLocks noGrp="1"/>
          </p:cNvSpPr>
          <p:nvPr>
            <p:ph type="dt" sz="half" idx="10"/>
          </p:nvPr>
        </p:nvSpPr>
        <p:spPr/>
        <p:txBody>
          <a:bodyPr/>
          <a:lstStyle/>
          <a:p>
            <a:fld id="{32DB7396-6F46-4898-ACFF-8B661F642A38}" type="datetimeFigureOut">
              <a:rPr lang="en-GB" smtClean="0"/>
              <a:t>13/09/2023</a:t>
            </a:fld>
            <a:endParaRPr lang="en-GB"/>
          </a:p>
        </p:txBody>
      </p:sp>
      <p:sp>
        <p:nvSpPr>
          <p:cNvPr id="6" name="Footer Placeholder 5">
            <a:extLst>
              <a:ext uri="{FF2B5EF4-FFF2-40B4-BE49-F238E27FC236}">
                <a16:creationId xmlns:a16="http://schemas.microsoft.com/office/drawing/2014/main" id="{DEB91E7D-ECEE-7C7E-8B41-4C192E360B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89A66B-268F-0FD8-B00F-5F6E9683765E}"/>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2155436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57B86D-979F-0DEF-0363-23947582C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AD95C9-232A-1906-97EA-16BABE3769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B80BFE-F4BA-F2B2-4387-C82731CC1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B7396-6F46-4898-ACFF-8B661F642A38}" type="datetimeFigureOut">
              <a:rPr lang="en-GB" smtClean="0"/>
              <a:t>13/09/2023</a:t>
            </a:fld>
            <a:endParaRPr lang="en-GB"/>
          </a:p>
        </p:txBody>
      </p:sp>
      <p:sp>
        <p:nvSpPr>
          <p:cNvPr id="5" name="Footer Placeholder 4">
            <a:extLst>
              <a:ext uri="{FF2B5EF4-FFF2-40B4-BE49-F238E27FC236}">
                <a16:creationId xmlns:a16="http://schemas.microsoft.com/office/drawing/2014/main" id="{7C50E1E4-10C2-5007-8647-093C7738FF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59CE35-ECCE-EFFC-C3F4-A8B0ED735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4E72E-91D9-4D29-876D-11C3872269A3}" type="slidenum">
              <a:rPr lang="en-GB" smtClean="0"/>
              <a:t>‹#›</a:t>
            </a:fld>
            <a:endParaRPr lang="en-GB"/>
          </a:p>
        </p:txBody>
      </p:sp>
    </p:spTree>
    <p:extLst>
      <p:ext uri="{BB962C8B-B14F-4D97-AF65-F5344CB8AC3E}">
        <p14:creationId xmlns:p14="http://schemas.microsoft.com/office/powerpoint/2010/main" val="389100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3E480-A7DB-FB85-37E3-A1ECEFCF6272}"/>
              </a:ext>
            </a:extLst>
          </p:cNvPr>
          <p:cNvSpPr>
            <a:spLocks noGrp="1"/>
          </p:cNvSpPr>
          <p:nvPr>
            <p:ph type="ctrTitle"/>
          </p:nvPr>
        </p:nvSpPr>
        <p:spPr>
          <a:xfrm>
            <a:off x="755903" y="3399769"/>
            <a:ext cx="10640754" cy="775845"/>
          </a:xfrm>
        </p:spPr>
        <p:txBody>
          <a:bodyPr anchor="b">
            <a:normAutofit/>
          </a:bodyPr>
          <a:lstStyle/>
          <a:p>
            <a:r>
              <a:rPr lang="en-GB" sz="4000" dirty="0">
                <a:solidFill>
                  <a:schemeClr val="tx2"/>
                </a:solidFill>
              </a:rPr>
              <a:t>Welcome Presentation</a:t>
            </a:r>
          </a:p>
        </p:txBody>
      </p:sp>
      <p:sp>
        <p:nvSpPr>
          <p:cNvPr id="3" name="Subtitle 2">
            <a:extLst>
              <a:ext uri="{FF2B5EF4-FFF2-40B4-BE49-F238E27FC236}">
                <a16:creationId xmlns:a16="http://schemas.microsoft.com/office/drawing/2014/main" id="{FC5CC58A-CE15-257E-0491-B52292D32533}"/>
              </a:ext>
            </a:extLst>
          </p:cNvPr>
          <p:cNvSpPr>
            <a:spLocks noGrp="1"/>
          </p:cNvSpPr>
          <p:nvPr>
            <p:ph type="subTitle" idx="1"/>
          </p:nvPr>
        </p:nvSpPr>
        <p:spPr>
          <a:xfrm>
            <a:off x="1514121" y="4171528"/>
            <a:ext cx="9163757" cy="450447"/>
          </a:xfrm>
        </p:spPr>
        <p:txBody>
          <a:bodyPr anchor="ctr">
            <a:normAutofit/>
          </a:bodyPr>
          <a:lstStyle/>
          <a:p>
            <a:r>
              <a:rPr lang="en-GB" sz="2000" dirty="0">
                <a:solidFill>
                  <a:schemeClr val="tx2"/>
                </a:solidFill>
              </a:rPr>
              <a:t>Year 2</a:t>
            </a:r>
          </a:p>
        </p:txBody>
      </p:sp>
      <p:grpSp>
        <p:nvGrpSpPr>
          <p:cNvPr id="1035" name="Group 1034">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036" name="Freeform: Shape 1035">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Shape 1037">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39" name="Freeform: Shape 1038">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Image preview">
            <a:extLst>
              <a:ext uri="{FF2B5EF4-FFF2-40B4-BE49-F238E27FC236}">
                <a16:creationId xmlns:a16="http://schemas.microsoft.com/office/drawing/2014/main" id="{827AD24B-17BE-6FDC-8CC4-087D491C532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28707" y="320231"/>
            <a:ext cx="5673134" cy="2836567"/>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042" name="Freeform: Shape 1041">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Freeform: Shape 1043">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Freeform: Shape 1044">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Audio 29">
            <a:hlinkClick r:id="" action="ppaction://media"/>
            <a:extLst>
              <a:ext uri="{FF2B5EF4-FFF2-40B4-BE49-F238E27FC236}">
                <a16:creationId xmlns:a16="http://schemas.microsoft.com/office/drawing/2014/main" id="{305F7A22-1E9E-D715-04EC-D1ADF12B3295}"/>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07534674"/>
      </p:ext>
    </p:extLst>
  </p:cSld>
  <p:clrMapOvr>
    <a:masterClrMapping/>
  </p:clrMapOvr>
  <mc:AlternateContent xmlns:mc="http://schemas.openxmlformats.org/markup-compatibility/2006" xmlns:p14="http://schemas.microsoft.com/office/powerpoint/2010/main">
    <mc:Choice Requires="p14">
      <p:transition spd="slow" p14:dur="2000" advTm="8075"/>
    </mc:Choice>
    <mc:Fallback xmlns="">
      <p:transition spd="slow" advTm="80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25E3-B2A1-4DA7-D75F-31D28276E89E}"/>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78E12BDA-E7B8-AB1C-CBE9-920EF1ED38E4}"/>
              </a:ext>
            </a:extLst>
          </p:cNvPr>
          <p:cNvSpPr>
            <a:spLocks noGrp="1"/>
          </p:cNvSpPr>
          <p:nvPr>
            <p:ph idx="1"/>
          </p:nvPr>
        </p:nvSpPr>
        <p:spPr/>
        <p:txBody>
          <a:bodyPr/>
          <a:lstStyle/>
          <a:p>
            <a:r>
              <a:rPr lang="en-GB" altLang="en-US" dirty="0"/>
              <a:t>Staff</a:t>
            </a:r>
          </a:p>
          <a:p>
            <a:r>
              <a:rPr lang="en-GB" altLang="en-US" dirty="0"/>
              <a:t>Attendance and punctuality</a:t>
            </a:r>
          </a:p>
          <a:p>
            <a:r>
              <a:rPr lang="en-GB" altLang="en-US" dirty="0"/>
              <a:t>Year group routines</a:t>
            </a:r>
          </a:p>
          <a:p>
            <a:r>
              <a:rPr lang="en-GB" altLang="en-US" dirty="0"/>
              <a:t>Uniform</a:t>
            </a:r>
          </a:p>
          <a:p>
            <a:r>
              <a:rPr lang="en-GB" altLang="en-US" dirty="0"/>
              <a:t>PE</a:t>
            </a:r>
          </a:p>
          <a:p>
            <a:r>
              <a:rPr lang="en-GB" altLang="en-US" dirty="0"/>
              <a:t>Reading </a:t>
            </a:r>
          </a:p>
          <a:p>
            <a:r>
              <a:rPr lang="en-GB" altLang="en-US" dirty="0"/>
              <a:t>Homework</a:t>
            </a:r>
          </a:p>
        </p:txBody>
      </p:sp>
      <p:pic>
        <p:nvPicPr>
          <p:cNvPr id="26" name="Audio 25">
            <a:hlinkClick r:id="" action="ppaction://media"/>
            <a:extLst>
              <a:ext uri="{FF2B5EF4-FFF2-40B4-BE49-F238E27FC236}">
                <a16:creationId xmlns:a16="http://schemas.microsoft.com/office/drawing/2014/main" id="{F1DEF68B-0471-F925-9B41-450F173CDD0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052605592"/>
      </p:ext>
    </p:extLst>
  </p:cSld>
  <p:clrMapOvr>
    <a:masterClrMapping/>
  </p:clrMapOvr>
  <mc:AlternateContent xmlns:mc="http://schemas.openxmlformats.org/markup-compatibility/2006" xmlns:p14="http://schemas.microsoft.com/office/powerpoint/2010/main">
    <mc:Choice Requires="p14">
      <p:transition spd="slow" p14:dur="2000" advTm="13640"/>
    </mc:Choice>
    <mc:Fallback xmlns="">
      <p:transition spd="slow" advTm="136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825C-EEFA-86C0-EC80-DC75C99FF07B}"/>
              </a:ext>
            </a:extLst>
          </p:cNvPr>
          <p:cNvSpPr>
            <a:spLocks noGrp="1"/>
          </p:cNvSpPr>
          <p:nvPr>
            <p:ph type="title"/>
          </p:nvPr>
        </p:nvSpPr>
        <p:spPr>
          <a:xfrm>
            <a:off x="838200" y="0"/>
            <a:ext cx="10515600" cy="1325563"/>
          </a:xfrm>
        </p:spPr>
        <p:txBody>
          <a:bodyPr/>
          <a:lstStyle/>
          <a:p>
            <a:pPr algn="ctr"/>
            <a:r>
              <a:rPr lang="en-GB" dirty="0">
                <a:latin typeface="Trebuchet MS" panose="020B0603020202020204" pitchFamily="34" charset="0"/>
              </a:rPr>
              <a:t>Year 2 Staff</a:t>
            </a:r>
          </a:p>
        </p:txBody>
      </p:sp>
      <p:sp>
        <p:nvSpPr>
          <p:cNvPr id="4" name="Title 1">
            <a:extLst>
              <a:ext uri="{FF2B5EF4-FFF2-40B4-BE49-F238E27FC236}">
                <a16:creationId xmlns:a16="http://schemas.microsoft.com/office/drawing/2014/main" id="{D4708F1D-6B6C-9D64-0ADB-9DE080F04C44}"/>
              </a:ext>
            </a:extLst>
          </p:cNvPr>
          <p:cNvSpPr txBox="1">
            <a:spLocks/>
          </p:cNvSpPr>
          <p:nvPr/>
        </p:nvSpPr>
        <p:spPr>
          <a:xfrm>
            <a:off x="1303620" y="6709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Trebuchet MS" panose="020B0603020202020204" pitchFamily="34" charset="0"/>
              </a:rPr>
              <a:t>2A                       2B                       2C</a:t>
            </a:r>
          </a:p>
        </p:txBody>
      </p:sp>
      <p:pic>
        <p:nvPicPr>
          <p:cNvPr id="1026" name="Picture 1" descr="A person in a black dress&#10;&#10;Description automatically generated with low confidence">
            <a:extLst>
              <a:ext uri="{FF2B5EF4-FFF2-40B4-BE49-F238E27FC236}">
                <a16:creationId xmlns:a16="http://schemas.microsoft.com/office/drawing/2014/main" id="{82FE6C77-44E9-8B9B-64C3-508EF7DE9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585" y="1614603"/>
            <a:ext cx="1086413" cy="139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4AD5F7C6-D5C7-B71F-6256-8DE37B7931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46" y="3272291"/>
            <a:ext cx="1023242"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AAB9A39-E919-5394-B836-27480FC991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7926" y="3272290"/>
            <a:ext cx="103214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
            <a:extLst>
              <a:ext uri="{FF2B5EF4-FFF2-40B4-BE49-F238E27FC236}">
                <a16:creationId xmlns:a16="http://schemas.microsoft.com/office/drawing/2014/main" id="{61B3AB7F-517F-96DF-11EC-69A4EC3713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5001" y="5003428"/>
            <a:ext cx="1025069" cy="133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968FA08B-50F6-7D6A-1942-8CB0BEE2D6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426" y="4966915"/>
            <a:ext cx="1060416" cy="136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7D2AE17-9C85-1314-F1F5-7013488AFFEE}"/>
              </a:ext>
            </a:extLst>
          </p:cNvPr>
          <p:cNvSpPr txBox="1"/>
          <p:nvPr/>
        </p:nvSpPr>
        <p:spPr>
          <a:xfrm>
            <a:off x="192526" y="6406082"/>
            <a:ext cx="1291347" cy="276999"/>
          </a:xfrm>
          <a:prstGeom prst="rect">
            <a:avLst/>
          </a:prstGeom>
          <a:noFill/>
        </p:spPr>
        <p:txBody>
          <a:bodyPr wrap="square">
            <a:spAutoFit/>
          </a:bodyPr>
          <a:lstStyle/>
          <a:p>
            <a:pPr lvl="0">
              <a:buClr>
                <a:srgbClr val="3366FF"/>
              </a:buClr>
              <a:tabLst>
                <a:tab pos="228600" algn="l"/>
              </a:tabLst>
            </a:pPr>
            <a:r>
              <a:rPr lang="en-GB" sz="1200" dirty="0">
                <a:effectLst/>
                <a:latin typeface="Debbie Hepplewhite Print Font" panose="03050602040000000000" pitchFamily="66" charset="0"/>
                <a:ea typeface="Times New Roman" panose="02020603050405020304" pitchFamily="18" charset="0"/>
              </a:rPr>
              <a:t>Mrs Baidya</a:t>
            </a:r>
            <a:endParaRPr lang="en-GB" sz="12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FD284752-A7A8-6A37-7FC7-8980C49D9EFA}"/>
              </a:ext>
            </a:extLst>
          </p:cNvPr>
          <p:cNvSpPr txBox="1"/>
          <p:nvPr/>
        </p:nvSpPr>
        <p:spPr>
          <a:xfrm>
            <a:off x="1597926" y="6406081"/>
            <a:ext cx="1291347" cy="276999"/>
          </a:xfrm>
          <a:prstGeom prst="rect">
            <a:avLst/>
          </a:prstGeom>
          <a:noFill/>
        </p:spPr>
        <p:txBody>
          <a:bodyPr wrap="square">
            <a:spAutoFit/>
          </a:bodyPr>
          <a:lstStyle/>
          <a:p>
            <a:pPr lvl="0">
              <a:buClr>
                <a:srgbClr val="3366FF"/>
              </a:buClr>
              <a:tabLst>
                <a:tab pos="228600" algn="l"/>
              </a:tabLst>
            </a:pPr>
            <a:r>
              <a:rPr lang="en-GB" sz="1200" dirty="0">
                <a:effectLst/>
                <a:latin typeface="Debbie Hepplewhite Print Font" panose="03050602040000000000" pitchFamily="66" charset="0"/>
                <a:ea typeface="Times New Roman" panose="02020603050405020304" pitchFamily="18" charset="0"/>
              </a:rPr>
              <a:t>Mrs </a:t>
            </a:r>
            <a:r>
              <a:rPr lang="en-GB" sz="1200" dirty="0">
                <a:latin typeface="Debbie Hepplewhite Print Font" panose="03050602040000000000" pitchFamily="66" charset="0"/>
                <a:ea typeface="Times New Roman" panose="02020603050405020304" pitchFamily="18" charset="0"/>
              </a:rPr>
              <a:t>Qadir</a:t>
            </a:r>
            <a:endParaRPr lang="en-GB" sz="12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73A4863B-052F-9262-EBDF-E76A7DE85395}"/>
              </a:ext>
            </a:extLst>
          </p:cNvPr>
          <p:cNvSpPr txBox="1"/>
          <p:nvPr/>
        </p:nvSpPr>
        <p:spPr>
          <a:xfrm>
            <a:off x="306579" y="4628221"/>
            <a:ext cx="1291347" cy="276999"/>
          </a:xfrm>
          <a:prstGeom prst="rect">
            <a:avLst/>
          </a:prstGeom>
          <a:noFill/>
        </p:spPr>
        <p:txBody>
          <a:bodyPr wrap="square">
            <a:spAutoFit/>
          </a:bodyPr>
          <a:lstStyle/>
          <a:p>
            <a:pPr lvl="0">
              <a:buClr>
                <a:srgbClr val="3366FF"/>
              </a:buClr>
              <a:tabLst>
                <a:tab pos="228600" algn="l"/>
              </a:tabLst>
            </a:pPr>
            <a:r>
              <a:rPr lang="en-GB" sz="1200" dirty="0">
                <a:effectLst/>
                <a:latin typeface="Debbie Hepplewhite Print Font" panose="03050602040000000000" pitchFamily="66" charset="0"/>
                <a:ea typeface="Times New Roman" panose="02020603050405020304" pitchFamily="18" charset="0"/>
              </a:rPr>
              <a:t>Mrs Bibi</a:t>
            </a:r>
            <a:endParaRPr lang="en-GB" sz="12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3B481FEC-934F-08B3-DEEA-148152F8B840}"/>
              </a:ext>
            </a:extLst>
          </p:cNvPr>
          <p:cNvSpPr txBox="1"/>
          <p:nvPr/>
        </p:nvSpPr>
        <p:spPr>
          <a:xfrm>
            <a:off x="1615215" y="4628220"/>
            <a:ext cx="1291347" cy="276999"/>
          </a:xfrm>
          <a:prstGeom prst="rect">
            <a:avLst/>
          </a:prstGeom>
          <a:noFill/>
        </p:spPr>
        <p:txBody>
          <a:bodyPr wrap="square">
            <a:spAutoFit/>
          </a:bodyPr>
          <a:lstStyle/>
          <a:p>
            <a:pPr lvl="0">
              <a:buClr>
                <a:srgbClr val="3366FF"/>
              </a:buClr>
              <a:tabLst>
                <a:tab pos="228600" algn="l"/>
              </a:tabLst>
            </a:pPr>
            <a:r>
              <a:rPr lang="en-GB" sz="1200" dirty="0">
                <a:effectLst/>
                <a:latin typeface="Debbie Hepplewhite Print Font" panose="03050602040000000000" pitchFamily="66" charset="0"/>
                <a:ea typeface="Times New Roman" panose="02020603050405020304" pitchFamily="18" charset="0"/>
              </a:rPr>
              <a:t>Miss Ali</a:t>
            </a:r>
            <a:endParaRPr lang="en-GB" sz="1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FE08F584-3A61-EB3D-FBEA-5E12EF18B0DC}"/>
              </a:ext>
            </a:extLst>
          </p:cNvPr>
          <p:cNvSpPr txBox="1"/>
          <p:nvPr/>
        </p:nvSpPr>
        <p:spPr>
          <a:xfrm>
            <a:off x="794634" y="3007739"/>
            <a:ext cx="1893189" cy="276999"/>
          </a:xfrm>
          <a:prstGeom prst="rect">
            <a:avLst/>
          </a:prstGeom>
          <a:noFill/>
        </p:spPr>
        <p:txBody>
          <a:bodyPr wrap="square">
            <a:spAutoFit/>
          </a:bodyPr>
          <a:lstStyle/>
          <a:p>
            <a:pPr lvl="0">
              <a:buClr>
                <a:srgbClr val="3366FF"/>
              </a:buClr>
              <a:tabLst>
                <a:tab pos="228600" algn="l"/>
              </a:tabLst>
            </a:pPr>
            <a:r>
              <a:rPr lang="en-GB" sz="1200" dirty="0">
                <a:effectLst/>
                <a:latin typeface="Debbie Hepplewhite Print Font" panose="03050602040000000000" pitchFamily="66" charset="0"/>
                <a:ea typeface="Times New Roman" panose="02020603050405020304" pitchFamily="18" charset="0"/>
              </a:rPr>
              <a:t>Miss Matthews</a:t>
            </a:r>
            <a:endParaRPr lang="en-GB" sz="1200" dirty="0">
              <a:effectLst/>
              <a:latin typeface="Times New Roman" panose="02020603050405020304" pitchFamily="18" charset="0"/>
              <a:ea typeface="Times New Roman" panose="02020603050405020304" pitchFamily="18" charset="0"/>
            </a:endParaRPr>
          </a:p>
        </p:txBody>
      </p:sp>
      <p:pic>
        <p:nvPicPr>
          <p:cNvPr id="1032" name="Picture 1" descr="Image preview">
            <a:extLst>
              <a:ext uri="{FF2B5EF4-FFF2-40B4-BE49-F238E27FC236}">
                <a16:creationId xmlns:a16="http://schemas.microsoft.com/office/drawing/2014/main" id="{82FF423F-D477-722C-1493-04ED69C2D0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20586"/>
          <a:stretch>
            <a:fillRect/>
          </a:stretch>
        </p:blipFill>
        <p:spPr bwMode="auto">
          <a:xfrm>
            <a:off x="5570570" y="1612541"/>
            <a:ext cx="1336675" cy="158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2940E33F-314E-467F-DFC1-194B736800EC}"/>
              </a:ext>
            </a:extLst>
          </p:cNvPr>
          <p:cNvSpPr txBox="1"/>
          <p:nvPr/>
        </p:nvSpPr>
        <p:spPr>
          <a:xfrm>
            <a:off x="5700520" y="3250167"/>
            <a:ext cx="1291347" cy="276999"/>
          </a:xfrm>
          <a:prstGeom prst="rect">
            <a:avLst/>
          </a:prstGeom>
          <a:noFill/>
        </p:spPr>
        <p:txBody>
          <a:bodyPr wrap="square">
            <a:spAutoFit/>
          </a:bodyPr>
          <a:lstStyle/>
          <a:p>
            <a:pPr lvl="0">
              <a:buClr>
                <a:srgbClr val="3366FF"/>
              </a:buClr>
              <a:tabLst>
                <a:tab pos="228600" algn="l"/>
              </a:tabLst>
            </a:pPr>
            <a:r>
              <a:rPr lang="en-GB" sz="1200" dirty="0">
                <a:latin typeface="Debbie Hepplewhite Print Font" panose="03050602040000000000" pitchFamily="66" charset="0"/>
                <a:ea typeface="Times New Roman" panose="02020603050405020304" pitchFamily="18" charset="0"/>
              </a:rPr>
              <a:t>Miss Hanif</a:t>
            </a:r>
            <a:endParaRPr lang="en-GB" sz="12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2CDF478A-861E-F491-F34D-94B4AD5ED097}"/>
              </a:ext>
            </a:extLst>
          </p:cNvPr>
          <p:cNvSpPr txBox="1"/>
          <p:nvPr/>
        </p:nvSpPr>
        <p:spPr>
          <a:xfrm>
            <a:off x="5712836" y="5532106"/>
            <a:ext cx="1291347" cy="276999"/>
          </a:xfrm>
          <a:prstGeom prst="rect">
            <a:avLst/>
          </a:prstGeom>
          <a:noFill/>
        </p:spPr>
        <p:txBody>
          <a:bodyPr wrap="square">
            <a:spAutoFit/>
          </a:bodyPr>
          <a:lstStyle/>
          <a:p>
            <a:pPr lvl="0">
              <a:buClr>
                <a:srgbClr val="3366FF"/>
              </a:buClr>
              <a:tabLst>
                <a:tab pos="228600" algn="l"/>
              </a:tabLst>
            </a:pPr>
            <a:r>
              <a:rPr lang="en-GB" sz="1200" dirty="0">
                <a:latin typeface="Debbie Hepplewhite Print Font" panose="03050602040000000000" pitchFamily="66" charset="0"/>
                <a:ea typeface="Times New Roman" panose="02020603050405020304" pitchFamily="18" charset="0"/>
              </a:rPr>
              <a:t>Miss Yasmin</a:t>
            </a:r>
            <a:endParaRPr lang="en-GB" sz="1200" dirty="0">
              <a:effectLst/>
              <a:latin typeface="Times New Roman" panose="02020603050405020304" pitchFamily="18" charset="0"/>
              <a:ea typeface="Times New Roman" panose="02020603050405020304" pitchFamily="18" charset="0"/>
            </a:endParaRPr>
          </a:p>
        </p:txBody>
      </p:sp>
      <p:pic>
        <p:nvPicPr>
          <p:cNvPr id="1033" name="Picture 9">
            <a:extLst>
              <a:ext uri="{FF2B5EF4-FFF2-40B4-BE49-F238E27FC236}">
                <a16:creationId xmlns:a16="http://schemas.microsoft.com/office/drawing/2014/main" id="{42D1B355-6B19-2917-B757-2512FE55EE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63866" y="1605104"/>
            <a:ext cx="1333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A4ED47C8-BE12-80BF-DA04-275112AD7555}"/>
              </a:ext>
            </a:extLst>
          </p:cNvPr>
          <p:cNvSpPr txBox="1"/>
          <p:nvPr/>
        </p:nvSpPr>
        <p:spPr>
          <a:xfrm>
            <a:off x="10004564" y="3376376"/>
            <a:ext cx="1529779" cy="276999"/>
          </a:xfrm>
          <a:prstGeom prst="rect">
            <a:avLst/>
          </a:prstGeom>
          <a:noFill/>
        </p:spPr>
        <p:txBody>
          <a:bodyPr wrap="square">
            <a:spAutoFit/>
          </a:bodyPr>
          <a:lstStyle/>
          <a:p>
            <a:pPr lvl="0">
              <a:buClr>
                <a:srgbClr val="3366FF"/>
              </a:buClr>
              <a:tabLst>
                <a:tab pos="228600" algn="l"/>
              </a:tabLst>
            </a:pPr>
            <a:r>
              <a:rPr lang="en-GB" sz="1200" dirty="0">
                <a:latin typeface="Debbie Hepplewhite Print Font" panose="03050602040000000000" pitchFamily="66" charset="0"/>
                <a:ea typeface="Times New Roman" panose="02020603050405020304" pitchFamily="18" charset="0"/>
              </a:rPr>
              <a:t>Mrs Whitehead</a:t>
            </a:r>
            <a:endParaRPr lang="en-GB" sz="12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16D3D150-7975-8C0F-ED8B-CAB8257F45BC}"/>
              </a:ext>
            </a:extLst>
          </p:cNvPr>
          <p:cNvSpPr txBox="1"/>
          <p:nvPr/>
        </p:nvSpPr>
        <p:spPr>
          <a:xfrm>
            <a:off x="10063866" y="5510111"/>
            <a:ext cx="1529779" cy="276999"/>
          </a:xfrm>
          <a:prstGeom prst="rect">
            <a:avLst/>
          </a:prstGeom>
          <a:noFill/>
        </p:spPr>
        <p:txBody>
          <a:bodyPr wrap="square">
            <a:spAutoFit/>
          </a:bodyPr>
          <a:lstStyle/>
          <a:p>
            <a:pPr lvl="0">
              <a:buClr>
                <a:srgbClr val="3366FF"/>
              </a:buClr>
              <a:tabLst>
                <a:tab pos="228600" algn="l"/>
              </a:tabLst>
            </a:pPr>
            <a:r>
              <a:rPr lang="en-GB" sz="1200" dirty="0">
                <a:latin typeface="Debbie Hepplewhite Print Font" panose="03050602040000000000" pitchFamily="66" charset="0"/>
                <a:ea typeface="Times New Roman" panose="02020603050405020304" pitchFamily="18" charset="0"/>
              </a:rPr>
              <a:t>Miss Lawson</a:t>
            </a:r>
            <a:endParaRPr lang="en-GB" sz="1200" dirty="0">
              <a:effectLst/>
              <a:latin typeface="Times New Roman" panose="02020603050405020304" pitchFamily="18" charset="0"/>
              <a:ea typeface="Times New Roman" panose="02020603050405020304" pitchFamily="18" charset="0"/>
            </a:endParaRPr>
          </a:p>
        </p:txBody>
      </p:sp>
      <p:pic>
        <p:nvPicPr>
          <p:cNvPr id="33" name="Audio 32">
            <a:hlinkClick r:id="" action="ppaction://media"/>
            <a:extLst>
              <a:ext uri="{FF2B5EF4-FFF2-40B4-BE49-F238E27FC236}">
                <a16:creationId xmlns:a16="http://schemas.microsoft.com/office/drawing/2014/main" id="{5CD4900C-4946-1482-49AC-F9B3E271F810}"/>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372760665"/>
      </p:ext>
    </p:extLst>
  </p:cSld>
  <p:clrMapOvr>
    <a:masterClrMapping/>
  </p:clrMapOvr>
  <mc:AlternateContent xmlns:mc="http://schemas.openxmlformats.org/markup-compatibility/2006" xmlns:p14="http://schemas.microsoft.com/office/powerpoint/2010/main">
    <mc:Choice Requires="p14">
      <p:transition spd="slow" p14:dur="2000" advTm="31086"/>
    </mc:Choice>
    <mc:Fallback xmlns="">
      <p:transition spd="slow" advTm="31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825C-EEFA-86C0-EC80-DC75C99FF07B}"/>
              </a:ext>
            </a:extLst>
          </p:cNvPr>
          <p:cNvSpPr>
            <a:spLocks noGrp="1"/>
          </p:cNvSpPr>
          <p:nvPr>
            <p:ph type="title"/>
          </p:nvPr>
        </p:nvSpPr>
        <p:spPr/>
        <p:txBody>
          <a:bodyPr/>
          <a:lstStyle/>
          <a:p>
            <a:pPr algn="ctr"/>
            <a:r>
              <a:rPr lang="en-GB" u="sng" dirty="0">
                <a:latin typeface="Trebuchet MS" panose="020B0603020202020204" pitchFamily="34" charset="0"/>
              </a:rPr>
              <a:t>Attendance and Punctuality</a:t>
            </a:r>
          </a:p>
        </p:txBody>
      </p:sp>
      <p:sp>
        <p:nvSpPr>
          <p:cNvPr id="5" name="TextBox 4">
            <a:extLst>
              <a:ext uri="{FF2B5EF4-FFF2-40B4-BE49-F238E27FC236}">
                <a16:creationId xmlns:a16="http://schemas.microsoft.com/office/drawing/2014/main" id="{D3F992CC-898C-FEA0-AD9E-A145A0865541}"/>
              </a:ext>
            </a:extLst>
          </p:cNvPr>
          <p:cNvSpPr txBox="1"/>
          <p:nvPr/>
        </p:nvSpPr>
        <p:spPr>
          <a:xfrm>
            <a:off x="838200" y="1494235"/>
            <a:ext cx="10835149" cy="4611968"/>
          </a:xfrm>
          <a:prstGeom prst="rect">
            <a:avLst/>
          </a:prstGeom>
          <a:noFill/>
        </p:spPr>
        <p:txBody>
          <a:bodyPr wrap="square">
            <a:spAutoFit/>
          </a:bodyPr>
          <a:lstStyle/>
          <a:p>
            <a:pPr algn="ctr">
              <a:lnSpc>
                <a:spcPct val="150000"/>
              </a:lnSpc>
            </a:pPr>
            <a:r>
              <a:rPr lang="en-GB" dirty="0">
                <a:effectLst/>
                <a:latin typeface="Trebuchet MS" panose="020B0603020202020204" pitchFamily="34" charset="0"/>
                <a:ea typeface="Times New Roman" panose="02020603050405020304" pitchFamily="18" charset="0"/>
              </a:rPr>
              <a:t>The day begins at 8:35am. The Year 2 teachers will be waiting on the Year 2 playground from 8:30am. The Year 2 teachers will then lead the children into school at 8:35am through the Year 2 entrance. It is important that your child is on time. </a:t>
            </a:r>
          </a:p>
          <a:p>
            <a:pPr algn="ctr">
              <a:lnSpc>
                <a:spcPct val="150000"/>
              </a:lnSpc>
            </a:pPr>
            <a:r>
              <a:rPr lang="en-GB" b="1" dirty="0">
                <a:effectLst/>
                <a:latin typeface="Trebuchet MS" panose="020B0603020202020204" pitchFamily="34" charset="0"/>
                <a:ea typeface="Times New Roman" panose="02020603050405020304" pitchFamily="18" charset="0"/>
              </a:rPr>
              <a:t>Please note: The Year 2 teachers will go inside with the children at 8:35am and school gates will close at 8:45am. If your child arrives after this time, you must take them to the school office. Any child that is late will be signed in and issued with a late slip.  </a:t>
            </a:r>
            <a:endParaRPr lang="en-GB" dirty="0">
              <a:effectLst/>
              <a:latin typeface="Trebuchet MS" panose="020B0603020202020204" pitchFamily="34" charset="0"/>
              <a:ea typeface="Times New Roman" panose="02020603050405020304" pitchFamily="18" charset="0"/>
            </a:endParaRPr>
          </a:p>
          <a:p>
            <a:pPr algn="ctr">
              <a:lnSpc>
                <a:spcPct val="150000"/>
              </a:lnSpc>
            </a:pPr>
            <a:r>
              <a:rPr lang="en-GB" dirty="0">
                <a:effectLst/>
                <a:latin typeface="Trebuchet MS" panose="020B0603020202020204" pitchFamily="34" charset="0"/>
                <a:ea typeface="Times New Roman" panose="02020603050405020304" pitchFamily="18" charset="0"/>
              </a:rPr>
              <a:t> </a:t>
            </a:r>
          </a:p>
          <a:p>
            <a:pPr algn="ctr">
              <a:lnSpc>
                <a:spcPct val="150000"/>
              </a:lnSpc>
            </a:pPr>
            <a:r>
              <a:rPr lang="en-GB" dirty="0">
                <a:effectLst/>
                <a:latin typeface="Trebuchet MS" panose="020B0603020202020204" pitchFamily="34" charset="0"/>
                <a:ea typeface="Times New Roman" panose="02020603050405020304" pitchFamily="18" charset="0"/>
                <a:cs typeface="Times New Roman" panose="02020603050405020304" pitchFamily="18" charset="0"/>
              </a:rPr>
              <a:t>The school day finishes at 3:05pm. Please collect your child from the </a:t>
            </a:r>
            <a:r>
              <a:rPr lang="en-GB" dirty="0" err="1">
                <a:effectLst/>
                <a:latin typeface="Trebuchet MS" panose="020B0603020202020204" pitchFamily="34" charset="0"/>
                <a:ea typeface="Times New Roman" panose="02020603050405020304" pitchFamily="18" charset="0"/>
                <a:cs typeface="Times New Roman" panose="02020603050405020304" pitchFamily="18" charset="0"/>
              </a:rPr>
              <a:t>class’</a:t>
            </a:r>
            <a:r>
              <a:rPr lang="en-GB" dirty="0">
                <a:effectLst/>
                <a:latin typeface="Trebuchet MS" panose="020B0603020202020204" pitchFamily="34" charset="0"/>
                <a:ea typeface="Times New Roman" panose="02020603050405020304" pitchFamily="18" charset="0"/>
                <a:cs typeface="Times New Roman" panose="02020603050405020304" pitchFamily="18" charset="0"/>
              </a:rPr>
              <a:t> designated collection area in the Year 2 playground. We politely ask that parents stand in their allocated area and wait until children are sent to you. If you have not collected your child by 3:15 pm they will be taken to the school office. </a:t>
            </a:r>
            <a:endParaRPr lang="en-GB" dirty="0">
              <a:latin typeface="Trebuchet MS" panose="020B0603020202020204" pitchFamily="34" charset="0"/>
            </a:endParaRPr>
          </a:p>
        </p:txBody>
      </p:sp>
      <p:pic>
        <p:nvPicPr>
          <p:cNvPr id="10" name="Audio 9">
            <a:hlinkClick r:id="" action="ppaction://media"/>
            <a:extLst>
              <a:ext uri="{FF2B5EF4-FFF2-40B4-BE49-F238E27FC236}">
                <a16:creationId xmlns:a16="http://schemas.microsoft.com/office/drawing/2014/main" id="{43C32B87-1C65-EAC5-3DE7-2C475496A75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247840247"/>
      </p:ext>
    </p:extLst>
  </p:cSld>
  <p:clrMapOvr>
    <a:masterClrMapping/>
  </p:clrMapOvr>
  <mc:AlternateContent xmlns:mc="http://schemas.openxmlformats.org/markup-compatibility/2006" xmlns:p14="http://schemas.microsoft.com/office/powerpoint/2010/main">
    <mc:Choice Requires="p14">
      <p:transition spd="slow" p14:dur="2000" advTm="60425"/>
    </mc:Choice>
    <mc:Fallback xmlns="">
      <p:transition spd="slow" advTm="604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825C-EEFA-86C0-EC80-DC75C99FF07B}"/>
              </a:ext>
            </a:extLst>
          </p:cNvPr>
          <p:cNvSpPr>
            <a:spLocks noGrp="1"/>
          </p:cNvSpPr>
          <p:nvPr>
            <p:ph type="title"/>
          </p:nvPr>
        </p:nvSpPr>
        <p:spPr/>
        <p:txBody>
          <a:bodyPr/>
          <a:lstStyle/>
          <a:p>
            <a:pPr algn="ctr"/>
            <a:r>
              <a:rPr lang="en-GB" u="sng" dirty="0">
                <a:latin typeface="Trebuchet MS" panose="020B0603020202020204" pitchFamily="34" charset="0"/>
              </a:rPr>
              <a:t>Year group routines</a:t>
            </a:r>
          </a:p>
        </p:txBody>
      </p:sp>
      <p:sp>
        <p:nvSpPr>
          <p:cNvPr id="4" name="TextBox 3">
            <a:extLst>
              <a:ext uri="{FF2B5EF4-FFF2-40B4-BE49-F238E27FC236}">
                <a16:creationId xmlns:a16="http://schemas.microsoft.com/office/drawing/2014/main" id="{5E7F72A3-3B2D-BF3B-73C2-3BA04ED88749}"/>
              </a:ext>
            </a:extLst>
          </p:cNvPr>
          <p:cNvSpPr txBox="1"/>
          <p:nvPr/>
        </p:nvSpPr>
        <p:spPr>
          <a:xfrm>
            <a:off x="521109" y="1369355"/>
            <a:ext cx="11385755" cy="4611968"/>
          </a:xfrm>
          <a:prstGeom prst="rect">
            <a:avLst/>
          </a:prstGeom>
          <a:noFill/>
        </p:spPr>
        <p:txBody>
          <a:bodyPr wrap="square">
            <a:spAutoFit/>
          </a:bodyPr>
          <a:lstStyle/>
          <a:p>
            <a:pPr>
              <a:lnSpc>
                <a:spcPct val="150000"/>
              </a:lnSpc>
            </a:pPr>
            <a:r>
              <a:rPr lang="en-GB" b="1" u="sng" dirty="0">
                <a:effectLst/>
                <a:latin typeface="Trebuchet MS" panose="020B0603020202020204" pitchFamily="34" charset="0"/>
                <a:ea typeface="Times New Roman" panose="02020603050405020304" pitchFamily="18" charset="0"/>
              </a:rPr>
              <a:t>Break Times</a:t>
            </a:r>
          </a:p>
          <a:p>
            <a:pPr>
              <a:lnSpc>
                <a:spcPct val="150000"/>
              </a:lnSpc>
            </a:pPr>
            <a:r>
              <a:rPr lang="en-GB" dirty="0">
                <a:effectLst/>
                <a:latin typeface="Trebuchet MS" panose="020B0603020202020204" pitchFamily="34" charset="0"/>
                <a:ea typeface="Times New Roman" panose="02020603050405020304" pitchFamily="18" charset="0"/>
              </a:rPr>
              <a:t>Your child will have a morning break at 10:15-10:30 and an afternoon break from 1:45-2:00. Milk and a snack will be given to the children during these breaks.</a:t>
            </a:r>
          </a:p>
          <a:p>
            <a:pPr>
              <a:lnSpc>
                <a:spcPct val="150000"/>
              </a:lnSpc>
            </a:pPr>
            <a:endParaRPr lang="en-GB" b="1" u="sng" dirty="0">
              <a:latin typeface="Trebuchet MS" panose="020B0603020202020204" pitchFamily="34" charset="0"/>
              <a:ea typeface="Times New Roman" panose="02020603050405020304" pitchFamily="18" charset="0"/>
            </a:endParaRPr>
          </a:p>
          <a:p>
            <a:pPr>
              <a:lnSpc>
                <a:spcPct val="150000"/>
              </a:lnSpc>
            </a:pPr>
            <a:r>
              <a:rPr lang="en-GB" b="1" u="sng" dirty="0">
                <a:effectLst/>
                <a:latin typeface="Trebuchet MS" panose="020B0603020202020204" pitchFamily="34" charset="0"/>
                <a:ea typeface="Times New Roman" panose="02020603050405020304" pitchFamily="18" charset="0"/>
              </a:rPr>
              <a:t>Lunch times</a:t>
            </a:r>
            <a:endParaRPr lang="en-GB" dirty="0">
              <a:effectLst/>
              <a:latin typeface="Trebuchet MS" panose="020B0603020202020204" pitchFamily="34" charset="0"/>
              <a:ea typeface="Times New Roman" panose="02020603050405020304" pitchFamily="18" charset="0"/>
            </a:endParaRPr>
          </a:p>
          <a:p>
            <a:pPr>
              <a:lnSpc>
                <a:spcPct val="150000"/>
              </a:lnSpc>
            </a:pPr>
            <a:r>
              <a:rPr lang="en-GB" dirty="0">
                <a:effectLst/>
                <a:latin typeface="Trebuchet MS" panose="020B0603020202020204" pitchFamily="34" charset="0"/>
                <a:ea typeface="Times New Roman" panose="02020603050405020304" pitchFamily="18" charset="0"/>
              </a:rPr>
              <a:t>Lunch time will start at 12:00pm for Year 2 and will finish at 12:45pm. </a:t>
            </a:r>
          </a:p>
          <a:p>
            <a:pPr>
              <a:lnSpc>
                <a:spcPct val="150000"/>
              </a:lnSpc>
            </a:pPr>
            <a:r>
              <a:rPr lang="en-GB" dirty="0">
                <a:effectLst/>
                <a:latin typeface="Trebuchet MS" panose="020B0603020202020204" pitchFamily="34" charset="0"/>
                <a:ea typeface="Times New Roman" panose="02020603050405020304" pitchFamily="18" charset="0"/>
              </a:rPr>
              <a:t> </a:t>
            </a:r>
          </a:p>
          <a:p>
            <a:pPr>
              <a:lnSpc>
                <a:spcPct val="150000"/>
              </a:lnSpc>
            </a:pPr>
            <a:r>
              <a:rPr lang="en-GB" dirty="0">
                <a:effectLst/>
                <a:latin typeface="Trebuchet MS" panose="020B0603020202020204" pitchFamily="34" charset="0"/>
                <a:ea typeface="Times New Roman" panose="02020603050405020304" pitchFamily="18" charset="0"/>
              </a:rPr>
              <a:t>Our school canteen is HMC registered, and the food is halal. The canteen offers a variety of choice and a 3-week menu is also available for you to see what your child is eating. </a:t>
            </a:r>
          </a:p>
          <a:p>
            <a:pPr>
              <a:lnSpc>
                <a:spcPct val="150000"/>
              </a:lnSpc>
            </a:pPr>
            <a:r>
              <a:rPr lang="en-GB" dirty="0">
                <a:effectLst/>
                <a:latin typeface="Trebuchet MS" panose="020B0603020202020204" pitchFamily="34" charset="0"/>
                <a:ea typeface="Times New Roman" panose="02020603050405020304" pitchFamily="18" charset="0"/>
              </a:rPr>
              <a:t>In Year 6 we expect all children to eat lunch at school and not at home, so that they can socialise with their peers. If there are any concerns around this, please speak to your child’s class teacher. </a:t>
            </a:r>
          </a:p>
        </p:txBody>
      </p:sp>
      <p:pic>
        <p:nvPicPr>
          <p:cNvPr id="8" name="Graphic 8">
            <a:extLst>
              <a:ext uri="{FF2B5EF4-FFF2-40B4-BE49-F238E27FC236}">
                <a16:creationId xmlns:a16="http://schemas.microsoft.com/office/drawing/2014/main" id="{63F20C4D-F922-283B-0203-66894CAD6F21}"/>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72426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825C-EEFA-86C0-EC80-DC75C99FF07B}"/>
              </a:ext>
            </a:extLst>
          </p:cNvPr>
          <p:cNvSpPr>
            <a:spLocks noGrp="1"/>
          </p:cNvSpPr>
          <p:nvPr>
            <p:ph type="title"/>
          </p:nvPr>
        </p:nvSpPr>
        <p:spPr/>
        <p:txBody>
          <a:bodyPr/>
          <a:lstStyle/>
          <a:p>
            <a:pPr algn="ctr"/>
            <a:r>
              <a:rPr lang="en-GB" u="sng" dirty="0">
                <a:latin typeface="Trebuchet MS" panose="020B0603020202020204" pitchFamily="34" charset="0"/>
              </a:rPr>
              <a:t>Uniform</a:t>
            </a:r>
          </a:p>
        </p:txBody>
      </p:sp>
      <p:sp>
        <p:nvSpPr>
          <p:cNvPr id="4" name="TextBox 3">
            <a:extLst>
              <a:ext uri="{FF2B5EF4-FFF2-40B4-BE49-F238E27FC236}">
                <a16:creationId xmlns:a16="http://schemas.microsoft.com/office/drawing/2014/main" id="{63CAFF25-0ECC-C6D8-901D-E5860D6A1CAC}"/>
              </a:ext>
            </a:extLst>
          </p:cNvPr>
          <p:cNvSpPr txBox="1"/>
          <p:nvPr/>
        </p:nvSpPr>
        <p:spPr>
          <a:xfrm>
            <a:off x="192958" y="1358534"/>
            <a:ext cx="11806084" cy="4893647"/>
          </a:xfrm>
          <a:prstGeom prst="rect">
            <a:avLst/>
          </a:prstGeom>
          <a:noFill/>
        </p:spPr>
        <p:txBody>
          <a:bodyPr wrap="square">
            <a:spAutoFit/>
          </a:bodyPr>
          <a:lstStyle/>
          <a:p>
            <a:r>
              <a:rPr lang="en-GB" sz="1200" b="1" u="sng" dirty="0">
                <a:effectLst/>
                <a:latin typeface="Trebuchet MS" panose="020B0603020202020204" pitchFamily="34" charset="0"/>
                <a:ea typeface="Times New Roman" panose="02020603050405020304" pitchFamily="18" charset="0"/>
              </a:rPr>
              <a:t>School Uniform</a:t>
            </a:r>
            <a:endParaRPr lang="en-GB" sz="1200" dirty="0">
              <a:effectLst/>
              <a:latin typeface="Trebuchet MS" panose="020B0603020202020204" pitchFamily="34" charset="0"/>
              <a:ea typeface="Times New Roman" panose="02020603050405020304" pitchFamily="18" charset="0"/>
            </a:endParaRPr>
          </a:p>
          <a:p>
            <a:r>
              <a:rPr lang="en-GB" sz="1200" dirty="0">
                <a:effectLst/>
                <a:latin typeface="Trebuchet MS" panose="020B0603020202020204" pitchFamily="34" charset="0"/>
                <a:ea typeface="Times New Roman" panose="02020603050405020304" pitchFamily="18" charset="0"/>
              </a:rPr>
              <a:t>All children in Year 2 must wear ‘Horton Grange’ uniform. </a:t>
            </a:r>
          </a:p>
          <a:p>
            <a:r>
              <a:rPr lang="en-GB" sz="1200" dirty="0">
                <a:effectLst/>
                <a:latin typeface="Trebuchet MS" panose="020B0603020202020204" pitchFamily="34" charset="0"/>
                <a:ea typeface="Times New Roman" panose="02020603050405020304" pitchFamily="18" charset="0"/>
              </a:rPr>
              <a:t>This consists of:</a:t>
            </a:r>
          </a:p>
          <a:p>
            <a:pPr marL="342900" lvl="0" indent="-342900">
              <a:buFont typeface="Symbol" panose="05050102010706020507" pitchFamily="18" charset="2"/>
              <a:buChar char=""/>
              <a:tabLst>
                <a:tab pos="228600" algn="l"/>
              </a:tabLst>
            </a:pPr>
            <a:r>
              <a:rPr lang="en-GB" sz="1200" dirty="0">
                <a:effectLst/>
                <a:latin typeface="Trebuchet MS" panose="020B0603020202020204" pitchFamily="34" charset="0"/>
                <a:ea typeface="Times New Roman" panose="02020603050405020304" pitchFamily="18" charset="0"/>
              </a:rPr>
              <a:t>A maroon jumper/cardigan. </a:t>
            </a:r>
          </a:p>
          <a:p>
            <a:pPr marL="342900" lvl="0" indent="-342900">
              <a:buFont typeface="Symbol" panose="05050102010706020507" pitchFamily="18" charset="2"/>
              <a:buChar char=""/>
              <a:tabLst>
                <a:tab pos="228600" algn="l"/>
              </a:tabLst>
            </a:pPr>
            <a:r>
              <a:rPr lang="en-GB" sz="1200" dirty="0">
                <a:effectLst/>
                <a:latin typeface="Trebuchet MS" panose="020B0603020202020204" pitchFamily="34" charset="0"/>
                <a:ea typeface="Times New Roman" panose="02020603050405020304" pitchFamily="18" charset="0"/>
              </a:rPr>
              <a:t>A white polo shirt or long-sleeved shirt for the winter.</a:t>
            </a:r>
          </a:p>
          <a:p>
            <a:pPr marL="342900" lvl="0" indent="-342900">
              <a:buFont typeface="Symbol" panose="05050102010706020507" pitchFamily="18" charset="2"/>
              <a:buChar char=""/>
              <a:tabLst>
                <a:tab pos="228600" algn="l"/>
              </a:tabLst>
            </a:pPr>
            <a:r>
              <a:rPr lang="en-GB" sz="1200" dirty="0">
                <a:effectLst/>
                <a:latin typeface="Trebuchet MS" panose="020B0603020202020204" pitchFamily="34" charset="0"/>
                <a:ea typeface="Times New Roman" panose="02020603050405020304" pitchFamily="18" charset="0"/>
              </a:rPr>
              <a:t>Grey or black skirt, trousers, dress or shalwar kameez.</a:t>
            </a:r>
          </a:p>
          <a:p>
            <a:pPr marL="342900" lvl="0" indent="-342900">
              <a:buFont typeface="Symbol" panose="05050102010706020507" pitchFamily="18" charset="2"/>
              <a:buChar char=""/>
              <a:tabLst>
                <a:tab pos="228600" algn="l"/>
              </a:tabLst>
            </a:pPr>
            <a:r>
              <a:rPr lang="en-GB" sz="1200" dirty="0">
                <a:effectLst/>
                <a:latin typeface="Trebuchet MS" panose="020B0603020202020204" pitchFamily="34" charset="0"/>
                <a:ea typeface="Times New Roman" panose="02020603050405020304" pitchFamily="18" charset="0"/>
              </a:rPr>
              <a:t>Grey or black tights.</a:t>
            </a:r>
          </a:p>
          <a:p>
            <a:pPr marL="342900" lvl="0" indent="-342900">
              <a:buFont typeface="Symbol" panose="05050102010706020507" pitchFamily="18" charset="2"/>
              <a:buChar char=""/>
              <a:tabLst>
                <a:tab pos="228600" algn="l"/>
              </a:tabLst>
            </a:pPr>
            <a:r>
              <a:rPr lang="en-GB" sz="1200" dirty="0">
                <a:effectLst/>
                <a:latin typeface="Trebuchet MS" panose="020B0603020202020204" pitchFamily="34" charset="0"/>
                <a:ea typeface="Times New Roman" panose="02020603050405020304" pitchFamily="18" charset="0"/>
              </a:rPr>
              <a:t>Sensible black shoes. Please, no open-toed shoes, sandals, high heels, or trainers.</a:t>
            </a:r>
          </a:p>
          <a:p>
            <a:pPr marL="342900" lvl="0" indent="-342900">
              <a:buFont typeface="Symbol" panose="05050102010706020507" pitchFamily="18" charset="2"/>
              <a:buChar char=""/>
              <a:tabLst>
                <a:tab pos="228600" algn="l"/>
              </a:tabLst>
            </a:pPr>
            <a:r>
              <a:rPr lang="en-GB" sz="1200" dirty="0">
                <a:effectLst/>
                <a:latin typeface="Trebuchet MS" panose="020B0603020202020204" pitchFamily="34" charset="0"/>
                <a:ea typeface="Times New Roman" panose="02020603050405020304" pitchFamily="18" charset="0"/>
              </a:rPr>
              <a:t>Haircuts should be smart with no shaved designs. If your child comes to school with a design shaved into their hair, a phone call will be made home. Long hair must be tied up.</a:t>
            </a:r>
          </a:p>
          <a:p>
            <a:r>
              <a:rPr lang="en-GB" sz="1200" dirty="0">
                <a:effectLst/>
                <a:latin typeface="Trebuchet MS" panose="020B0603020202020204" pitchFamily="34" charset="0"/>
                <a:ea typeface="Times New Roman" panose="02020603050405020304" pitchFamily="18" charset="0"/>
              </a:rPr>
              <a:t> </a:t>
            </a:r>
          </a:p>
          <a:p>
            <a:r>
              <a:rPr lang="en-GB" sz="1200" dirty="0">
                <a:effectLst/>
                <a:latin typeface="Trebuchet MS" panose="020B0603020202020204" pitchFamily="34" charset="0"/>
                <a:ea typeface="Times New Roman" panose="02020603050405020304" pitchFamily="18" charset="0"/>
              </a:rPr>
              <a:t>You can purchase a jumper/cardigan with the school logo from:</a:t>
            </a:r>
          </a:p>
          <a:p>
            <a:r>
              <a:rPr lang="en-GB" sz="1200" b="1" dirty="0">
                <a:effectLst/>
                <a:latin typeface="Trebuchet MS" panose="020B0603020202020204" pitchFamily="34" charset="0"/>
                <a:ea typeface="Times New Roman" panose="02020603050405020304" pitchFamily="18" charset="0"/>
              </a:rPr>
              <a:t>Natasha’s </a:t>
            </a:r>
            <a:r>
              <a:rPr lang="en-GB" sz="1200" b="1" dirty="0" err="1">
                <a:effectLst/>
                <a:latin typeface="Trebuchet MS" panose="020B0603020202020204" pitchFamily="34" charset="0"/>
                <a:ea typeface="Times New Roman" panose="02020603050405020304" pitchFamily="18" charset="0"/>
              </a:rPr>
              <a:t>Schoolwear</a:t>
            </a:r>
            <a:r>
              <a:rPr lang="en-GB" sz="1200" b="1" dirty="0">
                <a:effectLst/>
                <a:latin typeface="Trebuchet MS" panose="020B0603020202020204" pitchFamily="34" charset="0"/>
                <a:ea typeface="Times New Roman" panose="02020603050405020304" pitchFamily="18" charset="0"/>
              </a:rPr>
              <a:t> and Uniform Shop</a:t>
            </a:r>
            <a:endParaRPr lang="en-GB" sz="1200" dirty="0">
              <a:effectLst/>
              <a:latin typeface="Trebuchet MS" panose="020B0603020202020204" pitchFamily="34" charset="0"/>
              <a:ea typeface="Times New Roman" panose="02020603050405020304" pitchFamily="18" charset="0"/>
            </a:endParaRPr>
          </a:p>
          <a:p>
            <a:r>
              <a:rPr lang="en-GB" sz="1200" b="1" dirty="0">
                <a:effectLst/>
                <a:latin typeface="Trebuchet MS" panose="020B0603020202020204" pitchFamily="34" charset="0"/>
                <a:ea typeface="Times New Roman" panose="02020603050405020304" pitchFamily="18" charset="0"/>
              </a:rPr>
              <a:t>37 Westgate, Bradford, BD1 2QT </a:t>
            </a:r>
            <a:endParaRPr lang="en-GB" sz="1200" dirty="0">
              <a:effectLst/>
              <a:latin typeface="Trebuchet MS" panose="020B0603020202020204" pitchFamily="34" charset="0"/>
              <a:ea typeface="Times New Roman" panose="02020603050405020304" pitchFamily="18" charset="0"/>
            </a:endParaRPr>
          </a:p>
          <a:p>
            <a:r>
              <a:rPr lang="en-GB" sz="1200" b="1" dirty="0">
                <a:effectLst/>
                <a:latin typeface="Trebuchet MS" panose="020B0603020202020204" pitchFamily="34" charset="0"/>
                <a:ea typeface="Times New Roman" panose="02020603050405020304" pitchFamily="18" charset="0"/>
              </a:rPr>
              <a:t>01274 724676 </a:t>
            </a:r>
            <a:endParaRPr lang="en-GB" sz="1200" dirty="0">
              <a:effectLst/>
              <a:latin typeface="Trebuchet MS" panose="020B0603020202020204" pitchFamily="34" charset="0"/>
              <a:ea typeface="Times New Roman" panose="02020603050405020304" pitchFamily="18" charset="0"/>
            </a:endParaRPr>
          </a:p>
          <a:p>
            <a:r>
              <a:rPr lang="en-GB" sz="1200" dirty="0">
                <a:effectLst/>
                <a:latin typeface="Trebuchet MS" panose="020B0603020202020204" pitchFamily="34" charset="0"/>
                <a:ea typeface="Times New Roman" panose="02020603050405020304" pitchFamily="18" charset="0"/>
              </a:rPr>
              <a:t> </a:t>
            </a:r>
          </a:p>
          <a:p>
            <a:r>
              <a:rPr lang="en-GB" sz="1200" dirty="0">
                <a:effectLst/>
                <a:latin typeface="Trebuchet MS" panose="020B0603020202020204" pitchFamily="34" charset="0"/>
                <a:ea typeface="Times New Roman" panose="02020603050405020304" pitchFamily="18" charset="0"/>
              </a:rPr>
              <a:t>In winter, please provide a coat, hat, gloves, and scarf; in summer, a sun hat and cream are essential. Please apply suncream at home to your child, before coming to school. It would be useful if your child wore wellies in the rainy weather and they can then change into their school shoes once in the classroom. </a:t>
            </a:r>
          </a:p>
          <a:p>
            <a:r>
              <a:rPr lang="en-GB" sz="1200" dirty="0">
                <a:effectLst/>
                <a:latin typeface="Trebuchet MS" panose="020B0603020202020204" pitchFamily="34" charset="0"/>
                <a:ea typeface="Times New Roman" panose="02020603050405020304" pitchFamily="18" charset="0"/>
              </a:rPr>
              <a:t>Remember to </a:t>
            </a:r>
            <a:r>
              <a:rPr lang="en-GB" sz="1200" b="1" dirty="0">
                <a:effectLst/>
                <a:latin typeface="Trebuchet MS" panose="020B0603020202020204" pitchFamily="34" charset="0"/>
                <a:ea typeface="Times New Roman" panose="02020603050405020304" pitchFamily="18" charset="0"/>
              </a:rPr>
              <a:t>put your child’s name and class in all clothing</a:t>
            </a:r>
            <a:r>
              <a:rPr lang="en-GB" sz="1200" dirty="0">
                <a:effectLst/>
                <a:latin typeface="Trebuchet MS" panose="020B0603020202020204" pitchFamily="34" charset="0"/>
                <a:ea typeface="Times New Roman" panose="02020603050405020304" pitchFamily="18" charset="0"/>
              </a:rPr>
              <a:t>. It is not uncommon for children to get their clothes mixed up. </a:t>
            </a:r>
          </a:p>
          <a:p>
            <a:r>
              <a:rPr lang="en-GB" sz="1200" dirty="0">
                <a:effectLst/>
                <a:latin typeface="Trebuchet MS" panose="020B0603020202020204" pitchFamily="34" charset="0"/>
                <a:ea typeface="Times New Roman" panose="02020603050405020304" pitchFamily="18" charset="0"/>
              </a:rPr>
              <a:t> </a:t>
            </a:r>
          </a:p>
          <a:p>
            <a:r>
              <a:rPr lang="en-GB" sz="1200" b="1" u="sng" dirty="0">
                <a:effectLst/>
                <a:latin typeface="Trebuchet MS" panose="020B0603020202020204" pitchFamily="34" charset="0"/>
                <a:ea typeface="Times New Roman" panose="02020603050405020304" pitchFamily="18" charset="0"/>
              </a:rPr>
              <a:t>Book Bags </a:t>
            </a:r>
            <a:endParaRPr lang="en-GB" sz="1200" dirty="0">
              <a:effectLst/>
              <a:latin typeface="Trebuchet MS" panose="020B0603020202020204" pitchFamily="34" charset="0"/>
              <a:ea typeface="Times New Roman" panose="02020603050405020304" pitchFamily="18" charset="0"/>
            </a:endParaRPr>
          </a:p>
          <a:p>
            <a:r>
              <a:rPr lang="en-GB" sz="1200" dirty="0">
                <a:effectLst/>
                <a:latin typeface="Trebuchet MS" panose="020B0603020202020204" pitchFamily="34" charset="0"/>
                <a:ea typeface="Times New Roman" panose="02020603050405020304" pitchFamily="18" charset="0"/>
              </a:rPr>
              <a:t>Every child in school should have a book bag. They need it for their reading book and homework</a:t>
            </a:r>
            <a:r>
              <a:rPr lang="en-GB" sz="1200">
                <a:effectLst/>
                <a:latin typeface="Trebuchet MS" panose="020B0603020202020204" pitchFamily="34" charset="0"/>
                <a:ea typeface="Times New Roman" panose="02020603050405020304" pitchFamily="18" charset="0"/>
              </a:rPr>
              <a:t>. Please </a:t>
            </a:r>
            <a:r>
              <a:rPr lang="en-GB" sz="1200" dirty="0">
                <a:effectLst/>
                <a:latin typeface="Trebuchet MS" panose="020B0603020202020204" pitchFamily="34" charset="0"/>
                <a:ea typeface="Times New Roman" panose="02020603050405020304" pitchFamily="18" charset="0"/>
              </a:rPr>
              <a:t>ensure that your child’s book bag is clearly labelled with their name and class. </a:t>
            </a:r>
          </a:p>
          <a:p>
            <a:r>
              <a:rPr lang="en-GB" sz="1200" dirty="0">
                <a:effectLst/>
                <a:latin typeface="Trebuchet MS" panose="020B0603020202020204" pitchFamily="34" charset="0"/>
                <a:ea typeface="Times New Roman" panose="02020603050405020304" pitchFamily="18" charset="0"/>
              </a:rPr>
              <a:t> </a:t>
            </a:r>
          </a:p>
          <a:p>
            <a:r>
              <a:rPr lang="en-GB" sz="1200" b="1" u="sng" dirty="0">
                <a:effectLst/>
                <a:latin typeface="Trebuchet MS" panose="020B0603020202020204" pitchFamily="34" charset="0"/>
                <a:ea typeface="Times New Roman" panose="02020603050405020304" pitchFamily="18" charset="0"/>
              </a:rPr>
              <a:t>Jewellery</a:t>
            </a:r>
            <a:endParaRPr lang="en-GB" sz="1200" dirty="0">
              <a:effectLst/>
              <a:latin typeface="Trebuchet MS" panose="020B0603020202020204" pitchFamily="34" charset="0"/>
              <a:ea typeface="Times New Roman" panose="02020603050405020304" pitchFamily="18" charset="0"/>
            </a:endParaRPr>
          </a:p>
          <a:p>
            <a:r>
              <a:rPr lang="en-GB" sz="1200" dirty="0">
                <a:effectLst/>
                <a:latin typeface="Trebuchet MS" panose="020B0603020202020204" pitchFamily="34" charset="0"/>
                <a:ea typeface="Times New Roman" panose="02020603050405020304" pitchFamily="18" charset="0"/>
              </a:rPr>
              <a:t>For safety reasons only stud earrings can be worn in school. These should not be worn on P.E days. No other jewellery or items on a string are permitted.</a:t>
            </a:r>
          </a:p>
        </p:txBody>
      </p:sp>
    </p:spTree>
    <p:extLst>
      <p:ext uri="{BB962C8B-B14F-4D97-AF65-F5344CB8AC3E}">
        <p14:creationId xmlns:p14="http://schemas.microsoft.com/office/powerpoint/2010/main" val="4054361444"/>
      </p:ext>
    </p:extLst>
  </p:cSld>
  <p:clrMapOvr>
    <a:masterClrMapping/>
  </p:clrMapOvr>
  <mc:AlternateContent xmlns:mc="http://schemas.openxmlformats.org/markup-compatibility/2006" xmlns:p14="http://schemas.microsoft.com/office/powerpoint/2010/main">
    <mc:Choice Requires="p14">
      <p:transition spd="slow" p14:dur="2000" advTm="86636"/>
    </mc:Choice>
    <mc:Fallback xmlns="">
      <p:transition spd="slow" advTm="8663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825C-EEFA-86C0-EC80-DC75C99FF07B}"/>
              </a:ext>
            </a:extLst>
          </p:cNvPr>
          <p:cNvSpPr>
            <a:spLocks noGrp="1"/>
          </p:cNvSpPr>
          <p:nvPr>
            <p:ph type="title"/>
          </p:nvPr>
        </p:nvSpPr>
        <p:spPr/>
        <p:txBody>
          <a:bodyPr/>
          <a:lstStyle/>
          <a:p>
            <a:pPr algn="ctr"/>
            <a:r>
              <a:rPr lang="en-GB" u="sng" dirty="0">
                <a:latin typeface="Trebuchet MS" panose="020B0603020202020204" pitchFamily="34" charset="0"/>
              </a:rPr>
              <a:t>PE</a:t>
            </a:r>
          </a:p>
        </p:txBody>
      </p:sp>
      <p:sp>
        <p:nvSpPr>
          <p:cNvPr id="4" name="TextBox 3">
            <a:extLst>
              <a:ext uri="{FF2B5EF4-FFF2-40B4-BE49-F238E27FC236}">
                <a16:creationId xmlns:a16="http://schemas.microsoft.com/office/drawing/2014/main" id="{F31357B1-9113-054A-7B80-485B4607BE22}"/>
              </a:ext>
            </a:extLst>
          </p:cNvPr>
          <p:cNvSpPr txBox="1"/>
          <p:nvPr/>
        </p:nvSpPr>
        <p:spPr>
          <a:xfrm>
            <a:off x="550605" y="2200352"/>
            <a:ext cx="11444749" cy="3539430"/>
          </a:xfrm>
          <a:prstGeom prst="rect">
            <a:avLst/>
          </a:prstGeom>
          <a:noFill/>
        </p:spPr>
        <p:txBody>
          <a:bodyPr wrap="square">
            <a:spAutoFit/>
          </a:bodyPr>
          <a:lstStyle/>
          <a:p>
            <a:r>
              <a:rPr lang="en-GB" sz="3200" dirty="0">
                <a:effectLst/>
                <a:latin typeface="Trebuchet MS" panose="020B0603020202020204" pitchFamily="34" charset="0"/>
                <a:ea typeface="Times New Roman" panose="02020603050405020304" pitchFamily="18" charset="0"/>
              </a:rPr>
              <a:t>PE lessons will take place every </a:t>
            </a:r>
            <a:r>
              <a:rPr lang="en-GB" sz="3200" b="1" dirty="0">
                <a:effectLst/>
                <a:latin typeface="Trebuchet MS" panose="020B0603020202020204" pitchFamily="34" charset="0"/>
                <a:ea typeface="Times New Roman" panose="02020603050405020304" pitchFamily="18" charset="0"/>
              </a:rPr>
              <a:t>Tuesday</a:t>
            </a:r>
            <a:r>
              <a:rPr lang="en-GB" sz="3200" dirty="0">
                <a:effectLst/>
                <a:latin typeface="Trebuchet MS" panose="020B0603020202020204" pitchFamily="34" charset="0"/>
                <a:ea typeface="Times New Roman" panose="02020603050405020304" pitchFamily="18" charset="0"/>
              </a:rPr>
              <a:t> and </a:t>
            </a:r>
            <a:r>
              <a:rPr lang="en-GB" sz="3200" b="1" dirty="0">
                <a:effectLst/>
                <a:latin typeface="Trebuchet MS" panose="020B0603020202020204" pitchFamily="34" charset="0"/>
                <a:ea typeface="Times New Roman" panose="02020603050405020304" pitchFamily="18" charset="0"/>
              </a:rPr>
              <a:t>Thursday</a:t>
            </a:r>
            <a:r>
              <a:rPr lang="en-GB" sz="3200" dirty="0">
                <a:effectLst/>
                <a:latin typeface="Trebuchet MS" panose="020B0603020202020204" pitchFamily="34" charset="0"/>
                <a:ea typeface="Times New Roman" panose="02020603050405020304" pitchFamily="18" charset="0"/>
              </a:rPr>
              <a:t>.</a:t>
            </a:r>
          </a:p>
          <a:p>
            <a:endParaRPr lang="en-GB" sz="3200" dirty="0">
              <a:effectLst/>
              <a:latin typeface="Trebuchet MS" panose="020B0603020202020204" pitchFamily="34" charset="0"/>
              <a:ea typeface="Times New Roman" panose="02020603050405020304" pitchFamily="18" charset="0"/>
            </a:endParaRPr>
          </a:p>
          <a:p>
            <a:r>
              <a:rPr lang="en-GB" sz="3200" dirty="0">
                <a:effectLst/>
                <a:latin typeface="Trebuchet MS" panose="020B0603020202020204" pitchFamily="34" charset="0"/>
                <a:ea typeface="Times New Roman" panose="02020603050405020304" pitchFamily="18" charset="0"/>
              </a:rPr>
              <a:t>Please ensure your child has a white polo shirt, black/blue shorts or jogging trousers and trainers. </a:t>
            </a:r>
          </a:p>
          <a:p>
            <a:r>
              <a:rPr lang="en-GB" sz="3200" dirty="0">
                <a:effectLst/>
                <a:latin typeface="Trebuchet MS" panose="020B0603020202020204" pitchFamily="34" charset="0"/>
                <a:ea typeface="Times New Roman" panose="02020603050405020304" pitchFamily="18" charset="0"/>
              </a:rPr>
              <a:t>Children need to come to school in their P.E. uniform on P.E. days,</a:t>
            </a:r>
            <a:r>
              <a:rPr lang="en-GB" sz="3200" dirty="0">
                <a:latin typeface="Trebuchet MS" panose="020B0603020202020204" pitchFamily="34" charset="0"/>
                <a:ea typeface="Times New Roman" panose="02020603050405020304" pitchFamily="18" charset="0"/>
              </a:rPr>
              <a:t> including their PE hoodie.</a:t>
            </a:r>
            <a:endParaRPr lang="en-GB" sz="3200" dirty="0">
              <a:effectLst/>
              <a:latin typeface="Trebuchet MS" panose="020B0603020202020204" pitchFamily="34" charset="0"/>
              <a:ea typeface="Times New Roman" panose="02020603050405020304" pitchFamily="18" charset="0"/>
            </a:endParaRPr>
          </a:p>
          <a:p>
            <a:r>
              <a:rPr lang="en-GB" sz="3200" dirty="0">
                <a:effectLst/>
                <a:highlight>
                  <a:srgbClr val="FFFF00"/>
                </a:highlight>
                <a:latin typeface="Trebuchet MS" panose="020B0603020202020204" pitchFamily="34" charset="0"/>
                <a:ea typeface="Times New Roman" panose="02020603050405020304" pitchFamily="18" charset="0"/>
              </a:rPr>
              <a:t> </a:t>
            </a:r>
            <a:endParaRPr lang="en-GB" sz="4800" dirty="0">
              <a:effectLst/>
              <a:latin typeface="Trebuchet MS" panose="020B0603020202020204" pitchFamily="34" charset="0"/>
              <a:ea typeface="Times New Roman" panose="02020603050405020304" pitchFamily="18" charset="0"/>
            </a:endParaRPr>
          </a:p>
        </p:txBody>
      </p:sp>
      <p:pic>
        <p:nvPicPr>
          <p:cNvPr id="9" name="Audio 8">
            <a:hlinkClick r:id="" action="ppaction://media"/>
            <a:extLst>
              <a:ext uri="{FF2B5EF4-FFF2-40B4-BE49-F238E27FC236}">
                <a16:creationId xmlns:a16="http://schemas.microsoft.com/office/drawing/2014/main" id="{5E157398-4674-A38D-EB58-3BDF4F52F902}"/>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141005397"/>
      </p:ext>
    </p:extLst>
  </p:cSld>
  <p:clrMapOvr>
    <a:masterClrMapping/>
  </p:clrMapOvr>
  <mc:AlternateContent xmlns:mc="http://schemas.openxmlformats.org/markup-compatibility/2006" xmlns:p14="http://schemas.microsoft.com/office/powerpoint/2010/main">
    <mc:Choice Requires="p14">
      <p:transition spd="slow" p14:dur="2000" advTm="19383"/>
    </mc:Choice>
    <mc:Fallback xmlns="">
      <p:transition spd="slow" advTm="19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825C-EEFA-86C0-EC80-DC75C99FF07B}"/>
              </a:ext>
            </a:extLst>
          </p:cNvPr>
          <p:cNvSpPr>
            <a:spLocks noGrp="1"/>
          </p:cNvSpPr>
          <p:nvPr>
            <p:ph type="title"/>
          </p:nvPr>
        </p:nvSpPr>
        <p:spPr/>
        <p:txBody>
          <a:bodyPr/>
          <a:lstStyle/>
          <a:p>
            <a:pPr algn="ctr"/>
            <a:r>
              <a:rPr lang="en-GB" u="sng" dirty="0">
                <a:latin typeface="Trebuchet MS" panose="020B0603020202020204" pitchFamily="34" charset="0"/>
              </a:rPr>
              <a:t>Reading</a:t>
            </a:r>
          </a:p>
        </p:txBody>
      </p:sp>
      <p:sp>
        <p:nvSpPr>
          <p:cNvPr id="4" name="TextBox 3">
            <a:extLst>
              <a:ext uri="{FF2B5EF4-FFF2-40B4-BE49-F238E27FC236}">
                <a16:creationId xmlns:a16="http://schemas.microsoft.com/office/drawing/2014/main" id="{5EE9F486-C92E-6129-80F7-5F1E3DC322AF}"/>
              </a:ext>
            </a:extLst>
          </p:cNvPr>
          <p:cNvSpPr txBox="1"/>
          <p:nvPr/>
        </p:nvSpPr>
        <p:spPr>
          <a:xfrm>
            <a:off x="570271" y="1553625"/>
            <a:ext cx="11346426" cy="5010474"/>
          </a:xfrm>
          <a:prstGeom prst="rect">
            <a:avLst/>
          </a:prstGeom>
          <a:noFill/>
        </p:spPr>
        <p:txBody>
          <a:bodyPr wrap="square">
            <a:spAutoFit/>
          </a:bodyPr>
          <a:lstStyle/>
          <a:p>
            <a:pPr>
              <a:lnSpc>
                <a:spcPct val="150000"/>
              </a:lnSpc>
            </a:pPr>
            <a:r>
              <a:rPr lang="en-GB" sz="2400" dirty="0">
                <a:effectLst/>
                <a:latin typeface="Trebuchet MS" panose="020B0603020202020204" pitchFamily="34" charset="0"/>
                <a:ea typeface="Times New Roman" panose="02020603050405020304" pitchFamily="18" charset="0"/>
              </a:rPr>
              <a:t>Please support your child’s learning by listening to them read </a:t>
            </a:r>
            <a:r>
              <a:rPr lang="en-GB" sz="2400" b="1" u="sng" dirty="0">
                <a:effectLst/>
                <a:latin typeface="Trebuchet MS" panose="020B0603020202020204" pitchFamily="34" charset="0"/>
                <a:ea typeface="Times New Roman" panose="02020603050405020304" pitchFamily="18" charset="0"/>
              </a:rPr>
              <a:t>daily</a:t>
            </a:r>
            <a:r>
              <a:rPr lang="en-GB" sz="2400" dirty="0">
                <a:effectLst/>
                <a:latin typeface="Trebuchet MS" panose="020B0603020202020204" pitchFamily="34" charset="0"/>
                <a:ea typeface="Times New Roman" panose="02020603050405020304" pitchFamily="18" charset="0"/>
              </a:rPr>
              <a:t> at home. Encourage your child to talk about the book and what is happening in the story by asking questions. Each time your child reads at home, make a note of this in their Raving Reader book and sign it to say that an adult has heard them read. Your child will receive a “reading fluency book” that they will keep and read all week until they are fluent in that book. They can also choose a “reading for enjoyment book” from a selection in class.  </a:t>
            </a:r>
            <a:endParaRPr lang="en-GB" sz="4000" dirty="0">
              <a:effectLst/>
              <a:latin typeface="Trebuchet MS" panose="020B0603020202020204" pitchFamily="34" charset="0"/>
              <a:ea typeface="Times New Roman" panose="02020603050405020304" pitchFamily="18" charset="0"/>
            </a:endParaRPr>
          </a:p>
          <a:p>
            <a:pPr>
              <a:lnSpc>
                <a:spcPct val="150000"/>
              </a:lnSpc>
            </a:pPr>
            <a:r>
              <a:rPr lang="en-GB" sz="2400" dirty="0">
                <a:effectLst/>
                <a:latin typeface="Trebuchet MS" panose="020B0603020202020204" pitchFamily="34" charset="0"/>
                <a:ea typeface="Times New Roman" panose="02020603050405020304" pitchFamily="18" charset="0"/>
              </a:rPr>
              <a:t>Please note: If these books are lost or damaged there will be a charge to replace the book. </a:t>
            </a:r>
            <a:endParaRPr lang="en-GB" sz="4000" dirty="0">
              <a:effectLst/>
              <a:latin typeface="Trebuchet MS" panose="020B0603020202020204" pitchFamily="34" charset="0"/>
              <a:ea typeface="Times New Roman" panose="02020603050405020304" pitchFamily="18" charset="0"/>
            </a:endParaRPr>
          </a:p>
        </p:txBody>
      </p:sp>
      <p:pic>
        <p:nvPicPr>
          <p:cNvPr id="9" name="Audio 8">
            <a:hlinkClick r:id="" action="ppaction://media"/>
            <a:extLst>
              <a:ext uri="{FF2B5EF4-FFF2-40B4-BE49-F238E27FC236}">
                <a16:creationId xmlns:a16="http://schemas.microsoft.com/office/drawing/2014/main" id="{DCE9AC63-0F8A-6FE4-ED1F-2D02551A1EED}"/>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81490909"/>
      </p:ext>
    </p:extLst>
  </p:cSld>
  <p:clrMapOvr>
    <a:masterClrMapping/>
  </p:clrMapOvr>
  <mc:AlternateContent xmlns:mc="http://schemas.openxmlformats.org/markup-compatibility/2006" xmlns:p14="http://schemas.microsoft.com/office/powerpoint/2010/main">
    <mc:Choice Requires="p14">
      <p:transition spd="slow" p14:dur="2000" advTm="33043"/>
    </mc:Choice>
    <mc:Fallback xmlns="">
      <p:transition spd="slow" advTm="330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825C-EEFA-86C0-EC80-DC75C99FF07B}"/>
              </a:ext>
            </a:extLst>
          </p:cNvPr>
          <p:cNvSpPr>
            <a:spLocks noGrp="1"/>
          </p:cNvSpPr>
          <p:nvPr>
            <p:ph type="title"/>
          </p:nvPr>
        </p:nvSpPr>
        <p:spPr/>
        <p:txBody>
          <a:bodyPr/>
          <a:lstStyle/>
          <a:p>
            <a:pPr algn="ctr"/>
            <a:r>
              <a:rPr lang="en-GB" u="sng" dirty="0">
                <a:latin typeface="Trebuchet MS" panose="020B0603020202020204" pitchFamily="34" charset="0"/>
              </a:rPr>
              <a:t>Homework</a:t>
            </a:r>
          </a:p>
        </p:txBody>
      </p:sp>
      <p:sp>
        <p:nvSpPr>
          <p:cNvPr id="4" name="TextBox 3">
            <a:extLst>
              <a:ext uri="{FF2B5EF4-FFF2-40B4-BE49-F238E27FC236}">
                <a16:creationId xmlns:a16="http://schemas.microsoft.com/office/drawing/2014/main" id="{0E8D7460-C4B5-DE6A-2F36-01BD60BB1B83}"/>
              </a:ext>
            </a:extLst>
          </p:cNvPr>
          <p:cNvSpPr txBox="1"/>
          <p:nvPr/>
        </p:nvSpPr>
        <p:spPr>
          <a:xfrm>
            <a:off x="648929" y="1198833"/>
            <a:ext cx="11159611" cy="3785652"/>
          </a:xfrm>
          <a:prstGeom prst="rect">
            <a:avLst/>
          </a:prstGeom>
          <a:noFill/>
        </p:spPr>
        <p:txBody>
          <a:bodyPr wrap="square">
            <a:spAutoFit/>
          </a:bodyPr>
          <a:lstStyle/>
          <a:p>
            <a:r>
              <a:rPr lang="en-GB" sz="2000" b="1" u="sng" dirty="0">
                <a:effectLst/>
                <a:latin typeface="Trebuchet MS" panose="020B0603020202020204" pitchFamily="34" charset="0"/>
                <a:ea typeface="Times New Roman" panose="02020603050405020304" pitchFamily="18" charset="0"/>
              </a:rPr>
              <a:t> </a:t>
            </a:r>
            <a:endParaRPr lang="en-GB" sz="2000" dirty="0">
              <a:effectLst/>
              <a:latin typeface="Trebuchet MS" panose="020B0603020202020204" pitchFamily="34" charset="0"/>
              <a:ea typeface="Times New Roman" panose="02020603050405020304" pitchFamily="18" charset="0"/>
            </a:endParaRPr>
          </a:p>
          <a:p>
            <a:r>
              <a:rPr lang="en-GB" sz="2000" b="1" dirty="0">
                <a:effectLst/>
                <a:latin typeface="Trebuchet MS" panose="020B0603020202020204" pitchFamily="34" charset="0"/>
                <a:ea typeface="Times New Roman" panose="02020603050405020304" pitchFamily="18" charset="0"/>
              </a:rPr>
              <a:t>English and Maths</a:t>
            </a:r>
            <a:endParaRPr lang="en-GB" sz="2000" dirty="0">
              <a:effectLst/>
              <a:latin typeface="Trebuchet MS" panose="020B0603020202020204" pitchFamily="34" charset="0"/>
              <a:ea typeface="Times New Roman" panose="02020603050405020304" pitchFamily="18" charset="0"/>
            </a:endParaRPr>
          </a:p>
          <a:p>
            <a:r>
              <a:rPr lang="en-GB" sz="2000" dirty="0">
                <a:effectLst/>
                <a:latin typeface="Trebuchet MS" panose="020B0603020202020204" pitchFamily="34" charset="0"/>
                <a:ea typeface="Times New Roman" panose="02020603050405020304" pitchFamily="18" charset="0"/>
              </a:rPr>
              <a:t>Given out: </a:t>
            </a:r>
            <a:r>
              <a:rPr lang="en-GB" sz="2000" dirty="0">
                <a:latin typeface="Trebuchet MS" panose="020B0603020202020204" pitchFamily="34" charset="0"/>
                <a:ea typeface="Times New Roman" panose="02020603050405020304" pitchFamily="18" charset="0"/>
              </a:rPr>
              <a:t>Friday</a:t>
            </a:r>
            <a:endParaRPr lang="en-GB" sz="2000" dirty="0">
              <a:effectLst/>
              <a:latin typeface="Trebuchet MS" panose="020B0603020202020204" pitchFamily="34" charset="0"/>
              <a:ea typeface="Times New Roman" panose="02020603050405020304" pitchFamily="18" charset="0"/>
            </a:endParaRPr>
          </a:p>
          <a:p>
            <a:r>
              <a:rPr lang="en-GB" sz="2000" dirty="0">
                <a:effectLst/>
                <a:latin typeface="Trebuchet MS" panose="020B0603020202020204" pitchFamily="34" charset="0"/>
                <a:ea typeface="Times New Roman" panose="02020603050405020304" pitchFamily="18" charset="0"/>
              </a:rPr>
              <a:t>Collected in: </a:t>
            </a:r>
            <a:r>
              <a:rPr lang="en-GB" sz="2000" dirty="0">
                <a:latin typeface="Trebuchet MS" panose="020B0603020202020204" pitchFamily="34" charset="0"/>
                <a:ea typeface="Times New Roman" panose="02020603050405020304" pitchFamily="18" charset="0"/>
              </a:rPr>
              <a:t>Wednesday</a:t>
            </a:r>
            <a:endParaRPr lang="en-GB" sz="2000" dirty="0">
              <a:effectLst/>
              <a:latin typeface="Trebuchet MS" panose="020B0603020202020204" pitchFamily="34" charset="0"/>
              <a:ea typeface="Times New Roman" panose="02020603050405020304" pitchFamily="18" charset="0"/>
            </a:endParaRPr>
          </a:p>
          <a:p>
            <a:r>
              <a:rPr lang="en-GB" sz="2000" dirty="0">
                <a:effectLst/>
                <a:latin typeface="Trebuchet MS" panose="020B0603020202020204" pitchFamily="34" charset="0"/>
                <a:ea typeface="Times New Roman" panose="02020603050405020304" pitchFamily="18" charset="0"/>
              </a:rPr>
              <a:t>Please make sure that your child completes their homework every week. Parents, Carers and older siblings are encouraged to support children with their homework. We respectfully ask that children complete their homework independently. If your child is struggling to complete tasks set, please speak with their class teacher.</a:t>
            </a:r>
          </a:p>
          <a:p>
            <a:pPr algn="ctr"/>
            <a:r>
              <a:rPr lang="en-GB" sz="2000" b="1" u="none" strike="noStrike" dirty="0">
                <a:effectLst/>
                <a:latin typeface="Trebuchet MS" panose="020B0603020202020204" pitchFamily="34" charset="0"/>
                <a:ea typeface="Times New Roman" panose="02020603050405020304" pitchFamily="18" charset="0"/>
              </a:rPr>
              <a:t> </a:t>
            </a:r>
            <a:endParaRPr lang="en-GB" sz="2000" dirty="0">
              <a:effectLst/>
              <a:latin typeface="Trebuchet MS" panose="020B0603020202020204" pitchFamily="34" charset="0"/>
              <a:ea typeface="Times New Roman" panose="02020603050405020304" pitchFamily="18" charset="0"/>
            </a:endParaRPr>
          </a:p>
          <a:p>
            <a:r>
              <a:rPr lang="en-GB" sz="2000" b="1" u="sng" dirty="0">
                <a:effectLst/>
                <a:latin typeface="Trebuchet MS" panose="020B0603020202020204" pitchFamily="34" charset="0"/>
                <a:ea typeface="Times New Roman" panose="02020603050405020304" pitchFamily="18" charset="0"/>
              </a:rPr>
              <a:t>Spellings</a:t>
            </a:r>
            <a:endParaRPr lang="en-GB" sz="2000" dirty="0">
              <a:effectLst/>
              <a:latin typeface="Trebuchet MS" panose="020B0603020202020204" pitchFamily="34" charset="0"/>
              <a:ea typeface="Times New Roman" panose="02020603050405020304" pitchFamily="18" charset="0"/>
            </a:endParaRPr>
          </a:p>
          <a:p>
            <a:r>
              <a:rPr lang="en-GB" sz="2000" dirty="0">
                <a:effectLst/>
                <a:latin typeface="Trebuchet MS" panose="020B0603020202020204" pitchFamily="34" charset="0"/>
                <a:ea typeface="Times New Roman" panose="02020603050405020304" pitchFamily="18" charset="0"/>
              </a:rPr>
              <a:t>Spellings will be tested in class on a Monday. New spellings that need to be learnt will be given to children on a </a:t>
            </a:r>
            <a:r>
              <a:rPr lang="en-GB" sz="2000" dirty="0">
                <a:latin typeface="Trebuchet MS" panose="020B0603020202020204" pitchFamily="34" charset="0"/>
                <a:ea typeface="Times New Roman" panose="02020603050405020304" pitchFamily="18" charset="0"/>
              </a:rPr>
              <a:t>Monday</a:t>
            </a:r>
            <a:r>
              <a:rPr lang="en-GB" sz="2000" dirty="0">
                <a:effectLst/>
                <a:latin typeface="Trebuchet MS" panose="020B0603020202020204" pitchFamily="34" charset="0"/>
                <a:ea typeface="Times New Roman" panose="02020603050405020304" pitchFamily="18" charset="0"/>
              </a:rPr>
              <a:t> to learn at home for a test the following week. </a:t>
            </a:r>
          </a:p>
        </p:txBody>
      </p:sp>
      <p:pic>
        <p:nvPicPr>
          <p:cNvPr id="11" name="Audio 10">
            <a:hlinkClick r:id="" action="ppaction://media"/>
            <a:extLst>
              <a:ext uri="{FF2B5EF4-FFF2-40B4-BE49-F238E27FC236}">
                <a16:creationId xmlns:a16="http://schemas.microsoft.com/office/drawing/2014/main" id="{AE4235AD-5542-6CA7-30D7-45115FEFCDE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2271863"/>
      </p:ext>
    </p:extLst>
  </p:cSld>
  <p:clrMapOvr>
    <a:masterClrMapping/>
  </p:clrMapOvr>
  <mc:AlternateContent xmlns:mc="http://schemas.openxmlformats.org/markup-compatibility/2006" xmlns:p14="http://schemas.microsoft.com/office/powerpoint/2010/main">
    <mc:Choice Requires="p14">
      <p:transition spd="slow" p14:dur="2000" advTm="40769"/>
    </mc:Choice>
    <mc:Fallback xmlns="">
      <p:transition spd="slow" advTm="407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940</Words>
  <Application>Microsoft Office PowerPoint</Application>
  <PresentationFormat>Widescreen</PresentationFormat>
  <Paragraphs>77</Paragraphs>
  <Slides>9</Slides>
  <Notes>0</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Debbie Hepplewhite Print Font</vt:lpstr>
      <vt:lpstr>Symbol</vt:lpstr>
      <vt:lpstr>Times New Roman</vt:lpstr>
      <vt:lpstr>Trebuchet MS</vt:lpstr>
      <vt:lpstr>Office Theme</vt:lpstr>
      <vt:lpstr>Welcome Presentation</vt:lpstr>
      <vt:lpstr>Agenda</vt:lpstr>
      <vt:lpstr>Year 2 Staff</vt:lpstr>
      <vt:lpstr>Attendance and Punctuality</vt:lpstr>
      <vt:lpstr>Year group routines</vt:lpstr>
      <vt:lpstr>Uniform</vt:lpstr>
      <vt:lpstr>PE</vt:lpstr>
      <vt:lpstr>Reading</vt:lpstr>
      <vt:lpstr>Homework</vt:lpstr>
    </vt:vector>
  </TitlesOfParts>
  <Company>Horton Grange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Presentation</dc:title>
  <dc:creator>Sabia Begum</dc:creator>
  <cp:lastModifiedBy>Kayleigh Matthews</cp:lastModifiedBy>
  <cp:revision>14</cp:revision>
  <dcterms:created xsi:type="dcterms:W3CDTF">2023-09-05T16:03:25Z</dcterms:created>
  <dcterms:modified xsi:type="dcterms:W3CDTF">2023-09-13T11:46:59Z</dcterms:modified>
</cp:coreProperties>
</file>