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5" r:id="rId4"/>
    <p:sldId id="268" r:id="rId5"/>
    <p:sldId id="258" r:id="rId6"/>
    <p:sldId id="269" r:id="rId7"/>
    <p:sldId id="260" r:id="rId8"/>
    <p:sldId id="266" r:id="rId9"/>
    <p:sldId id="261" r:id="rId10"/>
    <p:sldId id="262" r:id="rId11"/>
    <p:sldId id="263" r:id="rId12"/>
    <p:sldId id="267" r:id="rId13"/>
    <p:sldId id="274" r:id="rId14"/>
    <p:sldId id="264" r:id="rId15"/>
    <p:sldId id="270" r:id="rId16"/>
    <p:sldId id="272"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51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93DFF-E0B0-5446-DB03-B0F7C74830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C6AA6DF-815E-074C-5D96-C13E15EE79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22F8E56-498C-7C65-2284-4EC0A1BA5061}"/>
              </a:ext>
            </a:extLst>
          </p:cNvPr>
          <p:cNvSpPr>
            <a:spLocks noGrp="1"/>
          </p:cNvSpPr>
          <p:nvPr>
            <p:ph type="dt" sz="half" idx="10"/>
          </p:nvPr>
        </p:nvSpPr>
        <p:spPr/>
        <p:txBody>
          <a:bodyPr/>
          <a:lstStyle/>
          <a:p>
            <a:fld id="{32DB7396-6F46-4898-ACFF-8B661F642A38}" type="datetimeFigureOut">
              <a:rPr lang="en-GB" smtClean="0"/>
              <a:t>14/09/2023</a:t>
            </a:fld>
            <a:endParaRPr lang="en-GB"/>
          </a:p>
        </p:txBody>
      </p:sp>
      <p:sp>
        <p:nvSpPr>
          <p:cNvPr id="5" name="Footer Placeholder 4">
            <a:extLst>
              <a:ext uri="{FF2B5EF4-FFF2-40B4-BE49-F238E27FC236}">
                <a16:creationId xmlns:a16="http://schemas.microsoft.com/office/drawing/2014/main" id="{985A6903-ABF3-1C05-0AF2-DA1C63E445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0E1DA8-4710-5DAE-5238-F3F772A62569}"/>
              </a:ext>
            </a:extLst>
          </p:cNvPr>
          <p:cNvSpPr>
            <a:spLocks noGrp="1"/>
          </p:cNvSpPr>
          <p:nvPr>
            <p:ph type="sldNum" sz="quarter" idx="12"/>
          </p:nvPr>
        </p:nvSpPr>
        <p:spPr/>
        <p:txBody>
          <a:bodyPr/>
          <a:lstStyle/>
          <a:p>
            <a:fld id="{6F94E72E-91D9-4D29-876D-11C3872269A3}" type="slidenum">
              <a:rPr lang="en-GB" smtClean="0"/>
              <a:t>‹#›</a:t>
            </a:fld>
            <a:endParaRPr lang="en-GB"/>
          </a:p>
        </p:txBody>
      </p:sp>
    </p:spTree>
    <p:extLst>
      <p:ext uri="{BB962C8B-B14F-4D97-AF65-F5344CB8AC3E}">
        <p14:creationId xmlns:p14="http://schemas.microsoft.com/office/powerpoint/2010/main" val="873918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660BC-94FC-35A4-2683-C94D4C624D4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7D6A039-1C97-F5AF-076C-99D88EAA78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287FEF-A2F6-7364-D26E-D787DD6B35D4}"/>
              </a:ext>
            </a:extLst>
          </p:cNvPr>
          <p:cNvSpPr>
            <a:spLocks noGrp="1"/>
          </p:cNvSpPr>
          <p:nvPr>
            <p:ph type="dt" sz="half" idx="10"/>
          </p:nvPr>
        </p:nvSpPr>
        <p:spPr/>
        <p:txBody>
          <a:bodyPr/>
          <a:lstStyle/>
          <a:p>
            <a:fld id="{32DB7396-6F46-4898-ACFF-8B661F642A38}" type="datetimeFigureOut">
              <a:rPr lang="en-GB" smtClean="0"/>
              <a:t>14/09/2023</a:t>
            </a:fld>
            <a:endParaRPr lang="en-GB"/>
          </a:p>
        </p:txBody>
      </p:sp>
      <p:sp>
        <p:nvSpPr>
          <p:cNvPr id="5" name="Footer Placeholder 4">
            <a:extLst>
              <a:ext uri="{FF2B5EF4-FFF2-40B4-BE49-F238E27FC236}">
                <a16:creationId xmlns:a16="http://schemas.microsoft.com/office/drawing/2014/main" id="{9C758479-171C-5D88-048F-901108A445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9D24D7-A2DA-9D04-52A5-5CD04FA93E92}"/>
              </a:ext>
            </a:extLst>
          </p:cNvPr>
          <p:cNvSpPr>
            <a:spLocks noGrp="1"/>
          </p:cNvSpPr>
          <p:nvPr>
            <p:ph type="sldNum" sz="quarter" idx="12"/>
          </p:nvPr>
        </p:nvSpPr>
        <p:spPr/>
        <p:txBody>
          <a:bodyPr/>
          <a:lstStyle/>
          <a:p>
            <a:fld id="{6F94E72E-91D9-4D29-876D-11C3872269A3}" type="slidenum">
              <a:rPr lang="en-GB" smtClean="0"/>
              <a:t>‹#›</a:t>
            </a:fld>
            <a:endParaRPr lang="en-GB"/>
          </a:p>
        </p:txBody>
      </p:sp>
    </p:spTree>
    <p:extLst>
      <p:ext uri="{BB962C8B-B14F-4D97-AF65-F5344CB8AC3E}">
        <p14:creationId xmlns:p14="http://schemas.microsoft.com/office/powerpoint/2010/main" val="172717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120FBE-EE4F-89B1-D43B-5F4B3BC7EEC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B73E33-EDFC-E852-6B1F-6CD67C33EE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9BC8A6-0D46-BBED-A0B5-5C0685864F60}"/>
              </a:ext>
            </a:extLst>
          </p:cNvPr>
          <p:cNvSpPr>
            <a:spLocks noGrp="1"/>
          </p:cNvSpPr>
          <p:nvPr>
            <p:ph type="dt" sz="half" idx="10"/>
          </p:nvPr>
        </p:nvSpPr>
        <p:spPr/>
        <p:txBody>
          <a:bodyPr/>
          <a:lstStyle/>
          <a:p>
            <a:fld id="{32DB7396-6F46-4898-ACFF-8B661F642A38}" type="datetimeFigureOut">
              <a:rPr lang="en-GB" smtClean="0"/>
              <a:t>14/09/2023</a:t>
            </a:fld>
            <a:endParaRPr lang="en-GB"/>
          </a:p>
        </p:txBody>
      </p:sp>
      <p:sp>
        <p:nvSpPr>
          <p:cNvPr id="5" name="Footer Placeholder 4">
            <a:extLst>
              <a:ext uri="{FF2B5EF4-FFF2-40B4-BE49-F238E27FC236}">
                <a16:creationId xmlns:a16="http://schemas.microsoft.com/office/drawing/2014/main" id="{3663CDEE-674D-DD8C-2070-881FBC5F98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8F094D-537C-DC2D-938D-1A9E7DE98F8D}"/>
              </a:ext>
            </a:extLst>
          </p:cNvPr>
          <p:cNvSpPr>
            <a:spLocks noGrp="1"/>
          </p:cNvSpPr>
          <p:nvPr>
            <p:ph type="sldNum" sz="quarter" idx="12"/>
          </p:nvPr>
        </p:nvSpPr>
        <p:spPr/>
        <p:txBody>
          <a:bodyPr/>
          <a:lstStyle/>
          <a:p>
            <a:fld id="{6F94E72E-91D9-4D29-876D-11C3872269A3}" type="slidenum">
              <a:rPr lang="en-GB" smtClean="0"/>
              <a:t>‹#›</a:t>
            </a:fld>
            <a:endParaRPr lang="en-GB"/>
          </a:p>
        </p:txBody>
      </p:sp>
    </p:spTree>
    <p:extLst>
      <p:ext uri="{BB962C8B-B14F-4D97-AF65-F5344CB8AC3E}">
        <p14:creationId xmlns:p14="http://schemas.microsoft.com/office/powerpoint/2010/main" val="824125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077DA-140A-ACAC-A349-9F3758F72F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629B2F5-15C3-8244-B8F1-A243581308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160CFA-2260-F77F-4888-FC063908BF3D}"/>
              </a:ext>
            </a:extLst>
          </p:cNvPr>
          <p:cNvSpPr>
            <a:spLocks noGrp="1"/>
          </p:cNvSpPr>
          <p:nvPr>
            <p:ph type="dt" sz="half" idx="10"/>
          </p:nvPr>
        </p:nvSpPr>
        <p:spPr/>
        <p:txBody>
          <a:bodyPr/>
          <a:lstStyle/>
          <a:p>
            <a:fld id="{32DB7396-6F46-4898-ACFF-8B661F642A38}" type="datetimeFigureOut">
              <a:rPr lang="en-GB" smtClean="0"/>
              <a:t>14/09/2023</a:t>
            </a:fld>
            <a:endParaRPr lang="en-GB"/>
          </a:p>
        </p:txBody>
      </p:sp>
      <p:sp>
        <p:nvSpPr>
          <p:cNvPr id="5" name="Footer Placeholder 4">
            <a:extLst>
              <a:ext uri="{FF2B5EF4-FFF2-40B4-BE49-F238E27FC236}">
                <a16:creationId xmlns:a16="http://schemas.microsoft.com/office/drawing/2014/main" id="{68D1BF4B-24F1-F20F-FAE0-06D15C0FB0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A66559-6DDE-E893-89AA-A4D4FEF34B2D}"/>
              </a:ext>
            </a:extLst>
          </p:cNvPr>
          <p:cNvSpPr>
            <a:spLocks noGrp="1"/>
          </p:cNvSpPr>
          <p:nvPr>
            <p:ph type="sldNum" sz="quarter" idx="12"/>
          </p:nvPr>
        </p:nvSpPr>
        <p:spPr/>
        <p:txBody>
          <a:bodyPr/>
          <a:lstStyle/>
          <a:p>
            <a:fld id="{6F94E72E-91D9-4D29-876D-11C3872269A3}" type="slidenum">
              <a:rPr lang="en-GB" smtClean="0"/>
              <a:t>‹#›</a:t>
            </a:fld>
            <a:endParaRPr lang="en-GB"/>
          </a:p>
        </p:txBody>
      </p:sp>
    </p:spTree>
    <p:extLst>
      <p:ext uri="{BB962C8B-B14F-4D97-AF65-F5344CB8AC3E}">
        <p14:creationId xmlns:p14="http://schemas.microsoft.com/office/powerpoint/2010/main" val="3145189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5EA47-4A26-7C30-40DF-5B557FC19A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3F61119-5DFC-54F9-E818-732E8AA49A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F65593-612F-57A3-DCC1-8835F9A62128}"/>
              </a:ext>
            </a:extLst>
          </p:cNvPr>
          <p:cNvSpPr>
            <a:spLocks noGrp="1"/>
          </p:cNvSpPr>
          <p:nvPr>
            <p:ph type="dt" sz="half" idx="10"/>
          </p:nvPr>
        </p:nvSpPr>
        <p:spPr/>
        <p:txBody>
          <a:bodyPr/>
          <a:lstStyle/>
          <a:p>
            <a:fld id="{32DB7396-6F46-4898-ACFF-8B661F642A38}" type="datetimeFigureOut">
              <a:rPr lang="en-GB" smtClean="0"/>
              <a:t>14/09/2023</a:t>
            </a:fld>
            <a:endParaRPr lang="en-GB"/>
          </a:p>
        </p:txBody>
      </p:sp>
      <p:sp>
        <p:nvSpPr>
          <p:cNvPr id="5" name="Footer Placeholder 4">
            <a:extLst>
              <a:ext uri="{FF2B5EF4-FFF2-40B4-BE49-F238E27FC236}">
                <a16:creationId xmlns:a16="http://schemas.microsoft.com/office/drawing/2014/main" id="{2F49CB2C-C88F-B5C2-5411-6FEE8653FF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C5BF7C-B253-0E21-3D92-677811CF7C39}"/>
              </a:ext>
            </a:extLst>
          </p:cNvPr>
          <p:cNvSpPr>
            <a:spLocks noGrp="1"/>
          </p:cNvSpPr>
          <p:nvPr>
            <p:ph type="sldNum" sz="quarter" idx="12"/>
          </p:nvPr>
        </p:nvSpPr>
        <p:spPr/>
        <p:txBody>
          <a:bodyPr/>
          <a:lstStyle/>
          <a:p>
            <a:fld id="{6F94E72E-91D9-4D29-876D-11C3872269A3}" type="slidenum">
              <a:rPr lang="en-GB" smtClean="0"/>
              <a:t>‹#›</a:t>
            </a:fld>
            <a:endParaRPr lang="en-GB"/>
          </a:p>
        </p:txBody>
      </p:sp>
    </p:spTree>
    <p:extLst>
      <p:ext uri="{BB962C8B-B14F-4D97-AF65-F5344CB8AC3E}">
        <p14:creationId xmlns:p14="http://schemas.microsoft.com/office/powerpoint/2010/main" val="3252173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40DEA-AD8C-CC0A-4DD4-369D655426F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93C73F-C71D-1E98-98BE-ECC9D39B8F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57BB181-92B3-166B-5BA3-113D1A2EDD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CC64FE3-87DD-C991-779C-CDAC3EC138E4}"/>
              </a:ext>
            </a:extLst>
          </p:cNvPr>
          <p:cNvSpPr>
            <a:spLocks noGrp="1"/>
          </p:cNvSpPr>
          <p:nvPr>
            <p:ph type="dt" sz="half" idx="10"/>
          </p:nvPr>
        </p:nvSpPr>
        <p:spPr/>
        <p:txBody>
          <a:bodyPr/>
          <a:lstStyle/>
          <a:p>
            <a:fld id="{32DB7396-6F46-4898-ACFF-8B661F642A38}" type="datetimeFigureOut">
              <a:rPr lang="en-GB" smtClean="0"/>
              <a:t>14/09/2023</a:t>
            </a:fld>
            <a:endParaRPr lang="en-GB"/>
          </a:p>
        </p:txBody>
      </p:sp>
      <p:sp>
        <p:nvSpPr>
          <p:cNvPr id="6" name="Footer Placeholder 5">
            <a:extLst>
              <a:ext uri="{FF2B5EF4-FFF2-40B4-BE49-F238E27FC236}">
                <a16:creationId xmlns:a16="http://schemas.microsoft.com/office/drawing/2014/main" id="{9649A492-07A8-E0A2-11C0-883F21E94E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1A3485-F127-6156-A171-DA5C0B4CB434}"/>
              </a:ext>
            </a:extLst>
          </p:cNvPr>
          <p:cNvSpPr>
            <a:spLocks noGrp="1"/>
          </p:cNvSpPr>
          <p:nvPr>
            <p:ph type="sldNum" sz="quarter" idx="12"/>
          </p:nvPr>
        </p:nvSpPr>
        <p:spPr/>
        <p:txBody>
          <a:bodyPr/>
          <a:lstStyle/>
          <a:p>
            <a:fld id="{6F94E72E-91D9-4D29-876D-11C3872269A3}" type="slidenum">
              <a:rPr lang="en-GB" smtClean="0"/>
              <a:t>‹#›</a:t>
            </a:fld>
            <a:endParaRPr lang="en-GB"/>
          </a:p>
        </p:txBody>
      </p:sp>
    </p:spTree>
    <p:extLst>
      <p:ext uri="{BB962C8B-B14F-4D97-AF65-F5344CB8AC3E}">
        <p14:creationId xmlns:p14="http://schemas.microsoft.com/office/powerpoint/2010/main" val="3094491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E8A0-4205-3EEB-A2D3-16BE93FB0C7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B62BA3-265E-5C36-3EFE-C40C498451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BB5E78-6D39-5F92-997C-D9A2374AC6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CEB7F0B-4267-EAAA-3CB6-327856F635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6067CD-8A59-94B6-41A8-BC045650E0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1225073-31BC-A324-F3B7-F728766A6EAD}"/>
              </a:ext>
            </a:extLst>
          </p:cNvPr>
          <p:cNvSpPr>
            <a:spLocks noGrp="1"/>
          </p:cNvSpPr>
          <p:nvPr>
            <p:ph type="dt" sz="half" idx="10"/>
          </p:nvPr>
        </p:nvSpPr>
        <p:spPr/>
        <p:txBody>
          <a:bodyPr/>
          <a:lstStyle/>
          <a:p>
            <a:fld id="{32DB7396-6F46-4898-ACFF-8B661F642A38}" type="datetimeFigureOut">
              <a:rPr lang="en-GB" smtClean="0"/>
              <a:t>14/09/2023</a:t>
            </a:fld>
            <a:endParaRPr lang="en-GB"/>
          </a:p>
        </p:txBody>
      </p:sp>
      <p:sp>
        <p:nvSpPr>
          <p:cNvPr id="8" name="Footer Placeholder 7">
            <a:extLst>
              <a:ext uri="{FF2B5EF4-FFF2-40B4-BE49-F238E27FC236}">
                <a16:creationId xmlns:a16="http://schemas.microsoft.com/office/drawing/2014/main" id="{C0C95C99-43EB-BEBE-695D-46D2B0D82FF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E05EE88-6E9C-60C0-9BB1-B7706FA98C4B}"/>
              </a:ext>
            </a:extLst>
          </p:cNvPr>
          <p:cNvSpPr>
            <a:spLocks noGrp="1"/>
          </p:cNvSpPr>
          <p:nvPr>
            <p:ph type="sldNum" sz="quarter" idx="12"/>
          </p:nvPr>
        </p:nvSpPr>
        <p:spPr/>
        <p:txBody>
          <a:bodyPr/>
          <a:lstStyle/>
          <a:p>
            <a:fld id="{6F94E72E-91D9-4D29-876D-11C3872269A3}" type="slidenum">
              <a:rPr lang="en-GB" smtClean="0"/>
              <a:t>‹#›</a:t>
            </a:fld>
            <a:endParaRPr lang="en-GB"/>
          </a:p>
        </p:txBody>
      </p:sp>
    </p:spTree>
    <p:extLst>
      <p:ext uri="{BB962C8B-B14F-4D97-AF65-F5344CB8AC3E}">
        <p14:creationId xmlns:p14="http://schemas.microsoft.com/office/powerpoint/2010/main" val="2281973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45C18-45C5-2E04-8B33-195C6F832E5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7B1C443-8622-6E34-CEDA-8928C66D6395}"/>
              </a:ext>
            </a:extLst>
          </p:cNvPr>
          <p:cNvSpPr>
            <a:spLocks noGrp="1"/>
          </p:cNvSpPr>
          <p:nvPr>
            <p:ph type="dt" sz="half" idx="10"/>
          </p:nvPr>
        </p:nvSpPr>
        <p:spPr/>
        <p:txBody>
          <a:bodyPr/>
          <a:lstStyle/>
          <a:p>
            <a:fld id="{32DB7396-6F46-4898-ACFF-8B661F642A38}" type="datetimeFigureOut">
              <a:rPr lang="en-GB" smtClean="0"/>
              <a:t>14/09/2023</a:t>
            </a:fld>
            <a:endParaRPr lang="en-GB"/>
          </a:p>
        </p:txBody>
      </p:sp>
      <p:sp>
        <p:nvSpPr>
          <p:cNvPr id="4" name="Footer Placeholder 3">
            <a:extLst>
              <a:ext uri="{FF2B5EF4-FFF2-40B4-BE49-F238E27FC236}">
                <a16:creationId xmlns:a16="http://schemas.microsoft.com/office/drawing/2014/main" id="{231260A8-52D0-18D4-7675-7F971C81255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41A5DD9-D8AB-4FB9-6E40-96D092DE4524}"/>
              </a:ext>
            </a:extLst>
          </p:cNvPr>
          <p:cNvSpPr>
            <a:spLocks noGrp="1"/>
          </p:cNvSpPr>
          <p:nvPr>
            <p:ph type="sldNum" sz="quarter" idx="12"/>
          </p:nvPr>
        </p:nvSpPr>
        <p:spPr/>
        <p:txBody>
          <a:bodyPr/>
          <a:lstStyle/>
          <a:p>
            <a:fld id="{6F94E72E-91D9-4D29-876D-11C3872269A3}" type="slidenum">
              <a:rPr lang="en-GB" smtClean="0"/>
              <a:t>‹#›</a:t>
            </a:fld>
            <a:endParaRPr lang="en-GB"/>
          </a:p>
        </p:txBody>
      </p:sp>
    </p:spTree>
    <p:extLst>
      <p:ext uri="{BB962C8B-B14F-4D97-AF65-F5344CB8AC3E}">
        <p14:creationId xmlns:p14="http://schemas.microsoft.com/office/powerpoint/2010/main" val="42262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8C51B7-C89F-0550-D81D-0465684E200A}"/>
              </a:ext>
            </a:extLst>
          </p:cNvPr>
          <p:cNvSpPr>
            <a:spLocks noGrp="1"/>
          </p:cNvSpPr>
          <p:nvPr>
            <p:ph type="dt" sz="half" idx="10"/>
          </p:nvPr>
        </p:nvSpPr>
        <p:spPr/>
        <p:txBody>
          <a:bodyPr/>
          <a:lstStyle/>
          <a:p>
            <a:fld id="{32DB7396-6F46-4898-ACFF-8B661F642A38}" type="datetimeFigureOut">
              <a:rPr lang="en-GB" smtClean="0"/>
              <a:t>14/09/2023</a:t>
            </a:fld>
            <a:endParaRPr lang="en-GB"/>
          </a:p>
        </p:txBody>
      </p:sp>
      <p:sp>
        <p:nvSpPr>
          <p:cNvPr id="3" name="Footer Placeholder 2">
            <a:extLst>
              <a:ext uri="{FF2B5EF4-FFF2-40B4-BE49-F238E27FC236}">
                <a16:creationId xmlns:a16="http://schemas.microsoft.com/office/drawing/2014/main" id="{B8BE3220-6E4F-C4BD-8DB7-FE8FB0AB01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5687373-2DF5-A8CD-31D4-5F97DCFC9AFA}"/>
              </a:ext>
            </a:extLst>
          </p:cNvPr>
          <p:cNvSpPr>
            <a:spLocks noGrp="1"/>
          </p:cNvSpPr>
          <p:nvPr>
            <p:ph type="sldNum" sz="quarter" idx="12"/>
          </p:nvPr>
        </p:nvSpPr>
        <p:spPr/>
        <p:txBody>
          <a:bodyPr/>
          <a:lstStyle/>
          <a:p>
            <a:fld id="{6F94E72E-91D9-4D29-876D-11C3872269A3}" type="slidenum">
              <a:rPr lang="en-GB" smtClean="0"/>
              <a:t>‹#›</a:t>
            </a:fld>
            <a:endParaRPr lang="en-GB"/>
          </a:p>
        </p:txBody>
      </p:sp>
    </p:spTree>
    <p:extLst>
      <p:ext uri="{BB962C8B-B14F-4D97-AF65-F5344CB8AC3E}">
        <p14:creationId xmlns:p14="http://schemas.microsoft.com/office/powerpoint/2010/main" val="1274961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E54BF-C812-B3A4-BCE1-8FA8178FE6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084E3D-89C5-D5B2-33C8-9AB65E54E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1D0AB65-B749-650E-E886-93A20EF28C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901A39-C957-9691-6C8F-60A207AE5E1E}"/>
              </a:ext>
            </a:extLst>
          </p:cNvPr>
          <p:cNvSpPr>
            <a:spLocks noGrp="1"/>
          </p:cNvSpPr>
          <p:nvPr>
            <p:ph type="dt" sz="half" idx="10"/>
          </p:nvPr>
        </p:nvSpPr>
        <p:spPr/>
        <p:txBody>
          <a:bodyPr/>
          <a:lstStyle/>
          <a:p>
            <a:fld id="{32DB7396-6F46-4898-ACFF-8B661F642A38}" type="datetimeFigureOut">
              <a:rPr lang="en-GB" smtClean="0"/>
              <a:t>14/09/2023</a:t>
            </a:fld>
            <a:endParaRPr lang="en-GB"/>
          </a:p>
        </p:txBody>
      </p:sp>
      <p:sp>
        <p:nvSpPr>
          <p:cNvPr id="6" name="Footer Placeholder 5">
            <a:extLst>
              <a:ext uri="{FF2B5EF4-FFF2-40B4-BE49-F238E27FC236}">
                <a16:creationId xmlns:a16="http://schemas.microsoft.com/office/drawing/2014/main" id="{EFCFAE29-4FF0-780E-7833-449B32F5F27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FBC3CE-9864-A062-19BB-C72F45B60485}"/>
              </a:ext>
            </a:extLst>
          </p:cNvPr>
          <p:cNvSpPr>
            <a:spLocks noGrp="1"/>
          </p:cNvSpPr>
          <p:nvPr>
            <p:ph type="sldNum" sz="quarter" idx="12"/>
          </p:nvPr>
        </p:nvSpPr>
        <p:spPr/>
        <p:txBody>
          <a:bodyPr/>
          <a:lstStyle/>
          <a:p>
            <a:fld id="{6F94E72E-91D9-4D29-876D-11C3872269A3}" type="slidenum">
              <a:rPr lang="en-GB" smtClean="0"/>
              <a:t>‹#›</a:t>
            </a:fld>
            <a:endParaRPr lang="en-GB"/>
          </a:p>
        </p:txBody>
      </p:sp>
    </p:spTree>
    <p:extLst>
      <p:ext uri="{BB962C8B-B14F-4D97-AF65-F5344CB8AC3E}">
        <p14:creationId xmlns:p14="http://schemas.microsoft.com/office/powerpoint/2010/main" val="3089790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D64E4-C639-7CE4-215E-9155C6C917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785B5B0-DF5D-B32C-428A-D03775693A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B4F065E-17F2-5893-9E6D-0FE3DB7053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E3A0C3-7849-D222-3A47-A6A4898EE525}"/>
              </a:ext>
            </a:extLst>
          </p:cNvPr>
          <p:cNvSpPr>
            <a:spLocks noGrp="1"/>
          </p:cNvSpPr>
          <p:nvPr>
            <p:ph type="dt" sz="half" idx="10"/>
          </p:nvPr>
        </p:nvSpPr>
        <p:spPr/>
        <p:txBody>
          <a:bodyPr/>
          <a:lstStyle/>
          <a:p>
            <a:fld id="{32DB7396-6F46-4898-ACFF-8B661F642A38}" type="datetimeFigureOut">
              <a:rPr lang="en-GB" smtClean="0"/>
              <a:t>14/09/2023</a:t>
            </a:fld>
            <a:endParaRPr lang="en-GB"/>
          </a:p>
        </p:txBody>
      </p:sp>
      <p:sp>
        <p:nvSpPr>
          <p:cNvPr id="6" name="Footer Placeholder 5">
            <a:extLst>
              <a:ext uri="{FF2B5EF4-FFF2-40B4-BE49-F238E27FC236}">
                <a16:creationId xmlns:a16="http://schemas.microsoft.com/office/drawing/2014/main" id="{DEB91E7D-ECEE-7C7E-8B41-4C192E360B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89A66B-268F-0FD8-B00F-5F6E9683765E}"/>
              </a:ext>
            </a:extLst>
          </p:cNvPr>
          <p:cNvSpPr>
            <a:spLocks noGrp="1"/>
          </p:cNvSpPr>
          <p:nvPr>
            <p:ph type="sldNum" sz="quarter" idx="12"/>
          </p:nvPr>
        </p:nvSpPr>
        <p:spPr/>
        <p:txBody>
          <a:bodyPr/>
          <a:lstStyle/>
          <a:p>
            <a:fld id="{6F94E72E-91D9-4D29-876D-11C3872269A3}" type="slidenum">
              <a:rPr lang="en-GB" smtClean="0"/>
              <a:t>‹#›</a:t>
            </a:fld>
            <a:endParaRPr lang="en-GB"/>
          </a:p>
        </p:txBody>
      </p:sp>
    </p:spTree>
    <p:extLst>
      <p:ext uri="{BB962C8B-B14F-4D97-AF65-F5344CB8AC3E}">
        <p14:creationId xmlns:p14="http://schemas.microsoft.com/office/powerpoint/2010/main" val="2155436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57B86D-979F-0DEF-0363-23947582C6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AD95C9-232A-1906-97EA-16BABE3769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B80BFE-F4BA-F2B2-4387-C82731CC1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DB7396-6F46-4898-ACFF-8B661F642A38}" type="datetimeFigureOut">
              <a:rPr lang="en-GB" smtClean="0"/>
              <a:t>14/09/2023</a:t>
            </a:fld>
            <a:endParaRPr lang="en-GB"/>
          </a:p>
        </p:txBody>
      </p:sp>
      <p:sp>
        <p:nvSpPr>
          <p:cNvPr id="5" name="Footer Placeholder 4">
            <a:extLst>
              <a:ext uri="{FF2B5EF4-FFF2-40B4-BE49-F238E27FC236}">
                <a16:creationId xmlns:a16="http://schemas.microsoft.com/office/drawing/2014/main" id="{7C50E1E4-10C2-5007-8647-093C7738FF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959CE35-ECCE-EFFC-C3F4-A8B0ED735F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94E72E-91D9-4D29-876D-11C3872269A3}" type="slidenum">
              <a:rPr lang="en-GB" smtClean="0"/>
              <a:t>‹#›</a:t>
            </a:fld>
            <a:endParaRPr lang="en-GB"/>
          </a:p>
        </p:txBody>
      </p:sp>
    </p:spTree>
    <p:extLst>
      <p:ext uri="{BB962C8B-B14F-4D97-AF65-F5344CB8AC3E}">
        <p14:creationId xmlns:p14="http://schemas.microsoft.com/office/powerpoint/2010/main" val="3891004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8.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8.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8.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83E480-A7DB-FB85-37E3-A1ECEFCF6272}"/>
              </a:ext>
            </a:extLst>
          </p:cNvPr>
          <p:cNvSpPr>
            <a:spLocks noGrp="1"/>
          </p:cNvSpPr>
          <p:nvPr>
            <p:ph type="ctrTitle"/>
          </p:nvPr>
        </p:nvSpPr>
        <p:spPr>
          <a:xfrm>
            <a:off x="755903" y="3399769"/>
            <a:ext cx="10640754" cy="775845"/>
          </a:xfrm>
        </p:spPr>
        <p:txBody>
          <a:bodyPr anchor="b">
            <a:normAutofit/>
          </a:bodyPr>
          <a:lstStyle/>
          <a:p>
            <a:r>
              <a:rPr lang="en-GB" sz="4000" dirty="0">
                <a:solidFill>
                  <a:schemeClr val="tx2"/>
                </a:solidFill>
              </a:rPr>
              <a:t>Welcome Presentation</a:t>
            </a:r>
          </a:p>
        </p:txBody>
      </p:sp>
      <p:sp>
        <p:nvSpPr>
          <p:cNvPr id="3" name="Subtitle 2">
            <a:extLst>
              <a:ext uri="{FF2B5EF4-FFF2-40B4-BE49-F238E27FC236}">
                <a16:creationId xmlns:a16="http://schemas.microsoft.com/office/drawing/2014/main" id="{FC5CC58A-CE15-257E-0491-B52292D32533}"/>
              </a:ext>
            </a:extLst>
          </p:cNvPr>
          <p:cNvSpPr>
            <a:spLocks noGrp="1"/>
          </p:cNvSpPr>
          <p:nvPr>
            <p:ph type="subTitle" idx="1"/>
          </p:nvPr>
        </p:nvSpPr>
        <p:spPr>
          <a:xfrm>
            <a:off x="1514121" y="4171528"/>
            <a:ext cx="9163757" cy="450447"/>
          </a:xfrm>
        </p:spPr>
        <p:txBody>
          <a:bodyPr anchor="ctr">
            <a:normAutofit/>
          </a:bodyPr>
          <a:lstStyle/>
          <a:p>
            <a:r>
              <a:rPr lang="en-GB" sz="2000" dirty="0">
                <a:solidFill>
                  <a:schemeClr val="tx2"/>
                </a:solidFill>
              </a:rPr>
              <a:t>Reception</a:t>
            </a:r>
          </a:p>
        </p:txBody>
      </p:sp>
      <p:grpSp>
        <p:nvGrpSpPr>
          <p:cNvPr id="1035" name="Group 1034">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036" name="Freeform: Shape 1035">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Freeform: Shape 1036">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Freeform: Shape 1037">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039" name="Freeform: Shape 1038">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6" name="Picture 2" descr="Image preview">
            <a:extLst>
              <a:ext uri="{FF2B5EF4-FFF2-40B4-BE49-F238E27FC236}">
                <a16:creationId xmlns:a16="http://schemas.microsoft.com/office/drawing/2014/main" id="{827AD24B-17BE-6FDC-8CC4-087D491C532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28707" y="320231"/>
            <a:ext cx="5673134" cy="2836567"/>
          </a:xfrm>
          <a:prstGeom prst="rect">
            <a:avLst/>
          </a:prstGeom>
          <a:noFill/>
          <a:extLst>
            <a:ext uri="{909E8E84-426E-40DD-AFC4-6F175D3DCCD1}">
              <a14:hiddenFill xmlns:a14="http://schemas.microsoft.com/office/drawing/2010/main">
                <a:solidFill>
                  <a:srgbClr val="FFFFFF"/>
                </a:solidFill>
              </a14:hiddenFill>
            </a:ext>
          </a:extLst>
        </p:spPr>
      </p:pic>
      <p:grpSp>
        <p:nvGrpSpPr>
          <p:cNvPr id="1041" name="Group 1040">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1042" name="Freeform: Shape 1041">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Freeform: Shape 1042">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4" name="Freeform: Shape 1043">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5" name="Freeform: Shape 1044">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07534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1C181-3C56-AD3C-E4C5-8E5B7F4E4455}"/>
              </a:ext>
            </a:extLst>
          </p:cNvPr>
          <p:cNvSpPr>
            <a:spLocks noGrp="1"/>
          </p:cNvSpPr>
          <p:nvPr>
            <p:ph type="title"/>
          </p:nvPr>
        </p:nvSpPr>
        <p:spPr/>
        <p:txBody>
          <a:bodyPr/>
          <a:lstStyle/>
          <a:p>
            <a:pPr algn="ctr"/>
            <a:r>
              <a:rPr lang="en-GB" dirty="0">
                <a:latin typeface="+mn-lt"/>
              </a:rPr>
              <a:t>Homework</a:t>
            </a:r>
          </a:p>
        </p:txBody>
      </p:sp>
      <p:sp>
        <p:nvSpPr>
          <p:cNvPr id="3" name="Content Placeholder 2">
            <a:extLst>
              <a:ext uri="{FF2B5EF4-FFF2-40B4-BE49-F238E27FC236}">
                <a16:creationId xmlns:a16="http://schemas.microsoft.com/office/drawing/2014/main" id="{D3482615-D793-00CA-7A3E-51C78751AA53}"/>
              </a:ext>
            </a:extLst>
          </p:cNvPr>
          <p:cNvSpPr>
            <a:spLocks noGrp="1"/>
          </p:cNvSpPr>
          <p:nvPr>
            <p:ph idx="1"/>
          </p:nvPr>
        </p:nvSpPr>
        <p:spPr/>
        <p:txBody>
          <a:bodyPr>
            <a:normAutofit/>
          </a:bodyPr>
          <a:lstStyle/>
          <a:p>
            <a:pPr>
              <a:lnSpc>
                <a:spcPct val="150000"/>
              </a:lnSpc>
            </a:pPr>
            <a:r>
              <a:rPr lang="en-GB" dirty="0"/>
              <a:t>All children have a purple homework book. </a:t>
            </a:r>
          </a:p>
          <a:p>
            <a:pPr>
              <a:lnSpc>
                <a:spcPct val="150000"/>
              </a:lnSpc>
            </a:pPr>
            <a:r>
              <a:rPr lang="en-GB" dirty="0"/>
              <a:t>Children will receive homework on a </a:t>
            </a:r>
            <a:r>
              <a:rPr lang="en-GB" u="sng" dirty="0"/>
              <a:t>Friday </a:t>
            </a:r>
            <a:r>
              <a:rPr lang="en-GB" dirty="0"/>
              <a:t>and  this will need to be handed back to the Class Teacher by </a:t>
            </a:r>
            <a:r>
              <a:rPr lang="en-GB" u="sng" dirty="0"/>
              <a:t>Wednesday.</a:t>
            </a:r>
            <a:endParaRPr lang="en-GB" dirty="0"/>
          </a:p>
        </p:txBody>
      </p:sp>
      <p:pic>
        <p:nvPicPr>
          <p:cNvPr id="4" name="Homework">
            <a:hlinkClick r:id="" action="ppaction://media"/>
            <a:extLst>
              <a:ext uri="{FF2B5EF4-FFF2-40B4-BE49-F238E27FC236}">
                <a16:creationId xmlns:a16="http://schemas.microsoft.com/office/drawing/2014/main" id="{2FA32A47-7D50-4A6B-8125-BD1265844E6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9973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32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B97DDF-DC7B-297A-8391-17C5C3A5580B}"/>
              </a:ext>
            </a:extLst>
          </p:cNvPr>
          <p:cNvPicPr>
            <a:picLocks noChangeAspect="1"/>
          </p:cNvPicPr>
          <p:nvPr/>
        </p:nvPicPr>
        <p:blipFill>
          <a:blip r:embed="rId4"/>
          <a:stretch>
            <a:fillRect/>
          </a:stretch>
        </p:blipFill>
        <p:spPr>
          <a:xfrm>
            <a:off x="9878759" y="5007296"/>
            <a:ext cx="1485580" cy="1485580"/>
          </a:xfrm>
          <a:prstGeom prst="rect">
            <a:avLst/>
          </a:prstGeom>
        </p:spPr>
      </p:pic>
      <p:sp>
        <p:nvSpPr>
          <p:cNvPr id="2" name="Title 1">
            <a:extLst>
              <a:ext uri="{FF2B5EF4-FFF2-40B4-BE49-F238E27FC236}">
                <a16:creationId xmlns:a16="http://schemas.microsoft.com/office/drawing/2014/main" id="{0BD4D040-2CC8-0111-EFD8-24947CA3354A}"/>
              </a:ext>
            </a:extLst>
          </p:cNvPr>
          <p:cNvSpPr>
            <a:spLocks noGrp="1"/>
          </p:cNvSpPr>
          <p:nvPr>
            <p:ph type="title"/>
          </p:nvPr>
        </p:nvSpPr>
        <p:spPr/>
        <p:txBody>
          <a:bodyPr/>
          <a:lstStyle/>
          <a:p>
            <a:pPr algn="ctr"/>
            <a:r>
              <a:rPr lang="en-GB" dirty="0">
                <a:latin typeface="+mn-lt"/>
              </a:rPr>
              <a:t>Milk and snack</a:t>
            </a:r>
          </a:p>
        </p:txBody>
      </p:sp>
      <p:sp>
        <p:nvSpPr>
          <p:cNvPr id="3" name="Content Placeholder 2">
            <a:extLst>
              <a:ext uri="{FF2B5EF4-FFF2-40B4-BE49-F238E27FC236}">
                <a16:creationId xmlns:a16="http://schemas.microsoft.com/office/drawing/2014/main" id="{1BD3F366-00BF-C0C9-31EA-C35D59C15A6F}"/>
              </a:ext>
            </a:extLst>
          </p:cNvPr>
          <p:cNvSpPr>
            <a:spLocks noGrp="1"/>
          </p:cNvSpPr>
          <p:nvPr>
            <p:ph idx="1"/>
          </p:nvPr>
        </p:nvSpPr>
        <p:spPr>
          <a:xfrm>
            <a:off x="838200" y="1690688"/>
            <a:ext cx="10515600" cy="4351338"/>
          </a:xfrm>
        </p:spPr>
        <p:txBody>
          <a:bodyPr>
            <a:noAutofit/>
          </a:bodyPr>
          <a:lstStyle/>
          <a:p>
            <a:pPr>
              <a:lnSpc>
                <a:spcPct val="150000"/>
              </a:lnSpc>
            </a:pPr>
            <a:r>
              <a:rPr lang="en-GB" dirty="0"/>
              <a:t>Milk and different types of fruit will be provided for all children every day. Milk is free for children in Reception until the end of the year. </a:t>
            </a:r>
          </a:p>
          <a:p>
            <a:pPr>
              <a:lnSpc>
                <a:spcPct val="150000"/>
              </a:lnSpc>
            </a:pPr>
            <a:r>
              <a:rPr lang="en-GB" dirty="0"/>
              <a:t>All children will also be provided with a school water bottle and this will be refilled every morning.</a:t>
            </a:r>
          </a:p>
          <a:p>
            <a:pPr>
              <a:lnSpc>
                <a:spcPct val="150000"/>
              </a:lnSpc>
            </a:pPr>
            <a:r>
              <a:rPr lang="en-GB" dirty="0"/>
              <a:t>Please do not send children into school with juice/ their own water bottles or snacks as this is provided by school. </a:t>
            </a:r>
          </a:p>
        </p:txBody>
      </p:sp>
      <p:pic>
        <p:nvPicPr>
          <p:cNvPr id="5" name="Milk and snack">
            <a:hlinkClick r:id="" action="ppaction://media"/>
            <a:extLst>
              <a:ext uri="{FF2B5EF4-FFF2-40B4-BE49-F238E27FC236}">
                <a16:creationId xmlns:a16="http://schemas.microsoft.com/office/drawing/2014/main" id="{E27BAA4A-B9E1-4FE8-A30A-AA349029502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60418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82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8DB77-EFC5-87D3-4698-E6BE7DBF5E81}"/>
              </a:ext>
            </a:extLst>
          </p:cNvPr>
          <p:cNvSpPr>
            <a:spLocks noGrp="1"/>
          </p:cNvSpPr>
          <p:nvPr>
            <p:ph type="title"/>
          </p:nvPr>
        </p:nvSpPr>
        <p:spPr/>
        <p:txBody>
          <a:bodyPr/>
          <a:lstStyle/>
          <a:p>
            <a:pPr algn="ctr"/>
            <a:r>
              <a:rPr lang="en-GB" dirty="0">
                <a:latin typeface="+mn-lt"/>
              </a:rPr>
              <a:t>Marvellous Me</a:t>
            </a:r>
          </a:p>
        </p:txBody>
      </p:sp>
      <p:sp>
        <p:nvSpPr>
          <p:cNvPr id="3" name="Content Placeholder 2">
            <a:extLst>
              <a:ext uri="{FF2B5EF4-FFF2-40B4-BE49-F238E27FC236}">
                <a16:creationId xmlns:a16="http://schemas.microsoft.com/office/drawing/2014/main" id="{4E2419CF-DCB3-C95C-C9A5-02ABC6F9648C}"/>
              </a:ext>
            </a:extLst>
          </p:cNvPr>
          <p:cNvSpPr>
            <a:spLocks noGrp="1"/>
          </p:cNvSpPr>
          <p:nvPr>
            <p:ph idx="1"/>
          </p:nvPr>
        </p:nvSpPr>
        <p:spPr>
          <a:xfrm>
            <a:off x="838200" y="1690687"/>
            <a:ext cx="10515600" cy="4802187"/>
          </a:xfrm>
        </p:spPr>
        <p:txBody>
          <a:bodyPr>
            <a:noAutofit/>
          </a:bodyPr>
          <a:lstStyle/>
          <a:p>
            <a:pPr>
              <a:lnSpc>
                <a:spcPct val="150000"/>
              </a:lnSpc>
            </a:pPr>
            <a:r>
              <a:rPr lang="en-GB" sz="2400" dirty="0"/>
              <a:t>Marvellous Me is a communication app on your phone. </a:t>
            </a:r>
          </a:p>
          <a:p>
            <a:pPr>
              <a:lnSpc>
                <a:spcPct val="150000"/>
              </a:lnSpc>
            </a:pPr>
            <a:r>
              <a:rPr lang="en-GB" sz="2400" dirty="0"/>
              <a:t>Everyone will receive a join code that you can use when you download the app.</a:t>
            </a:r>
          </a:p>
          <a:p>
            <a:pPr>
              <a:lnSpc>
                <a:spcPct val="150000"/>
              </a:lnSpc>
            </a:pPr>
            <a:r>
              <a:rPr lang="en-GB" sz="2400" dirty="0"/>
              <a:t>Letters, information and badges will be sent through this app so please make sure that you have access. </a:t>
            </a:r>
          </a:p>
          <a:p>
            <a:pPr>
              <a:lnSpc>
                <a:spcPct val="150000"/>
              </a:lnSpc>
            </a:pPr>
            <a:r>
              <a:rPr lang="en-GB" sz="2400" dirty="0"/>
              <a:t>If you have any issues, please speak to a member of staff in the office. </a:t>
            </a:r>
          </a:p>
        </p:txBody>
      </p:sp>
      <p:pic>
        <p:nvPicPr>
          <p:cNvPr id="4" name="Picture 3">
            <a:extLst>
              <a:ext uri="{FF2B5EF4-FFF2-40B4-BE49-F238E27FC236}">
                <a16:creationId xmlns:a16="http://schemas.microsoft.com/office/drawing/2014/main" id="{87BD42ED-3BA5-F1CB-A9A2-19F8C5192E2B}"/>
              </a:ext>
            </a:extLst>
          </p:cNvPr>
          <p:cNvPicPr>
            <a:picLocks noChangeAspect="1"/>
          </p:cNvPicPr>
          <p:nvPr/>
        </p:nvPicPr>
        <p:blipFill>
          <a:blip r:embed="rId4"/>
          <a:stretch>
            <a:fillRect/>
          </a:stretch>
        </p:blipFill>
        <p:spPr>
          <a:xfrm>
            <a:off x="9794704" y="-64649"/>
            <a:ext cx="2185109" cy="2185109"/>
          </a:xfrm>
          <a:prstGeom prst="rect">
            <a:avLst/>
          </a:prstGeom>
        </p:spPr>
      </p:pic>
      <p:pic>
        <p:nvPicPr>
          <p:cNvPr id="5" name="Marvellous Me">
            <a:hlinkClick r:id="" action="ppaction://media"/>
            <a:extLst>
              <a:ext uri="{FF2B5EF4-FFF2-40B4-BE49-F238E27FC236}">
                <a16:creationId xmlns:a16="http://schemas.microsoft.com/office/drawing/2014/main" id="{B53EA49C-448F-4CE9-BFD1-1FD06162E02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70313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97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D7F94-5EF3-B2A1-6C10-3AFAA77273C4}"/>
              </a:ext>
            </a:extLst>
          </p:cNvPr>
          <p:cNvSpPr>
            <a:spLocks noGrp="1"/>
          </p:cNvSpPr>
          <p:nvPr>
            <p:ph type="title"/>
          </p:nvPr>
        </p:nvSpPr>
        <p:spPr/>
        <p:txBody>
          <a:bodyPr/>
          <a:lstStyle/>
          <a:p>
            <a:pPr algn="ctr"/>
            <a:r>
              <a:rPr lang="en-GB" dirty="0">
                <a:latin typeface="+mn-lt"/>
              </a:rPr>
              <a:t>Reception Baselines</a:t>
            </a:r>
          </a:p>
        </p:txBody>
      </p:sp>
      <p:sp>
        <p:nvSpPr>
          <p:cNvPr id="3" name="Content Placeholder 2">
            <a:extLst>
              <a:ext uri="{FF2B5EF4-FFF2-40B4-BE49-F238E27FC236}">
                <a16:creationId xmlns:a16="http://schemas.microsoft.com/office/drawing/2014/main" id="{717E2BF1-25D7-60DE-1F73-23E215240D97}"/>
              </a:ext>
            </a:extLst>
          </p:cNvPr>
          <p:cNvSpPr>
            <a:spLocks noGrp="1"/>
          </p:cNvSpPr>
          <p:nvPr>
            <p:ph idx="1"/>
          </p:nvPr>
        </p:nvSpPr>
        <p:spPr/>
        <p:txBody>
          <a:bodyPr/>
          <a:lstStyle/>
          <a:p>
            <a:pPr>
              <a:lnSpc>
                <a:spcPct val="150000"/>
              </a:lnSpc>
            </a:pPr>
            <a:r>
              <a:rPr lang="en-GB" dirty="0"/>
              <a:t>All children will be completing a Reception baseline in the next few weeks. </a:t>
            </a:r>
          </a:p>
          <a:p>
            <a:pPr>
              <a:lnSpc>
                <a:spcPct val="150000"/>
              </a:lnSpc>
            </a:pPr>
            <a:r>
              <a:rPr lang="en-GB" dirty="0"/>
              <a:t>This is a Government assessment to support the progress between Reception and Year 6.</a:t>
            </a:r>
          </a:p>
          <a:p>
            <a:pPr>
              <a:lnSpc>
                <a:spcPct val="150000"/>
              </a:lnSpc>
            </a:pPr>
            <a:r>
              <a:rPr lang="en-GB" dirty="0"/>
              <a:t>A parent guide has been sent out on Marvellous Me. </a:t>
            </a:r>
          </a:p>
        </p:txBody>
      </p:sp>
      <p:pic>
        <p:nvPicPr>
          <p:cNvPr id="5" name="Reception Baselines">
            <a:hlinkClick r:id="" action="ppaction://media"/>
            <a:extLst>
              <a:ext uri="{FF2B5EF4-FFF2-40B4-BE49-F238E27FC236}">
                <a16:creationId xmlns:a16="http://schemas.microsoft.com/office/drawing/2014/main" id="{BC982632-45CC-3D89-80C7-2A0C5AF69E2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91435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66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C920A-6BC3-D3ED-0F95-C95524CA235F}"/>
              </a:ext>
            </a:extLst>
          </p:cNvPr>
          <p:cNvSpPr>
            <a:spLocks noGrp="1"/>
          </p:cNvSpPr>
          <p:nvPr>
            <p:ph type="title"/>
          </p:nvPr>
        </p:nvSpPr>
        <p:spPr/>
        <p:txBody>
          <a:bodyPr/>
          <a:lstStyle/>
          <a:p>
            <a:pPr algn="ctr"/>
            <a:r>
              <a:rPr lang="en-GB" dirty="0">
                <a:latin typeface="+mn-lt"/>
              </a:rPr>
              <a:t>Toothbrushing</a:t>
            </a:r>
          </a:p>
        </p:txBody>
      </p:sp>
      <p:sp>
        <p:nvSpPr>
          <p:cNvPr id="3" name="Content Placeholder 2">
            <a:extLst>
              <a:ext uri="{FF2B5EF4-FFF2-40B4-BE49-F238E27FC236}">
                <a16:creationId xmlns:a16="http://schemas.microsoft.com/office/drawing/2014/main" id="{884E2C24-B632-5268-B020-CCA6CBF73658}"/>
              </a:ext>
            </a:extLst>
          </p:cNvPr>
          <p:cNvSpPr>
            <a:spLocks noGrp="1"/>
          </p:cNvSpPr>
          <p:nvPr>
            <p:ph idx="1"/>
          </p:nvPr>
        </p:nvSpPr>
        <p:spPr>
          <a:xfrm>
            <a:off x="838200" y="1690687"/>
            <a:ext cx="10515600" cy="4486275"/>
          </a:xfrm>
        </p:spPr>
        <p:txBody>
          <a:bodyPr/>
          <a:lstStyle/>
          <a:p>
            <a:pPr>
              <a:lnSpc>
                <a:spcPct val="150000"/>
              </a:lnSpc>
            </a:pPr>
            <a:r>
              <a:rPr lang="en-GB" dirty="0"/>
              <a:t>All children in Reception will take part in brushing their teeth every day after lunch. </a:t>
            </a:r>
          </a:p>
          <a:p>
            <a:pPr>
              <a:lnSpc>
                <a:spcPct val="150000"/>
              </a:lnSpc>
            </a:pPr>
            <a:r>
              <a:rPr lang="en-GB" dirty="0"/>
              <a:t>School will provide all resources needed to brush teeth. </a:t>
            </a:r>
          </a:p>
        </p:txBody>
      </p:sp>
      <p:pic>
        <p:nvPicPr>
          <p:cNvPr id="4" name="Toothbrushing">
            <a:hlinkClick r:id="" action="ppaction://media"/>
            <a:extLst>
              <a:ext uri="{FF2B5EF4-FFF2-40B4-BE49-F238E27FC236}">
                <a16:creationId xmlns:a16="http://schemas.microsoft.com/office/drawing/2014/main" id="{11E31C7E-DF55-41AD-B0DE-8C7D4602242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90005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2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8DE2C-613C-F8D8-ED13-68B213A9BB9A}"/>
              </a:ext>
            </a:extLst>
          </p:cNvPr>
          <p:cNvSpPr>
            <a:spLocks noGrp="1"/>
          </p:cNvSpPr>
          <p:nvPr>
            <p:ph type="title"/>
          </p:nvPr>
        </p:nvSpPr>
        <p:spPr/>
        <p:txBody>
          <a:bodyPr/>
          <a:lstStyle/>
          <a:p>
            <a:pPr algn="ctr"/>
            <a:r>
              <a:rPr lang="en-GB" dirty="0">
                <a:latin typeface="+mn-lt"/>
              </a:rPr>
              <a:t>Evidence Me</a:t>
            </a:r>
          </a:p>
        </p:txBody>
      </p:sp>
      <p:sp>
        <p:nvSpPr>
          <p:cNvPr id="3" name="Content Placeholder 2">
            <a:extLst>
              <a:ext uri="{FF2B5EF4-FFF2-40B4-BE49-F238E27FC236}">
                <a16:creationId xmlns:a16="http://schemas.microsoft.com/office/drawing/2014/main" id="{BC77D18D-A2C6-5158-9D98-C925E863CF76}"/>
              </a:ext>
            </a:extLst>
          </p:cNvPr>
          <p:cNvSpPr>
            <a:spLocks noGrp="1"/>
          </p:cNvSpPr>
          <p:nvPr>
            <p:ph idx="1"/>
          </p:nvPr>
        </p:nvSpPr>
        <p:spPr>
          <a:xfrm>
            <a:off x="838200" y="1690688"/>
            <a:ext cx="10515600" cy="4633913"/>
          </a:xfrm>
        </p:spPr>
        <p:txBody>
          <a:bodyPr>
            <a:normAutofit/>
          </a:bodyPr>
          <a:lstStyle/>
          <a:p>
            <a:pPr>
              <a:lnSpc>
                <a:spcPct val="150000"/>
              </a:lnSpc>
            </a:pPr>
            <a:r>
              <a:rPr lang="en-GB" dirty="0"/>
              <a:t>This is an observational platform, where you will receive observations of your child in the classroom. </a:t>
            </a:r>
          </a:p>
          <a:p>
            <a:pPr>
              <a:lnSpc>
                <a:spcPct val="150000"/>
              </a:lnSpc>
            </a:pPr>
            <a:r>
              <a:rPr lang="en-GB" dirty="0"/>
              <a:t>You will need to download the app and you will receive log in details via email. Please log in using the app. </a:t>
            </a:r>
          </a:p>
          <a:p>
            <a:pPr>
              <a:lnSpc>
                <a:spcPct val="150000"/>
              </a:lnSpc>
            </a:pPr>
            <a:r>
              <a:rPr lang="en-GB" dirty="0"/>
              <a:t>See your child’s class teacher if you need any help. </a:t>
            </a:r>
          </a:p>
        </p:txBody>
      </p:sp>
      <p:pic>
        <p:nvPicPr>
          <p:cNvPr id="4" name="evidence me">
            <a:hlinkClick r:id="" action="ppaction://media"/>
            <a:extLst>
              <a:ext uri="{FF2B5EF4-FFF2-40B4-BE49-F238E27FC236}">
                <a16:creationId xmlns:a16="http://schemas.microsoft.com/office/drawing/2014/main" id="{9F80D1B6-605F-4A26-8E1E-016BF17BF3A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9610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57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31353-F46E-3E51-272F-DF8DEBDA52C1}"/>
              </a:ext>
            </a:extLst>
          </p:cNvPr>
          <p:cNvSpPr>
            <a:spLocks noGrp="1"/>
          </p:cNvSpPr>
          <p:nvPr>
            <p:ph type="title"/>
          </p:nvPr>
        </p:nvSpPr>
        <p:spPr>
          <a:xfrm>
            <a:off x="838200" y="365125"/>
            <a:ext cx="10515600" cy="1825625"/>
          </a:xfrm>
        </p:spPr>
        <p:txBody>
          <a:bodyPr>
            <a:noAutofit/>
          </a:bodyPr>
          <a:lstStyle/>
          <a:p>
            <a:pPr algn="ctr">
              <a:lnSpc>
                <a:spcPct val="150000"/>
              </a:lnSpc>
            </a:pPr>
            <a:r>
              <a:rPr lang="en-GB" dirty="0">
                <a:latin typeface="+mn-lt"/>
              </a:rPr>
              <a:t>What can you do to support your child at home?</a:t>
            </a:r>
          </a:p>
        </p:txBody>
      </p:sp>
      <p:sp>
        <p:nvSpPr>
          <p:cNvPr id="3" name="Content Placeholder 2">
            <a:extLst>
              <a:ext uri="{FF2B5EF4-FFF2-40B4-BE49-F238E27FC236}">
                <a16:creationId xmlns:a16="http://schemas.microsoft.com/office/drawing/2014/main" id="{EB6CF0CA-5040-A550-EC8D-DF1184311356}"/>
              </a:ext>
            </a:extLst>
          </p:cNvPr>
          <p:cNvSpPr>
            <a:spLocks noGrp="1"/>
          </p:cNvSpPr>
          <p:nvPr>
            <p:ph idx="1"/>
          </p:nvPr>
        </p:nvSpPr>
        <p:spPr>
          <a:xfrm>
            <a:off x="838200" y="2324894"/>
            <a:ext cx="10515600" cy="4052888"/>
          </a:xfrm>
        </p:spPr>
        <p:txBody>
          <a:bodyPr>
            <a:normAutofit fontScale="92500" lnSpcReduction="10000"/>
          </a:bodyPr>
          <a:lstStyle/>
          <a:p>
            <a:pPr>
              <a:lnSpc>
                <a:spcPct val="150000"/>
              </a:lnSpc>
            </a:pPr>
            <a:r>
              <a:rPr lang="en-GB" dirty="0"/>
              <a:t>Name writing in lower case with a capital letter. </a:t>
            </a:r>
          </a:p>
          <a:p>
            <a:pPr>
              <a:lnSpc>
                <a:spcPct val="150000"/>
              </a:lnSpc>
            </a:pPr>
            <a:r>
              <a:rPr lang="en-GB" dirty="0"/>
              <a:t>Numbers 0-20</a:t>
            </a:r>
          </a:p>
          <a:p>
            <a:pPr>
              <a:lnSpc>
                <a:spcPct val="150000"/>
              </a:lnSpc>
            </a:pPr>
            <a:r>
              <a:rPr lang="en-GB" dirty="0"/>
              <a:t>Book behaviours</a:t>
            </a:r>
          </a:p>
          <a:p>
            <a:pPr>
              <a:lnSpc>
                <a:spcPct val="150000"/>
              </a:lnSpc>
            </a:pPr>
            <a:r>
              <a:rPr lang="en-GB" dirty="0"/>
              <a:t>Letter recognition – letter sounds</a:t>
            </a:r>
          </a:p>
          <a:p>
            <a:pPr>
              <a:lnSpc>
                <a:spcPct val="150000"/>
              </a:lnSpc>
            </a:pPr>
            <a:r>
              <a:rPr lang="en-GB" dirty="0"/>
              <a:t>Speaking in full sentences</a:t>
            </a:r>
          </a:p>
          <a:p>
            <a:pPr>
              <a:lnSpc>
                <a:spcPct val="150000"/>
              </a:lnSpc>
            </a:pPr>
            <a:r>
              <a:rPr lang="en-GB" dirty="0"/>
              <a:t>Using a knife and fork and zipping up coats</a:t>
            </a:r>
          </a:p>
        </p:txBody>
      </p:sp>
      <p:pic>
        <p:nvPicPr>
          <p:cNvPr id="5" name="support ">
            <a:hlinkClick r:id="" action="ppaction://media"/>
            <a:extLst>
              <a:ext uri="{FF2B5EF4-FFF2-40B4-BE49-F238E27FC236}">
                <a16:creationId xmlns:a16="http://schemas.microsoft.com/office/drawing/2014/main" id="{A5744FFE-8CCA-4CA1-865C-FBDAEDB4737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67034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44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D7617-916F-4D97-71C6-E7E81CBB5A1C}"/>
              </a:ext>
            </a:extLst>
          </p:cNvPr>
          <p:cNvSpPr>
            <a:spLocks noGrp="1"/>
          </p:cNvSpPr>
          <p:nvPr>
            <p:ph type="title"/>
          </p:nvPr>
        </p:nvSpPr>
        <p:spPr>
          <a:xfrm>
            <a:off x="838200" y="2103437"/>
            <a:ext cx="10515600" cy="1325563"/>
          </a:xfrm>
        </p:spPr>
        <p:txBody>
          <a:bodyPr>
            <a:normAutofit/>
          </a:bodyPr>
          <a:lstStyle/>
          <a:p>
            <a:pPr algn="ctr"/>
            <a:r>
              <a:rPr lang="en-GB" sz="7200" dirty="0">
                <a:latin typeface="+mn-lt"/>
              </a:rPr>
              <a:t>Any questions?</a:t>
            </a:r>
          </a:p>
        </p:txBody>
      </p:sp>
      <p:pic>
        <p:nvPicPr>
          <p:cNvPr id="3" name="questions">
            <a:hlinkClick r:id="" action="ppaction://media"/>
            <a:extLst>
              <a:ext uri="{FF2B5EF4-FFF2-40B4-BE49-F238E27FC236}">
                <a16:creationId xmlns:a16="http://schemas.microsoft.com/office/drawing/2014/main" id="{97A7743D-A07A-4EF8-9160-65921634A98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68343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7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36895-CEDA-9118-EFE7-6C9F514E9F77}"/>
              </a:ext>
            </a:extLst>
          </p:cNvPr>
          <p:cNvSpPr>
            <a:spLocks noGrp="1"/>
          </p:cNvSpPr>
          <p:nvPr>
            <p:ph type="title"/>
          </p:nvPr>
        </p:nvSpPr>
        <p:spPr/>
        <p:txBody>
          <a:bodyPr/>
          <a:lstStyle/>
          <a:p>
            <a:pPr algn="ctr"/>
            <a:r>
              <a:rPr lang="en-GB" dirty="0">
                <a:latin typeface="+mn-lt"/>
              </a:rPr>
              <a:t>Staff in Reception</a:t>
            </a:r>
          </a:p>
        </p:txBody>
      </p:sp>
      <p:sp>
        <p:nvSpPr>
          <p:cNvPr id="3" name="Content Placeholder 2">
            <a:extLst>
              <a:ext uri="{FF2B5EF4-FFF2-40B4-BE49-F238E27FC236}">
                <a16:creationId xmlns:a16="http://schemas.microsoft.com/office/drawing/2014/main" id="{BF82C235-2648-307C-E810-0EEB9C130EAC}"/>
              </a:ext>
            </a:extLst>
          </p:cNvPr>
          <p:cNvSpPr>
            <a:spLocks noGrp="1"/>
          </p:cNvSpPr>
          <p:nvPr>
            <p:ph idx="1"/>
          </p:nvPr>
        </p:nvSpPr>
        <p:spPr>
          <a:xfrm>
            <a:off x="838200" y="1975770"/>
            <a:ext cx="10515600" cy="520010"/>
          </a:xfrm>
        </p:spPr>
        <p:txBody>
          <a:bodyPr>
            <a:normAutofit/>
          </a:bodyPr>
          <a:lstStyle/>
          <a:p>
            <a:pPr marL="0" indent="0">
              <a:buNone/>
            </a:pPr>
            <a:r>
              <a:rPr lang="en-GB" dirty="0">
                <a:latin typeface="Debbie Hepplewhite Print Font" panose="03050602040000000000" pitchFamily="66" charset="0"/>
              </a:rPr>
              <a:t>  </a:t>
            </a:r>
            <a:r>
              <a:rPr lang="en-GB" u="sng" dirty="0"/>
              <a:t>RA</a:t>
            </a:r>
            <a:r>
              <a:rPr lang="en-GB" dirty="0"/>
              <a:t> 				</a:t>
            </a:r>
            <a:r>
              <a:rPr lang="en-GB" u="sng" dirty="0"/>
              <a:t>RB</a:t>
            </a:r>
            <a:r>
              <a:rPr lang="en-GB" dirty="0"/>
              <a:t> 			    	</a:t>
            </a:r>
            <a:r>
              <a:rPr lang="en-GB" u="sng" dirty="0"/>
              <a:t>RC</a:t>
            </a:r>
            <a:r>
              <a:rPr lang="en-GB" dirty="0"/>
              <a:t> </a:t>
            </a:r>
          </a:p>
        </p:txBody>
      </p:sp>
      <p:pic>
        <p:nvPicPr>
          <p:cNvPr id="7" name="Picture 6">
            <a:extLst>
              <a:ext uri="{FF2B5EF4-FFF2-40B4-BE49-F238E27FC236}">
                <a16:creationId xmlns:a16="http://schemas.microsoft.com/office/drawing/2014/main" id="{5ACDB895-5AD3-99CE-75C2-A31A3080206C}"/>
              </a:ext>
            </a:extLst>
          </p:cNvPr>
          <p:cNvPicPr>
            <a:picLocks noChangeAspect="1"/>
          </p:cNvPicPr>
          <p:nvPr/>
        </p:nvPicPr>
        <p:blipFill>
          <a:blip r:embed="rId2"/>
          <a:stretch>
            <a:fillRect/>
          </a:stretch>
        </p:blipFill>
        <p:spPr>
          <a:xfrm>
            <a:off x="5018261" y="2420784"/>
            <a:ext cx="1343025" cy="1724025"/>
          </a:xfrm>
          <a:prstGeom prst="rect">
            <a:avLst/>
          </a:prstGeom>
        </p:spPr>
      </p:pic>
      <p:pic>
        <p:nvPicPr>
          <p:cNvPr id="9" name="Picture 8">
            <a:extLst>
              <a:ext uri="{FF2B5EF4-FFF2-40B4-BE49-F238E27FC236}">
                <a16:creationId xmlns:a16="http://schemas.microsoft.com/office/drawing/2014/main" id="{3711E481-C39C-2884-3514-01E0F95D8E3F}"/>
              </a:ext>
            </a:extLst>
          </p:cNvPr>
          <p:cNvPicPr>
            <a:picLocks noChangeAspect="1"/>
          </p:cNvPicPr>
          <p:nvPr/>
        </p:nvPicPr>
        <p:blipFill>
          <a:blip r:embed="rId3"/>
          <a:stretch>
            <a:fillRect/>
          </a:stretch>
        </p:blipFill>
        <p:spPr>
          <a:xfrm>
            <a:off x="8506520" y="2420784"/>
            <a:ext cx="1343025" cy="1724025"/>
          </a:xfrm>
          <a:prstGeom prst="rect">
            <a:avLst/>
          </a:prstGeom>
        </p:spPr>
      </p:pic>
      <p:pic>
        <p:nvPicPr>
          <p:cNvPr id="13" name="Picture 12">
            <a:extLst>
              <a:ext uri="{FF2B5EF4-FFF2-40B4-BE49-F238E27FC236}">
                <a16:creationId xmlns:a16="http://schemas.microsoft.com/office/drawing/2014/main" id="{DF02CF7B-6828-8621-A90A-7FB975070133}"/>
              </a:ext>
            </a:extLst>
          </p:cNvPr>
          <p:cNvPicPr>
            <a:picLocks noChangeAspect="1"/>
          </p:cNvPicPr>
          <p:nvPr/>
        </p:nvPicPr>
        <p:blipFill>
          <a:blip r:embed="rId4"/>
          <a:stretch>
            <a:fillRect/>
          </a:stretch>
        </p:blipFill>
        <p:spPr>
          <a:xfrm>
            <a:off x="5023023" y="4144809"/>
            <a:ext cx="1333500" cy="1801220"/>
          </a:xfrm>
          <a:prstGeom prst="rect">
            <a:avLst/>
          </a:prstGeom>
        </p:spPr>
      </p:pic>
      <p:pic>
        <p:nvPicPr>
          <p:cNvPr id="15" name="Picture 14">
            <a:extLst>
              <a:ext uri="{FF2B5EF4-FFF2-40B4-BE49-F238E27FC236}">
                <a16:creationId xmlns:a16="http://schemas.microsoft.com/office/drawing/2014/main" id="{66D2191F-A010-0659-59B4-9D70342C2830}"/>
              </a:ext>
            </a:extLst>
          </p:cNvPr>
          <p:cNvPicPr>
            <a:picLocks noChangeAspect="1"/>
          </p:cNvPicPr>
          <p:nvPr/>
        </p:nvPicPr>
        <p:blipFill>
          <a:blip r:embed="rId5"/>
          <a:stretch>
            <a:fillRect/>
          </a:stretch>
        </p:blipFill>
        <p:spPr>
          <a:xfrm>
            <a:off x="1026807" y="4144808"/>
            <a:ext cx="1333500" cy="1801220"/>
          </a:xfrm>
          <a:prstGeom prst="rect">
            <a:avLst/>
          </a:prstGeom>
        </p:spPr>
      </p:pic>
      <p:pic>
        <p:nvPicPr>
          <p:cNvPr id="10" name="Picture 9" descr="A picture containing human face, person, smile, clothing&#10;&#10;Description automatically generated">
            <a:extLst>
              <a:ext uri="{FF2B5EF4-FFF2-40B4-BE49-F238E27FC236}">
                <a16:creationId xmlns:a16="http://schemas.microsoft.com/office/drawing/2014/main" id="{67C556FE-1520-4911-9074-C4938132E2C9}"/>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044659" y="2420783"/>
            <a:ext cx="1297796" cy="1724025"/>
          </a:xfrm>
          <a:prstGeom prst="rect">
            <a:avLst/>
          </a:prstGeom>
        </p:spPr>
      </p:pic>
      <p:pic>
        <p:nvPicPr>
          <p:cNvPr id="4" name="Picture 3">
            <a:extLst>
              <a:ext uri="{FF2B5EF4-FFF2-40B4-BE49-F238E27FC236}">
                <a16:creationId xmlns:a16="http://schemas.microsoft.com/office/drawing/2014/main" id="{E613468B-BE84-4A2C-8261-AF0556764780}"/>
              </a:ext>
            </a:extLst>
          </p:cNvPr>
          <p:cNvPicPr>
            <a:picLocks noChangeAspect="1"/>
          </p:cNvPicPr>
          <p:nvPr/>
        </p:nvPicPr>
        <p:blipFill>
          <a:blip r:embed="rId7"/>
          <a:stretch>
            <a:fillRect/>
          </a:stretch>
        </p:blipFill>
        <p:spPr>
          <a:xfrm>
            <a:off x="8511282" y="4144810"/>
            <a:ext cx="1333500" cy="1801220"/>
          </a:xfrm>
          <a:prstGeom prst="rect">
            <a:avLst/>
          </a:prstGeom>
        </p:spPr>
      </p:pic>
      <p:sp>
        <p:nvSpPr>
          <p:cNvPr id="5" name="TextBox 4">
            <a:extLst>
              <a:ext uri="{FF2B5EF4-FFF2-40B4-BE49-F238E27FC236}">
                <a16:creationId xmlns:a16="http://schemas.microsoft.com/office/drawing/2014/main" id="{BA341DC6-EAE7-4706-9366-CF84CB0FB4BF}"/>
              </a:ext>
            </a:extLst>
          </p:cNvPr>
          <p:cNvSpPr txBox="1"/>
          <p:nvPr/>
        </p:nvSpPr>
        <p:spPr>
          <a:xfrm>
            <a:off x="2360307" y="2968487"/>
            <a:ext cx="2127382" cy="400110"/>
          </a:xfrm>
          <a:prstGeom prst="rect">
            <a:avLst/>
          </a:prstGeom>
          <a:noFill/>
        </p:spPr>
        <p:txBody>
          <a:bodyPr wrap="square" rtlCol="0">
            <a:spAutoFit/>
          </a:bodyPr>
          <a:lstStyle/>
          <a:p>
            <a:r>
              <a:rPr lang="en-GB" sz="2000" dirty="0"/>
              <a:t>Miss Khalifa</a:t>
            </a:r>
          </a:p>
        </p:txBody>
      </p:sp>
      <p:sp>
        <p:nvSpPr>
          <p:cNvPr id="12" name="TextBox 11">
            <a:extLst>
              <a:ext uri="{FF2B5EF4-FFF2-40B4-BE49-F238E27FC236}">
                <a16:creationId xmlns:a16="http://schemas.microsoft.com/office/drawing/2014/main" id="{149CA060-84E8-4997-8FDA-FF9902B78208}"/>
              </a:ext>
            </a:extLst>
          </p:cNvPr>
          <p:cNvSpPr txBox="1"/>
          <p:nvPr/>
        </p:nvSpPr>
        <p:spPr>
          <a:xfrm>
            <a:off x="6356523" y="3028890"/>
            <a:ext cx="2127382" cy="400110"/>
          </a:xfrm>
          <a:prstGeom prst="rect">
            <a:avLst/>
          </a:prstGeom>
          <a:noFill/>
        </p:spPr>
        <p:txBody>
          <a:bodyPr wrap="square" rtlCol="0">
            <a:spAutoFit/>
          </a:bodyPr>
          <a:lstStyle/>
          <a:p>
            <a:r>
              <a:rPr lang="en-GB" sz="2000" dirty="0"/>
              <a:t>Miss Arshad</a:t>
            </a:r>
          </a:p>
        </p:txBody>
      </p:sp>
      <p:sp>
        <p:nvSpPr>
          <p:cNvPr id="14" name="TextBox 13">
            <a:extLst>
              <a:ext uri="{FF2B5EF4-FFF2-40B4-BE49-F238E27FC236}">
                <a16:creationId xmlns:a16="http://schemas.microsoft.com/office/drawing/2014/main" id="{0D7AAB5B-E425-4455-A339-FC4C6D7061C2}"/>
              </a:ext>
            </a:extLst>
          </p:cNvPr>
          <p:cNvSpPr txBox="1"/>
          <p:nvPr/>
        </p:nvSpPr>
        <p:spPr>
          <a:xfrm>
            <a:off x="9872160" y="3028890"/>
            <a:ext cx="2127382" cy="400110"/>
          </a:xfrm>
          <a:prstGeom prst="rect">
            <a:avLst/>
          </a:prstGeom>
          <a:noFill/>
        </p:spPr>
        <p:txBody>
          <a:bodyPr wrap="square" rtlCol="0">
            <a:spAutoFit/>
          </a:bodyPr>
          <a:lstStyle/>
          <a:p>
            <a:r>
              <a:rPr lang="en-GB" sz="2000" dirty="0"/>
              <a:t>Miss Howard</a:t>
            </a:r>
          </a:p>
        </p:txBody>
      </p:sp>
      <p:sp>
        <p:nvSpPr>
          <p:cNvPr id="16" name="TextBox 15">
            <a:extLst>
              <a:ext uri="{FF2B5EF4-FFF2-40B4-BE49-F238E27FC236}">
                <a16:creationId xmlns:a16="http://schemas.microsoft.com/office/drawing/2014/main" id="{FA0B2C09-10EA-4FC5-A9AA-B6B2809C4E51}"/>
              </a:ext>
            </a:extLst>
          </p:cNvPr>
          <p:cNvSpPr txBox="1"/>
          <p:nvPr/>
        </p:nvSpPr>
        <p:spPr>
          <a:xfrm>
            <a:off x="2342455" y="4845363"/>
            <a:ext cx="2127382" cy="400110"/>
          </a:xfrm>
          <a:prstGeom prst="rect">
            <a:avLst/>
          </a:prstGeom>
          <a:noFill/>
        </p:spPr>
        <p:txBody>
          <a:bodyPr wrap="square" rtlCol="0">
            <a:spAutoFit/>
          </a:bodyPr>
          <a:lstStyle/>
          <a:p>
            <a:r>
              <a:rPr lang="en-GB" sz="2000" dirty="0"/>
              <a:t>Mrs </a:t>
            </a:r>
            <a:r>
              <a:rPr lang="en-GB" sz="2000" dirty="0" err="1"/>
              <a:t>Baig</a:t>
            </a:r>
            <a:endParaRPr lang="en-GB" sz="2000" dirty="0"/>
          </a:p>
        </p:txBody>
      </p:sp>
      <p:sp>
        <p:nvSpPr>
          <p:cNvPr id="18" name="TextBox 17">
            <a:extLst>
              <a:ext uri="{FF2B5EF4-FFF2-40B4-BE49-F238E27FC236}">
                <a16:creationId xmlns:a16="http://schemas.microsoft.com/office/drawing/2014/main" id="{959D1F41-9180-4CEE-A51F-6A9536B08C1A}"/>
              </a:ext>
            </a:extLst>
          </p:cNvPr>
          <p:cNvSpPr txBox="1"/>
          <p:nvPr/>
        </p:nvSpPr>
        <p:spPr>
          <a:xfrm>
            <a:off x="6321946" y="4877974"/>
            <a:ext cx="2127382" cy="400110"/>
          </a:xfrm>
          <a:prstGeom prst="rect">
            <a:avLst/>
          </a:prstGeom>
          <a:noFill/>
        </p:spPr>
        <p:txBody>
          <a:bodyPr wrap="square" rtlCol="0">
            <a:spAutoFit/>
          </a:bodyPr>
          <a:lstStyle/>
          <a:p>
            <a:r>
              <a:rPr lang="en-GB" sz="2000" dirty="0"/>
              <a:t>Mrs Ashraf</a:t>
            </a:r>
          </a:p>
        </p:txBody>
      </p:sp>
      <p:sp>
        <p:nvSpPr>
          <p:cNvPr id="19" name="TextBox 18">
            <a:extLst>
              <a:ext uri="{FF2B5EF4-FFF2-40B4-BE49-F238E27FC236}">
                <a16:creationId xmlns:a16="http://schemas.microsoft.com/office/drawing/2014/main" id="{581FC40E-AD47-4676-8F8C-BA790E7C3931}"/>
              </a:ext>
            </a:extLst>
          </p:cNvPr>
          <p:cNvSpPr txBox="1"/>
          <p:nvPr/>
        </p:nvSpPr>
        <p:spPr>
          <a:xfrm>
            <a:off x="9906736" y="4877974"/>
            <a:ext cx="2127382" cy="400110"/>
          </a:xfrm>
          <a:prstGeom prst="rect">
            <a:avLst/>
          </a:prstGeom>
          <a:noFill/>
        </p:spPr>
        <p:txBody>
          <a:bodyPr wrap="square" rtlCol="0">
            <a:spAutoFit/>
          </a:bodyPr>
          <a:lstStyle/>
          <a:p>
            <a:r>
              <a:rPr lang="en-GB" sz="2000" dirty="0"/>
              <a:t>Mrs Hussain</a:t>
            </a:r>
          </a:p>
        </p:txBody>
      </p:sp>
    </p:spTree>
    <p:extLst>
      <p:ext uri="{BB962C8B-B14F-4D97-AF65-F5344CB8AC3E}">
        <p14:creationId xmlns:p14="http://schemas.microsoft.com/office/powerpoint/2010/main" val="3958607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3E9E5-E182-D2D5-E2FA-45F603195505}"/>
              </a:ext>
            </a:extLst>
          </p:cNvPr>
          <p:cNvSpPr>
            <a:spLocks noGrp="1"/>
          </p:cNvSpPr>
          <p:nvPr>
            <p:ph type="title"/>
          </p:nvPr>
        </p:nvSpPr>
        <p:spPr/>
        <p:txBody>
          <a:bodyPr/>
          <a:lstStyle/>
          <a:p>
            <a:pPr algn="ctr"/>
            <a:r>
              <a:rPr lang="en-GB" dirty="0">
                <a:latin typeface="+mn-lt"/>
              </a:rPr>
              <a:t>Attendance</a:t>
            </a:r>
          </a:p>
        </p:txBody>
      </p:sp>
      <p:sp>
        <p:nvSpPr>
          <p:cNvPr id="3" name="Content Placeholder 2">
            <a:extLst>
              <a:ext uri="{FF2B5EF4-FFF2-40B4-BE49-F238E27FC236}">
                <a16:creationId xmlns:a16="http://schemas.microsoft.com/office/drawing/2014/main" id="{F2CFFA8D-0C7D-A6C4-C745-F703A379110F}"/>
              </a:ext>
            </a:extLst>
          </p:cNvPr>
          <p:cNvSpPr>
            <a:spLocks noGrp="1"/>
          </p:cNvSpPr>
          <p:nvPr>
            <p:ph idx="1"/>
          </p:nvPr>
        </p:nvSpPr>
        <p:spPr/>
        <p:txBody>
          <a:bodyPr>
            <a:normAutofit fontScale="92500"/>
          </a:bodyPr>
          <a:lstStyle/>
          <a:p>
            <a:pPr>
              <a:lnSpc>
                <a:spcPct val="150000"/>
              </a:lnSpc>
            </a:pPr>
            <a:r>
              <a:rPr lang="en-GB" dirty="0"/>
              <a:t>Children should arrive at school between 8.30 and 8.45 every morning and can be collected from school between 3.05pm and 3.15pm. </a:t>
            </a:r>
          </a:p>
          <a:p>
            <a:pPr>
              <a:lnSpc>
                <a:spcPct val="150000"/>
              </a:lnSpc>
            </a:pPr>
            <a:r>
              <a:rPr lang="en-GB" dirty="0"/>
              <a:t>Children should come to school every day, however if they are poorly, please make sure that you inform the office before 8.45am. </a:t>
            </a:r>
          </a:p>
          <a:p>
            <a:pPr>
              <a:lnSpc>
                <a:spcPct val="150000"/>
              </a:lnSpc>
            </a:pPr>
            <a:r>
              <a:rPr lang="en-GB" dirty="0"/>
              <a:t>If your child attends school every day, they will receive a prize termly and be entered in a draw to win a bike at the end of the year.</a:t>
            </a:r>
          </a:p>
        </p:txBody>
      </p:sp>
      <p:pic>
        <p:nvPicPr>
          <p:cNvPr id="4" name="Attendance">
            <a:hlinkClick r:id="" action="ppaction://media"/>
            <a:extLst>
              <a:ext uri="{FF2B5EF4-FFF2-40B4-BE49-F238E27FC236}">
                <a16:creationId xmlns:a16="http://schemas.microsoft.com/office/drawing/2014/main" id="{A43ED750-3ABC-9FCD-0ECD-487611F23AD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298351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20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29388-C028-3CD3-3776-D6C1550E5B14}"/>
              </a:ext>
            </a:extLst>
          </p:cNvPr>
          <p:cNvSpPr>
            <a:spLocks noGrp="1"/>
          </p:cNvSpPr>
          <p:nvPr>
            <p:ph type="title"/>
          </p:nvPr>
        </p:nvSpPr>
        <p:spPr/>
        <p:txBody>
          <a:bodyPr/>
          <a:lstStyle/>
          <a:p>
            <a:pPr algn="ctr"/>
            <a:r>
              <a:rPr lang="en-GB" dirty="0">
                <a:latin typeface="+mn-lt"/>
              </a:rPr>
              <a:t>Collecting at home time</a:t>
            </a:r>
          </a:p>
        </p:txBody>
      </p:sp>
      <p:sp>
        <p:nvSpPr>
          <p:cNvPr id="3" name="Content Placeholder 2">
            <a:extLst>
              <a:ext uri="{FF2B5EF4-FFF2-40B4-BE49-F238E27FC236}">
                <a16:creationId xmlns:a16="http://schemas.microsoft.com/office/drawing/2014/main" id="{93B2F397-6046-6BBA-2BE3-9471E870239C}"/>
              </a:ext>
            </a:extLst>
          </p:cNvPr>
          <p:cNvSpPr>
            <a:spLocks noGrp="1"/>
          </p:cNvSpPr>
          <p:nvPr>
            <p:ph idx="1"/>
          </p:nvPr>
        </p:nvSpPr>
        <p:spPr/>
        <p:txBody>
          <a:bodyPr>
            <a:normAutofit/>
          </a:bodyPr>
          <a:lstStyle/>
          <a:p>
            <a:pPr>
              <a:lnSpc>
                <a:spcPct val="150000"/>
              </a:lnSpc>
            </a:pPr>
            <a:r>
              <a:rPr lang="en-GB" dirty="0"/>
              <a:t>Please make sure that if you are unable to collect your child at the end of day, that you let the Class Teacher know as soon as possible, or ring the office and they will pass on a message to your child’s teacher. </a:t>
            </a:r>
          </a:p>
          <a:p>
            <a:pPr>
              <a:lnSpc>
                <a:spcPct val="150000"/>
              </a:lnSpc>
            </a:pPr>
            <a:r>
              <a:rPr lang="en-GB" dirty="0"/>
              <a:t>If a different adult is collecting your child, inform the office and provide a password so that we can ensure your child is dismissed safely. </a:t>
            </a:r>
          </a:p>
        </p:txBody>
      </p:sp>
      <p:pic>
        <p:nvPicPr>
          <p:cNvPr id="4" name="Collecting at home time">
            <a:hlinkClick r:id="" action="ppaction://media"/>
            <a:extLst>
              <a:ext uri="{FF2B5EF4-FFF2-40B4-BE49-F238E27FC236}">
                <a16:creationId xmlns:a16="http://schemas.microsoft.com/office/drawing/2014/main" id="{A78160BC-F94D-4D22-B478-8D0EFC87393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26279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0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FDC46-2FF9-669F-6BA0-69E31B71D9B9}"/>
              </a:ext>
            </a:extLst>
          </p:cNvPr>
          <p:cNvSpPr>
            <a:spLocks noGrp="1"/>
          </p:cNvSpPr>
          <p:nvPr>
            <p:ph type="title"/>
          </p:nvPr>
        </p:nvSpPr>
        <p:spPr/>
        <p:txBody>
          <a:bodyPr/>
          <a:lstStyle/>
          <a:p>
            <a:pPr algn="ctr"/>
            <a:r>
              <a:rPr lang="en-GB" dirty="0">
                <a:latin typeface="+mn-lt"/>
              </a:rPr>
              <a:t>Uniform</a:t>
            </a:r>
          </a:p>
        </p:txBody>
      </p:sp>
      <p:sp>
        <p:nvSpPr>
          <p:cNvPr id="3" name="Content Placeholder 2">
            <a:extLst>
              <a:ext uri="{FF2B5EF4-FFF2-40B4-BE49-F238E27FC236}">
                <a16:creationId xmlns:a16="http://schemas.microsoft.com/office/drawing/2014/main" id="{94E49E66-7362-5BC1-A66C-985C44B4C875}"/>
              </a:ext>
            </a:extLst>
          </p:cNvPr>
          <p:cNvSpPr>
            <a:spLocks noGrp="1"/>
          </p:cNvSpPr>
          <p:nvPr>
            <p:ph idx="1"/>
          </p:nvPr>
        </p:nvSpPr>
        <p:spPr>
          <a:xfrm>
            <a:off x="838200" y="1444487"/>
            <a:ext cx="10515600" cy="4732476"/>
          </a:xfrm>
        </p:spPr>
        <p:txBody>
          <a:bodyPr>
            <a:normAutofit fontScale="92500" lnSpcReduction="10000"/>
          </a:bodyPr>
          <a:lstStyle/>
          <a:p>
            <a:pPr>
              <a:lnSpc>
                <a:spcPct val="150000"/>
              </a:lnSpc>
            </a:pPr>
            <a:r>
              <a:rPr lang="en-GB" sz="2400" dirty="0"/>
              <a:t>Maroon school jumper or cardigan </a:t>
            </a:r>
          </a:p>
          <a:p>
            <a:pPr>
              <a:lnSpc>
                <a:spcPct val="150000"/>
              </a:lnSpc>
            </a:pPr>
            <a:r>
              <a:rPr lang="en-GB" sz="2400" dirty="0"/>
              <a:t>Grey trousers, shorts, skirt or summer dress</a:t>
            </a:r>
          </a:p>
          <a:p>
            <a:pPr>
              <a:lnSpc>
                <a:spcPct val="150000"/>
              </a:lnSpc>
            </a:pPr>
            <a:r>
              <a:rPr lang="en-GB" sz="2400" dirty="0"/>
              <a:t>White polo shirt</a:t>
            </a:r>
          </a:p>
          <a:p>
            <a:pPr>
              <a:lnSpc>
                <a:spcPct val="150000"/>
              </a:lnSpc>
            </a:pPr>
            <a:r>
              <a:rPr lang="en-GB" sz="2400" dirty="0"/>
              <a:t>Plain black shoes – not trainers</a:t>
            </a:r>
          </a:p>
          <a:p>
            <a:pPr>
              <a:lnSpc>
                <a:spcPct val="150000"/>
              </a:lnSpc>
            </a:pPr>
            <a:r>
              <a:rPr lang="en-GB" sz="2400" dirty="0"/>
              <a:t>Plain black slip- on headscarf</a:t>
            </a:r>
          </a:p>
          <a:p>
            <a:pPr>
              <a:lnSpc>
                <a:spcPct val="150000"/>
              </a:lnSpc>
            </a:pPr>
            <a:r>
              <a:rPr lang="en-GB" sz="2400" dirty="0"/>
              <a:t>Stud earrings – no hoops</a:t>
            </a:r>
          </a:p>
          <a:p>
            <a:pPr>
              <a:lnSpc>
                <a:spcPct val="150000"/>
              </a:lnSpc>
            </a:pPr>
            <a:r>
              <a:rPr lang="en-GB" sz="2400" dirty="0"/>
              <a:t>No extra haircuts with shaved designs</a:t>
            </a:r>
          </a:p>
          <a:p>
            <a:pPr>
              <a:lnSpc>
                <a:spcPct val="150000"/>
              </a:lnSpc>
            </a:pPr>
            <a:r>
              <a:rPr lang="en-GB" sz="2400" dirty="0"/>
              <a:t>Book bag (can be bought from Natasha’s)</a:t>
            </a:r>
          </a:p>
        </p:txBody>
      </p:sp>
      <p:sp>
        <p:nvSpPr>
          <p:cNvPr id="4" name="TextBox 3">
            <a:extLst>
              <a:ext uri="{FF2B5EF4-FFF2-40B4-BE49-F238E27FC236}">
                <a16:creationId xmlns:a16="http://schemas.microsoft.com/office/drawing/2014/main" id="{5D80C0F9-7BD3-3FFF-E4CC-024DE42CB545}"/>
              </a:ext>
            </a:extLst>
          </p:cNvPr>
          <p:cNvSpPr txBox="1"/>
          <p:nvPr/>
        </p:nvSpPr>
        <p:spPr>
          <a:xfrm>
            <a:off x="7643990" y="1854195"/>
            <a:ext cx="3709810" cy="4467057"/>
          </a:xfrm>
          <a:prstGeom prst="rect">
            <a:avLst/>
          </a:prstGeom>
          <a:noFill/>
          <a:ln>
            <a:solidFill>
              <a:schemeClr val="tx1"/>
            </a:solidFill>
          </a:ln>
        </p:spPr>
        <p:txBody>
          <a:bodyPr wrap="square" rtlCol="0">
            <a:spAutoFit/>
          </a:bodyPr>
          <a:lstStyle/>
          <a:p>
            <a:pPr algn="ctr">
              <a:lnSpc>
                <a:spcPct val="150000"/>
              </a:lnSpc>
            </a:pPr>
            <a:r>
              <a:rPr lang="en-GB" sz="2400" dirty="0"/>
              <a:t>During warm weather and PE sessions, children will be removing their jumpers.</a:t>
            </a:r>
          </a:p>
          <a:p>
            <a:pPr algn="ctr">
              <a:lnSpc>
                <a:spcPct val="150000"/>
              </a:lnSpc>
            </a:pPr>
            <a:r>
              <a:rPr lang="en-GB" sz="2400" dirty="0"/>
              <a:t>Please make sure that all uniform is </a:t>
            </a:r>
            <a:r>
              <a:rPr lang="en-GB" sz="2400" b="1" u="sng" dirty="0"/>
              <a:t>clearly labelled </a:t>
            </a:r>
            <a:r>
              <a:rPr lang="en-GB" sz="2400" dirty="0"/>
              <a:t>with your child’s FULL name and class.</a:t>
            </a:r>
          </a:p>
          <a:p>
            <a:pPr algn="ctr">
              <a:lnSpc>
                <a:spcPct val="150000"/>
              </a:lnSpc>
            </a:pPr>
            <a:endParaRPr lang="en-GB" sz="2400" b="1" u="sng" dirty="0"/>
          </a:p>
        </p:txBody>
      </p:sp>
      <p:pic>
        <p:nvPicPr>
          <p:cNvPr id="6" name="Uniform">
            <a:hlinkClick r:id="" action="ppaction://media"/>
            <a:extLst>
              <a:ext uri="{FF2B5EF4-FFF2-40B4-BE49-F238E27FC236}">
                <a16:creationId xmlns:a16="http://schemas.microsoft.com/office/drawing/2014/main" id="{76CAD995-0DA9-CFFA-E117-2CABCB06038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182003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03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5F3F0-EFC1-0432-738B-E84AE84B991A}"/>
              </a:ext>
            </a:extLst>
          </p:cNvPr>
          <p:cNvSpPr>
            <a:spLocks noGrp="1"/>
          </p:cNvSpPr>
          <p:nvPr>
            <p:ph type="title"/>
          </p:nvPr>
        </p:nvSpPr>
        <p:spPr/>
        <p:txBody>
          <a:bodyPr/>
          <a:lstStyle/>
          <a:p>
            <a:pPr algn="ctr"/>
            <a:r>
              <a:rPr lang="en-GB" dirty="0">
                <a:latin typeface="+mn-lt"/>
              </a:rPr>
              <a:t>PE</a:t>
            </a:r>
            <a:r>
              <a:rPr lang="en-GB" dirty="0">
                <a:latin typeface="Debbie Hepplewhite Print Font" panose="03050602040000000000" pitchFamily="66" charset="0"/>
              </a:rPr>
              <a:t> </a:t>
            </a:r>
          </a:p>
        </p:txBody>
      </p:sp>
      <p:sp>
        <p:nvSpPr>
          <p:cNvPr id="3" name="Content Placeholder 2">
            <a:extLst>
              <a:ext uri="{FF2B5EF4-FFF2-40B4-BE49-F238E27FC236}">
                <a16:creationId xmlns:a16="http://schemas.microsoft.com/office/drawing/2014/main" id="{4BFE904B-54D9-4CCC-2E90-E3B55FDAD490}"/>
              </a:ext>
            </a:extLst>
          </p:cNvPr>
          <p:cNvSpPr>
            <a:spLocks noGrp="1"/>
          </p:cNvSpPr>
          <p:nvPr>
            <p:ph idx="1"/>
          </p:nvPr>
        </p:nvSpPr>
        <p:spPr>
          <a:xfrm>
            <a:off x="838200" y="1390650"/>
            <a:ext cx="10515600" cy="4786313"/>
          </a:xfrm>
        </p:spPr>
        <p:txBody>
          <a:bodyPr>
            <a:normAutofit/>
          </a:bodyPr>
          <a:lstStyle/>
          <a:p>
            <a:pPr marL="0" indent="0">
              <a:buNone/>
            </a:pPr>
            <a:r>
              <a:rPr lang="en-GB" dirty="0"/>
              <a:t>PE for Reception is on a Monday. </a:t>
            </a:r>
          </a:p>
          <a:p>
            <a:pPr marL="0" indent="0">
              <a:buNone/>
            </a:pPr>
            <a:endParaRPr lang="en-GB" dirty="0"/>
          </a:p>
          <a:p>
            <a:pPr marL="0" indent="0">
              <a:lnSpc>
                <a:spcPct val="150000"/>
              </a:lnSpc>
              <a:buNone/>
            </a:pPr>
            <a:r>
              <a:rPr lang="en-GB" dirty="0"/>
              <a:t>Children come to school in their PE kit which consists of:</a:t>
            </a:r>
          </a:p>
          <a:p>
            <a:r>
              <a:rPr lang="en-GB" dirty="0"/>
              <a:t>White polo shirt or plain white t-shirt.</a:t>
            </a:r>
          </a:p>
          <a:p>
            <a:r>
              <a:rPr lang="en-GB" dirty="0"/>
              <a:t>Black jogging bottoms or leggings</a:t>
            </a:r>
          </a:p>
          <a:p>
            <a:r>
              <a:rPr lang="en-GB" dirty="0"/>
              <a:t>Trainers </a:t>
            </a:r>
          </a:p>
          <a:p>
            <a:r>
              <a:rPr lang="en-GB" dirty="0"/>
              <a:t>School hoodie</a:t>
            </a:r>
          </a:p>
        </p:txBody>
      </p:sp>
      <p:pic>
        <p:nvPicPr>
          <p:cNvPr id="4" name="PE">
            <a:hlinkClick r:id="" action="ppaction://media"/>
            <a:extLst>
              <a:ext uri="{FF2B5EF4-FFF2-40B4-BE49-F238E27FC236}">
                <a16:creationId xmlns:a16="http://schemas.microsoft.com/office/drawing/2014/main" id="{0ED4A66A-C10A-4960-82F4-E3A83ACAF76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46393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66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157F6-82C9-A442-0FCC-1E5E1B57833E}"/>
              </a:ext>
            </a:extLst>
          </p:cNvPr>
          <p:cNvSpPr>
            <a:spLocks noGrp="1"/>
          </p:cNvSpPr>
          <p:nvPr>
            <p:ph type="title"/>
          </p:nvPr>
        </p:nvSpPr>
        <p:spPr/>
        <p:txBody>
          <a:bodyPr/>
          <a:lstStyle/>
          <a:p>
            <a:pPr algn="ctr"/>
            <a:r>
              <a:rPr lang="en-GB" dirty="0">
                <a:latin typeface="+mn-lt"/>
              </a:rPr>
              <a:t>Spare clothes</a:t>
            </a:r>
          </a:p>
        </p:txBody>
      </p:sp>
      <p:sp>
        <p:nvSpPr>
          <p:cNvPr id="3" name="Content Placeholder 2">
            <a:extLst>
              <a:ext uri="{FF2B5EF4-FFF2-40B4-BE49-F238E27FC236}">
                <a16:creationId xmlns:a16="http://schemas.microsoft.com/office/drawing/2014/main" id="{DE1858E6-FD83-4D1C-5FB4-E5BE08B9ABF9}"/>
              </a:ext>
            </a:extLst>
          </p:cNvPr>
          <p:cNvSpPr>
            <a:spLocks noGrp="1"/>
          </p:cNvSpPr>
          <p:nvPr>
            <p:ph idx="1"/>
          </p:nvPr>
        </p:nvSpPr>
        <p:spPr/>
        <p:txBody>
          <a:bodyPr/>
          <a:lstStyle/>
          <a:p>
            <a:pPr marL="0" indent="0">
              <a:lnSpc>
                <a:spcPct val="150000"/>
              </a:lnSpc>
              <a:buNone/>
            </a:pPr>
            <a:r>
              <a:rPr lang="en-GB" dirty="0"/>
              <a:t>Please could all children bring a spare set of clothes in a drawstring bag, which will stay in school. This will need to be clearly labelled with your child’s  name and class. </a:t>
            </a:r>
          </a:p>
          <a:p>
            <a:pPr marL="0" indent="0">
              <a:lnSpc>
                <a:spcPct val="150000"/>
              </a:lnSpc>
              <a:buNone/>
            </a:pPr>
            <a:r>
              <a:rPr lang="en-GB" dirty="0"/>
              <a:t>This is in case of spillages or children getting their clothes wet when playing. </a:t>
            </a:r>
          </a:p>
          <a:p>
            <a:pPr marL="0" indent="0">
              <a:lnSpc>
                <a:spcPct val="150000"/>
              </a:lnSpc>
              <a:buNone/>
            </a:pPr>
            <a:endParaRPr lang="en-GB" dirty="0"/>
          </a:p>
        </p:txBody>
      </p:sp>
      <p:pic>
        <p:nvPicPr>
          <p:cNvPr id="4" name="Spare clothes">
            <a:hlinkClick r:id="" action="ppaction://media"/>
            <a:extLst>
              <a:ext uri="{FF2B5EF4-FFF2-40B4-BE49-F238E27FC236}">
                <a16:creationId xmlns:a16="http://schemas.microsoft.com/office/drawing/2014/main" id="{2A93D4C3-1938-4FA0-AFC0-38FAE5DD91C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49008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96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4378A-18C2-85F0-5659-4EC30848F418}"/>
              </a:ext>
            </a:extLst>
          </p:cNvPr>
          <p:cNvSpPr>
            <a:spLocks noGrp="1"/>
          </p:cNvSpPr>
          <p:nvPr>
            <p:ph type="title"/>
          </p:nvPr>
        </p:nvSpPr>
        <p:spPr/>
        <p:txBody>
          <a:bodyPr/>
          <a:lstStyle/>
          <a:p>
            <a:pPr algn="ctr"/>
            <a:r>
              <a:rPr lang="en-GB" dirty="0">
                <a:latin typeface="+mn-lt"/>
              </a:rPr>
              <a:t>School dinners</a:t>
            </a:r>
          </a:p>
        </p:txBody>
      </p:sp>
      <p:sp>
        <p:nvSpPr>
          <p:cNvPr id="3" name="Content Placeholder 2">
            <a:extLst>
              <a:ext uri="{FF2B5EF4-FFF2-40B4-BE49-F238E27FC236}">
                <a16:creationId xmlns:a16="http://schemas.microsoft.com/office/drawing/2014/main" id="{45CF9752-6216-DC54-2480-08C1D7F7B740}"/>
              </a:ext>
            </a:extLst>
          </p:cNvPr>
          <p:cNvSpPr>
            <a:spLocks noGrp="1"/>
          </p:cNvSpPr>
          <p:nvPr>
            <p:ph idx="1"/>
          </p:nvPr>
        </p:nvSpPr>
        <p:spPr>
          <a:xfrm>
            <a:off x="838200" y="1457739"/>
            <a:ext cx="10515600" cy="5035136"/>
          </a:xfrm>
        </p:spPr>
        <p:txBody>
          <a:bodyPr>
            <a:normAutofit/>
          </a:bodyPr>
          <a:lstStyle/>
          <a:p>
            <a:pPr>
              <a:lnSpc>
                <a:spcPct val="150000"/>
              </a:lnSpc>
            </a:pPr>
            <a:r>
              <a:rPr lang="en-GB" dirty="0"/>
              <a:t>All children will receive a warm, free school meal in Early Years and KS1.</a:t>
            </a:r>
          </a:p>
          <a:p>
            <a:pPr>
              <a:lnSpc>
                <a:spcPct val="150000"/>
              </a:lnSpc>
            </a:pPr>
            <a:r>
              <a:rPr lang="en-GB" dirty="0"/>
              <a:t>Teachers go up to the canteen with the children and then support staff will stay with the children until the end of lunch time. </a:t>
            </a:r>
          </a:p>
          <a:p>
            <a:pPr>
              <a:lnSpc>
                <a:spcPct val="150000"/>
              </a:lnSpc>
            </a:pPr>
            <a:r>
              <a:rPr lang="en-GB" dirty="0"/>
              <a:t>All meals are halal and if your child has an allergy, they will receive an individual meal.</a:t>
            </a:r>
          </a:p>
        </p:txBody>
      </p:sp>
      <p:pic>
        <p:nvPicPr>
          <p:cNvPr id="4" name="School dinners">
            <a:hlinkClick r:id="" action="ppaction://media"/>
            <a:extLst>
              <a:ext uri="{FF2B5EF4-FFF2-40B4-BE49-F238E27FC236}">
                <a16:creationId xmlns:a16="http://schemas.microsoft.com/office/drawing/2014/main" id="{8CBB579C-5EA4-4315-9CF0-2B83AC877BB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84345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69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35FF2-3D93-FFA9-342A-AA7D5FB053DB}"/>
              </a:ext>
            </a:extLst>
          </p:cNvPr>
          <p:cNvSpPr>
            <a:spLocks noGrp="1"/>
          </p:cNvSpPr>
          <p:nvPr>
            <p:ph type="title"/>
          </p:nvPr>
        </p:nvSpPr>
        <p:spPr/>
        <p:txBody>
          <a:bodyPr/>
          <a:lstStyle/>
          <a:p>
            <a:r>
              <a:rPr lang="en-GB" dirty="0">
                <a:latin typeface="Debbie Hepplewhite Print Font" panose="03050602040000000000" pitchFamily="66" charset="0"/>
              </a:rPr>
              <a:t>Raving Readers</a:t>
            </a:r>
          </a:p>
        </p:txBody>
      </p:sp>
      <p:sp>
        <p:nvSpPr>
          <p:cNvPr id="3" name="Content Placeholder 2">
            <a:extLst>
              <a:ext uri="{FF2B5EF4-FFF2-40B4-BE49-F238E27FC236}">
                <a16:creationId xmlns:a16="http://schemas.microsoft.com/office/drawing/2014/main" id="{89DA190B-B01D-F700-0661-7EA62281CBEB}"/>
              </a:ext>
            </a:extLst>
          </p:cNvPr>
          <p:cNvSpPr>
            <a:spLocks noGrp="1"/>
          </p:cNvSpPr>
          <p:nvPr>
            <p:ph idx="1"/>
          </p:nvPr>
        </p:nvSpPr>
        <p:spPr>
          <a:xfrm>
            <a:off x="838200" y="1690688"/>
            <a:ext cx="10515600" cy="4592292"/>
          </a:xfrm>
        </p:spPr>
        <p:txBody>
          <a:bodyPr>
            <a:normAutofit fontScale="92500" lnSpcReduction="10000"/>
          </a:bodyPr>
          <a:lstStyle/>
          <a:p>
            <a:pPr>
              <a:lnSpc>
                <a:spcPct val="160000"/>
              </a:lnSpc>
            </a:pPr>
            <a:r>
              <a:rPr lang="en-GB" sz="2400" dirty="0"/>
              <a:t>We ask that all children read every night at home and this is then recorded into their Raving Reader Book. </a:t>
            </a:r>
          </a:p>
          <a:p>
            <a:pPr>
              <a:lnSpc>
                <a:spcPct val="160000"/>
              </a:lnSpc>
            </a:pPr>
            <a:r>
              <a:rPr lang="en-GB" sz="2400" dirty="0"/>
              <a:t>This will need to include the book title and the date that it was read, along with your initials.</a:t>
            </a:r>
          </a:p>
          <a:p>
            <a:pPr>
              <a:lnSpc>
                <a:spcPct val="160000"/>
              </a:lnSpc>
            </a:pPr>
            <a:r>
              <a:rPr lang="en-GB" sz="2400" dirty="0"/>
              <a:t>All children will be given a home reading book which will be changed weekly. </a:t>
            </a:r>
          </a:p>
          <a:p>
            <a:pPr>
              <a:lnSpc>
                <a:spcPct val="160000"/>
              </a:lnSpc>
            </a:pPr>
            <a:r>
              <a:rPr lang="en-GB" sz="2400" dirty="0"/>
              <a:t>Children will also access the school library on a weekly basis. </a:t>
            </a:r>
          </a:p>
          <a:p>
            <a:pPr>
              <a:lnSpc>
                <a:spcPct val="160000"/>
              </a:lnSpc>
            </a:pPr>
            <a:r>
              <a:rPr lang="en-GB" sz="2400" dirty="0"/>
              <a:t>There are prizes for children who achieve certain milestones with their daily reading as in an incentive. </a:t>
            </a:r>
          </a:p>
        </p:txBody>
      </p:sp>
      <p:pic>
        <p:nvPicPr>
          <p:cNvPr id="5" name="Picture 4">
            <a:extLst>
              <a:ext uri="{FF2B5EF4-FFF2-40B4-BE49-F238E27FC236}">
                <a16:creationId xmlns:a16="http://schemas.microsoft.com/office/drawing/2014/main" id="{5C563137-E305-345E-DEDA-E0A2A31B28C9}"/>
              </a:ext>
            </a:extLst>
          </p:cNvPr>
          <p:cNvPicPr>
            <a:picLocks noChangeAspect="1"/>
          </p:cNvPicPr>
          <p:nvPr/>
        </p:nvPicPr>
        <p:blipFill>
          <a:blip r:embed="rId4"/>
          <a:stretch>
            <a:fillRect/>
          </a:stretch>
        </p:blipFill>
        <p:spPr>
          <a:xfrm>
            <a:off x="740755" y="234226"/>
            <a:ext cx="8200081" cy="1456462"/>
          </a:xfrm>
          <a:prstGeom prst="rect">
            <a:avLst/>
          </a:prstGeom>
        </p:spPr>
      </p:pic>
      <p:pic>
        <p:nvPicPr>
          <p:cNvPr id="4" name="Raving reader">
            <a:hlinkClick r:id="" action="ppaction://media"/>
            <a:extLst>
              <a:ext uri="{FF2B5EF4-FFF2-40B4-BE49-F238E27FC236}">
                <a16:creationId xmlns:a16="http://schemas.microsoft.com/office/drawing/2014/main" id="{4489C477-FA18-4563-A871-E7D41E39C77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57546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2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847</Words>
  <Application>Microsoft Office PowerPoint</Application>
  <PresentationFormat>Widescreen</PresentationFormat>
  <Paragraphs>80</Paragraphs>
  <Slides>17</Slides>
  <Notes>0</Notes>
  <HiddenSlides>0</HiddenSlides>
  <MMClips>15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Debbie Hepplewhite Print Font</vt:lpstr>
      <vt:lpstr>Office Theme</vt:lpstr>
      <vt:lpstr>Welcome Presentation</vt:lpstr>
      <vt:lpstr>Staff in Reception</vt:lpstr>
      <vt:lpstr>Attendance</vt:lpstr>
      <vt:lpstr>Collecting at home time</vt:lpstr>
      <vt:lpstr>Uniform</vt:lpstr>
      <vt:lpstr>PE </vt:lpstr>
      <vt:lpstr>Spare clothes</vt:lpstr>
      <vt:lpstr>School dinners</vt:lpstr>
      <vt:lpstr>Raving Readers</vt:lpstr>
      <vt:lpstr>Homework</vt:lpstr>
      <vt:lpstr>Milk and snack</vt:lpstr>
      <vt:lpstr>Marvellous Me</vt:lpstr>
      <vt:lpstr>Reception Baselines</vt:lpstr>
      <vt:lpstr>Toothbrushing</vt:lpstr>
      <vt:lpstr>Evidence Me</vt:lpstr>
      <vt:lpstr>What can you do to support your child at home?</vt:lpstr>
      <vt:lpstr>Any questions?</vt:lpstr>
    </vt:vector>
  </TitlesOfParts>
  <Company>Horton Grange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Presentation</dc:title>
  <dc:creator>Sabia Begum</dc:creator>
  <cp:lastModifiedBy>Sumaria Arshad</cp:lastModifiedBy>
  <cp:revision>18</cp:revision>
  <dcterms:created xsi:type="dcterms:W3CDTF">2023-09-05T16:03:25Z</dcterms:created>
  <dcterms:modified xsi:type="dcterms:W3CDTF">2023-09-14T07:00:52Z</dcterms:modified>
</cp:coreProperties>
</file>