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2" r:id="rId5"/>
    <p:sldId id="259" r:id="rId6"/>
    <p:sldId id="263" r:id="rId7"/>
    <p:sldId id="265" r:id="rId8"/>
    <p:sldId id="266" r:id="rId9"/>
    <p:sldId id="261" r:id="rId10"/>
    <p:sldId id="264" r:id="rId11"/>
    <p:sldId id="267"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6" d="100"/>
          <a:sy n="86" d="100"/>
        </p:scale>
        <p:origin x="514"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93DFF-E0B0-5446-DB03-B0F7C74830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C6AA6DF-815E-074C-5D96-C13E15EE79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2F8E56-498C-7C65-2284-4EC0A1BA5061}"/>
              </a:ext>
            </a:extLst>
          </p:cNvPr>
          <p:cNvSpPr>
            <a:spLocks noGrp="1"/>
          </p:cNvSpPr>
          <p:nvPr>
            <p:ph type="dt" sz="half" idx="10"/>
          </p:nvPr>
        </p:nvSpPr>
        <p:spPr/>
        <p:txBody>
          <a:bodyPr/>
          <a:lstStyle/>
          <a:p>
            <a:fld id="{32DB7396-6F46-4898-ACFF-8B661F642A38}" type="datetimeFigureOut">
              <a:rPr lang="en-GB" smtClean="0"/>
              <a:t>14/09/2023</a:t>
            </a:fld>
            <a:endParaRPr lang="en-GB"/>
          </a:p>
        </p:txBody>
      </p:sp>
      <p:sp>
        <p:nvSpPr>
          <p:cNvPr id="5" name="Footer Placeholder 4">
            <a:extLst>
              <a:ext uri="{FF2B5EF4-FFF2-40B4-BE49-F238E27FC236}">
                <a16:creationId xmlns:a16="http://schemas.microsoft.com/office/drawing/2014/main" id="{985A6903-ABF3-1C05-0AF2-DA1C63E445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0E1DA8-4710-5DAE-5238-F3F772A62569}"/>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873918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660BC-94FC-35A4-2683-C94D4C624D4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7D6A039-1C97-F5AF-076C-99D88EAA78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287FEF-A2F6-7364-D26E-D787DD6B35D4}"/>
              </a:ext>
            </a:extLst>
          </p:cNvPr>
          <p:cNvSpPr>
            <a:spLocks noGrp="1"/>
          </p:cNvSpPr>
          <p:nvPr>
            <p:ph type="dt" sz="half" idx="10"/>
          </p:nvPr>
        </p:nvSpPr>
        <p:spPr/>
        <p:txBody>
          <a:bodyPr/>
          <a:lstStyle/>
          <a:p>
            <a:fld id="{32DB7396-6F46-4898-ACFF-8B661F642A38}" type="datetimeFigureOut">
              <a:rPr lang="en-GB" smtClean="0"/>
              <a:t>14/09/2023</a:t>
            </a:fld>
            <a:endParaRPr lang="en-GB"/>
          </a:p>
        </p:txBody>
      </p:sp>
      <p:sp>
        <p:nvSpPr>
          <p:cNvPr id="5" name="Footer Placeholder 4">
            <a:extLst>
              <a:ext uri="{FF2B5EF4-FFF2-40B4-BE49-F238E27FC236}">
                <a16:creationId xmlns:a16="http://schemas.microsoft.com/office/drawing/2014/main" id="{9C758479-171C-5D88-048F-901108A4459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9D24D7-A2DA-9D04-52A5-5CD04FA93E92}"/>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172717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120FBE-EE4F-89B1-D43B-5F4B3BC7EEC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B73E33-EDFC-E852-6B1F-6CD67C33EE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89BC8A6-0D46-BBED-A0B5-5C0685864F60}"/>
              </a:ext>
            </a:extLst>
          </p:cNvPr>
          <p:cNvSpPr>
            <a:spLocks noGrp="1"/>
          </p:cNvSpPr>
          <p:nvPr>
            <p:ph type="dt" sz="half" idx="10"/>
          </p:nvPr>
        </p:nvSpPr>
        <p:spPr/>
        <p:txBody>
          <a:bodyPr/>
          <a:lstStyle/>
          <a:p>
            <a:fld id="{32DB7396-6F46-4898-ACFF-8B661F642A38}" type="datetimeFigureOut">
              <a:rPr lang="en-GB" smtClean="0"/>
              <a:t>14/09/2023</a:t>
            </a:fld>
            <a:endParaRPr lang="en-GB"/>
          </a:p>
        </p:txBody>
      </p:sp>
      <p:sp>
        <p:nvSpPr>
          <p:cNvPr id="5" name="Footer Placeholder 4">
            <a:extLst>
              <a:ext uri="{FF2B5EF4-FFF2-40B4-BE49-F238E27FC236}">
                <a16:creationId xmlns:a16="http://schemas.microsoft.com/office/drawing/2014/main" id="{3663CDEE-674D-DD8C-2070-881FBC5F98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8F094D-537C-DC2D-938D-1A9E7DE98F8D}"/>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8241255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077DA-140A-ACAC-A349-9F3758F72F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629B2F5-15C3-8244-B8F1-A2435813085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E160CFA-2260-F77F-4888-FC063908BF3D}"/>
              </a:ext>
            </a:extLst>
          </p:cNvPr>
          <p:cNvSpPr>
            <a:spLocks noGrp="1"/>
          </p:cNvSpPr>
          <p:nvPr>
            <p:ph type="dt" sz="half" idx="10"/>
          </p:nvPr>
        </p:nvSpPr>
        <p:spPr/>
        <p:txBody>
          <a:bodyPr/>
          <a:lstStyle/>
          <a:p>
            <a:fld id="{32DB7396-6F46-4898-ACFF-8B661F642A38}" type="datetimeFigureOut">
              <a:rPr lang="en-GB" smtClean="0"/>
              <a:t>14/09/2023</a:t>
            </a:fld>
            <a:endParaRPr lang="en-GB"/>
          </a:p>
        </p:txBody>
      </p:sp>
      <p:sp>
        <p:nvSpPr>
          <p:cNvPr id="5" name="Footer Placeholder 4">
            <a:extLst>
              <a:ext uri="{FF2B5EF4-FFF2-40B4-BE49-F238E27FC236}">
                <a16:creationId xmlns:a16="http://schemas.microsoft.com/office/drawing/2014/main" id="{68D1BF4B-24F1-F20F-FAE0-06D15C0FB0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A66559-6DDE-E893-89AA-A4D4FEF34B2D}"/>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31451895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5EA47-4A26-7C30-40DF-5B557FC19A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F61119-5DFC-54F9-E818-732E8AA49A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F65593-612F-57A3-DCC1-8835F9A62128}"/>
              </a:ext>
            </a:extLst>
          </p:cNvPr>
          <p:cNvSpPr>
            <a:spLocks noGrp="1"/>
          </p:cNvSpPr>
          <p:nvPr>
            <p:ph type="dt" sz="half" idx="10"/>
          </p:nvPr>
        </p:nvSpPr>
        <p:spPr/>
        <p:txBody>
          <a:bodyPr/>
          <a:lstStyle/>
          <a:p>
            <a:fld id="{32DB7396-6F46-4898-ACFF-8B661F642A38}" type="datetimeFigureOut">
              <a:rPr lang="en-GB" smtClean="0"/>
              <a:t>14/09/2023</a:t>
            </a:fld>
            <a:endParaRPr lang="en-GB"/>
          </a:p>
        </p:txBody>
      </p:sp>
      <p:sp>
        <p:nvSpPr>
          <p:cNvPr id="5" name="Footer Placeholder 4">
            <a:extLst>
              <a:ext uri="{FF2B5EF4-FFF2-40B4-BE49-F238E27FC236}">
                <a16:creationId xmlns:a16="http://schemas.microsoft.com/office/drawing/2014/main" id="{2F49CB2C-C88F-B5C2-5411-6FEE8653FFB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C5BF7C-B253-0E21-3D92-677811CF7C39}"/>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3252173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40DEA-AD8C-CC0A-4DD4-369D655426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793C73F-C71D-1E98-98BE-ECC9D39B8F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57BB181-92B3-166B-5BA3-113D1A2EDD6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CC64FE3-87DD-C991-779C-CDAC3EC138E4}"/>
              </a:ext>
            </a:extLst>
          </p:cNvPr>
          <p:cNvSpPr>
            <a:spLocks noGrp="1"/>
          </p:cNvSpPr>
          <p:nvPr>
            <p:ph type="dt" sz="half" idx="10"/>
          </p:nvPr>
        </p:nvSpPr>
        <p:spPr/>
        <p:txBody>
          <a:bodyPr/>
          <a:lstStyle/>
          <a:p>
            <a:fld id="{32DB7396-6F46-4898-ACFF-8B661F642A38}" type="datetimeFigureOut">
              <a:rPr lang="en-GB" smtClean="0"/>
              <a:t>14/09/2023</a:t>
            </a:fld>
            <a:endParaRPr lang="en-GB"/>
          </a:p>
        </p:txBody>
      </p:sp>
      <p:sp>
        <p:nvSpPr>
          <p:cNvPr id="6" name="Footer Placeholder 5">
            <a:extLst>
              <a:ext uri="{FF2B5EF4-FFF2-40B4-BE49-F238E27FC236}">
                <a16:creationId xmlns:a16="http://schemas.microsoft.com/office/drawing/2014/main" id="{9649A492-07A8-E0A2-11C0-883F21E94EC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1A3485-F127-6156-A171-DA5C0B4CB434}"/>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3094491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E8A0-4205-3EEB-A2D3-16BE93FB0C7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1B62BA3-265E-5C36-3EFE-C40C498451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BB5E78-6D39-5F92-997C-D9A2374AC6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CEB7F0B-4267-EAAA-3CB6-327856F635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6067CD-8A59-94B6-41A8-BC045650E0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1225073-31BC-A324-F3B7-F728766A6EAD}"/>
              </a:ext>
            </a:extLst>
          </p:cNvPr>
          <p:cNvSpPr>
            <a:spLocks noGrp="1"/>
          </p:cNvSpPr>
          <p:nvPr>
            <p:ph type="dt" sz="half" idx="10"/>
          </p:nvPr>
        </p:nvSpPr>
        <p:spPr/>
        <p:txBody>
          <a:bodyPr/>
          <a:lstStyle/>
          <a:p>
            <a:fld id="{32DB7396-6F46-4898-ACFF-8B661F642A38}" type="datetimeFigureOut">
              <a:rPr lang="en-GB" smtClean="0"/>
              <a:t>14/09/2023</a:t>
            </a:fld>
            <a:endParaRPr lang="en-GB"/>
          </a:p>
        </p:txBody>
      </p:sp>
      <p:sp>
        <p:nvSpPr>
          <p:cNvPr id="8" name="Footer Placeholder 7">
            <a:extLst>
              <a:ext uri="{FF2B5EF4-FFF2-40B4-BE49-F238E27FC236}">
                <a16:creationId xmlns:a16="http://schemas.microsoft.com/office/drawing/2014/main" id="{C0C95C99-43EB-BEBE-695D-46D2B0D82FF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E05EE88-6E9C-60C0-9BB1-B7706FA98C4B}"/>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22819734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45C18-45C5-2E04-8B33-195C6F832E5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7B1C443-8622-6E34-CEDA-8928C66D6395}"/>
              </a:ext>
            </a:extLst>
          </p:cNvPr>
          <p:cNvSpPr>
            <a:spLocks noGrp="1"/>
          </p:cNvSpPr>
          <p:nvPr>
            <p:ph type="dt" sz="half" idx="10"/>
          </p:nvPr>
        </p:nvSpPr>
        <p:spPr/>
        <p:txBody>
          <a:bodyPr/>
          <a:lstStyle/>
          <a:p>
            <a:fld id="{32DB7396-6F46-4898-ACFF-8B661F642A38}" type="datetimeFigureOut">
              <a:rPr lang="en-GB" smtClean="0"/>
              <a:t>14/09/2023</a:t>
            </a:fld>
            <a:endParaRPr lang="en-GB"/>
          </a:p>
        </p:txBody>
      </p:sp>
      <p:sp>
        <p:nvSpPr>
          <p:cNvPr id="4" name="Footer Placeholder 3">
            <a:extLst>
              <a:ext uri="{FF2B5EF4-FFF2-40B4-BE49-F238E27FC236}">
                <a16:creationId xmlns:a16="http://schemas.microsoft.com/office/drawing/2014/main" id="{231260A8-52D0-18D4-7675-7F971C81255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141A5DD9-D8AB-4FB9-6E40-96D092DE4524}"/>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42262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8C51B7-C89F-0550-D81D-0465684E200A}"/>
              </a:ext>
            </a:extLst>
          </p:cNvPr>
          <p:cNvSpPr>
            <a:spLocks noGrp="1"/>
          </p:cNvSpPr>
          <p:nvPr>
            <p:ph type="dt" sz="half" idx="10"/>
          </p:nvPr>
        </p:nvSpPr>
        <p:spPr/>
        <p:txBody>
          <a:bodyPr/>
          <a:lstStyle/>
          <a:p>
            <a:fld id="{32DB7396-6F46-4898-ACFF-8B661F642A38}" type="datetimeFigureOut">
              <a:rPr lang="en-GB" smtClean="0"/>
              <a:t>14/09/2023</a:t>
            </a:fld>
            <a:endParaRPr lang="en-GB"/>
          </a:p>
        </p:txBody>
      </p:sp>
      <p:sp>
        <p:nvSpPr>
          <p:cNvPr id="3" name="Footer Placeholder 2">
            <a:extLst>
              <a:ext uri="{FF2B5EF4-FFF2-40B4-BE49-F238E27FC236}">
                <a16:creationId xmlns:a16="http://schemas.microsoft.com/office/drawing/2014/main" id="{B8BE3220-6E4F-C4BD-8DB7-FE8FB0AB011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5687373-2DF5-A8CD-31D4-5F97DCFC9AFA}"/>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1274961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E54BF-C812-B3A4-BCE1-8FA8178FE6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E084E3D-89C5-D5B2-33C8-9AB65E54EB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1D0AB65-B749-650E-E886-93A20EF28C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901A39-C957-9691-6C8F-60A207AE5E1E}"/>
              </a:ext>
            </a:extLst>
          </p:cNvPr>
          <p:cNvSpPr>
            <a:spLocks noGrp="1"/>
          </p:cNvSpPr>
          <p:nvPr>
            <p:ph type="dt" sz="half" idx="10"/>
          </p:nvPr>
        </p:nvSpPr>
        <p:spPr/>
        <p:txBody>
          <a:bodyPr/>
          <a:lstStyle/>
          <a:p>
            <a:fld id="{32DB7396-6F46-4898-ACFF-8B661F642A38}" type="datetimeFigureOut">
              <a:rPr lang="en-GB" smtClean="0"/>
              <a:t>14/09/2023</a:t>
            </a:fld>
            <a:endParaRPr lang="en-GB"/>
          </a:p>
        </p:txBody>
      </p:sp>
      <p:sp>
        <p:nvSpPr>
          <p:cNvPr id="6" name="Footer Placeholder 5">
            <a:extLst>
              <a:ext uri="{FF2B5EF4-FFF2-40B4-BE49-F238E27FC236}">
                <a16:creationId xmlns:a16="http://schemas.microsoft.com/office/drawing/2014/main" id="{EFCFAE29-4FF0-780E-7833-449B32F5F2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FBC3CE-9864-A062-19BB-C72F45B60485}"/>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3089790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D64E4-C639-7CE4-215E-9155C6C917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785B5B0-DF5D-B32C-428A-D03775693A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4F065E-17F2-5893-9E6D-0FE3DB7053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E3A0C3-7849-D222-3A47-A6A4898EE525}"/>
              </a:ext>
            </a:extLst>
          </p:cNvPr>
          <p:cNvSpPr>
            <a:spLocks noGrp="1"/>
          </p:cNvSpPr>
          <p:nvPr>
            <p:ph type="dt" sz="half" idx="10"/>
          </p:nvPr>
        </p:nvSpPr>
        <p:spPr/>
        <p:txBody>
          <a:bodyPr/>
          <a:lstStyle/>
          <a:p>
            <a:fld id="{32DB7396-6F46-4898-ACFF-8B661F642A38}" type="datetimeFigureOut">
              <a:rPr lang="en-GB" smtClean="0"/>
              <a:t>14/09/2023</a:t>
            </a:fld>
            <a:endParaRPr lang="en-GB"/>
          </a:p>
        </p:txBody>
      </p:sp>
      <p:sp>
        <p:nvSpPr>
          <p:cNvPr id="6" name="Footer Placeholder 5">
            <a:extLst>
              <a:ext uri="{FF2B5EF4-FFF2-40B4-BE49-F238E27FC236}">
                <a16:creationId xmlns:a16="http://schemas.microsoft.com/office/drawing/2014/main" id="{DEB91E7D-ECEE-7C7E-8B41-4C192E360B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89A66B-268F-0FD8-B00F-5F6E9683765E}"/>
              </a:ext>
            </a:extLst>
          </p:cNvPr>
          <p:cNvSpPr>
            <a:spLocks noGrp="1"/>
          </p:cNvSpPr>
          <p:nvPr>
            <p:ph type="sldNum" sz="quarter" idx="12"/>
          </p:nvPr>
        </p:nvSpPr>
        <p:spPr/>
        <p:txBody>
          <a:bodyPr/>
          <a:lstStyle/>
          <a:p>
            <a:fld id="{6F94E72E-91D9-4D29-876D-11C3872269A3}" type="slidenum">
              <a:rPr lang="en-GB" smtClean="0"/>
              <a:t>‹#›</a:t>
            </a:fld>
            <a:endParaRPr lang="en-GB"/>
          </a:p>
        </p:txBody>
      </p:sp>
    </p:spTree>
    <p:extLst>
      <p:ext uri="{BB962C8B-B14F-4D97-AF65-F5344CB8AC3E}">
        <p14:creationId xmlns:p14="http://schemas.microsoft.com/office/powerpoint/2010/main" val="215543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57B86D-979F-0DEF-0363-23947582C6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DAD95C9-232A-1906-97EA-16BABE3769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9B80BFE-F4BA-F2B2-4387-C82731CC1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DB7396-6F46-4898-ACFF-8B661F642A38}" type="datetimeFigureOut">
              <a:rPr lang="en-GB" smtClean="0"/>
              <a:t>14/09/2023</a:t>
            </a:fld>
            <a:endParaRPr lang="en-GB"/>
          </a:p>
        </p:txBody>
      </p:sp>
      <p:sp>
        <p:nvSpPr>
          <p:cNvPr id="5" name="Footer Placeholder 4">
            <a:extLst>
              <a:ext uri="{FF2B5EF4-FFF2-40B4-BE49-F238E27FC236}">
                <a16:creationId xmlns:a16="http://schemas.microsoft.com/office/drawing/2014/main" id="{7C50E1E4-10C2-5007-8647-093C7738FF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959CE35-ECCE-EFFC-C3F4-A8B0ED735F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94E72E-91D9-4D29-876D-11C3872269A3}" type="slidenum">
              <a:rPr lang="en-GB" smtClean="0"/>
              <a:t>‹#›</a:t>
            </a:fld>
            <a:endParaRPr lang="en-GB"/>
          </a:p>
        </p:txBody>
      </p:sp>
    </p:spTree>
    <p:extLst>
      <p:ext uri="{BB962C8B-B14F-4D97-AF65-F5344CB8AC3E}">
        <p14:creationId xmlns:p14="http://schemas.microsoft.com/office/powerpoint/2010/main" val="38910045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083E480-A7DB-FB85-37E3-A1ECEFCF6272}"/>
              </a:ext>
            </a:extLst>
          </p:cNvPr>
          <p:cNvSpPr>
            <a:spLocks noGrp="1"/>
          </p:cNvSpPr>
          <p:nvPr>
            <p:ph type="ctrTitle"/>
          </p:nvPr>
        </p:nvSpPr>
        <p:spPr>
          <a:xfrm>
            <a:off x="755903" y="3399769"/>
            <a:ext cx="10640754" cy="775845"/>
          </a:xfrm>
        </p:spPr>
        <p:txBody>
          <a:bodyPr anchor="b">
            <a:normAutofit/>
          </a:bodyPr>
          <a:lstStyle/>
          <a:p>
            <a:r>
              <a:rPr lang="en-GB" sz="4000" dirty="0">
                <a:solidFill>
                  <a:schemeClr val="tx2"/>
                </a:solidFill>
              </a:rPr>
              <a:t>Welcome Presentation</a:t>
            </a:r>
          </a:p>
        </p:txBody>
      </p:sp>
      <p:sp>
        <p:nvSpPr>
          <p:cNvPr id="3" name="Subtitle 2">
            <a:extLst>
              <a:ext uri="{FF2B5EF4-FFF2-40B4-BE49-F238E27FC236}">
                <a16:creationId xmlns:a16="http://schemas.microsoft.com/office/drawing/2014/main" id="{FC5CC58A-CE15-257E-0491-B52292D32533}"/>
              </a:ext>
            </a:extLst>
          </p:cNvPr>
          <p:cNvSpPr>
            <a:spLocks noGrp="1"/>
          </p:cNvSpPr>
          <p:nvPr>
            <p:ph type="subTitle" idx="1"/>
          </p:nvPr>
        </p:nvSpPr>
        <p:spPr>
          <a:xfrm>
            <a:off x="1514121" y="4171528"/>
            <a:ext cx="9163757" cy="1205098"/>
          </a:xfrm>
        </p:spPr>
        <p:txBody>
          <a:bodyPr anchor="ctr">
            <a:normAutofit/>
          </a:bodyPr>
          <a:lstStyle/>
          <a:p>
            <a:r>
              <a:rPr lang="en-GB" sz="2000" dirty="0">
                <a:solidFill>
                  <a:schemeClr val="tx2"/>
                </a:solidFill>
              </a:rPr>
              <a:t>Nursery </a:t>
            </a:r>
          </a:p>
          <a:p>
            <a:r>
              <a:rPr lang="en-GB" sz="2000" dirty="0">
                <a:solidFill>
                  <a:schemeClr val="tx2"/>
                </a:solidFill>
              </a:rPr>
              <a:t>2023 - 2024</a:t>
            </a:r>
          </a:p>
        </p:txBody>
      </p:sp>
      <p:grpSp>
        <p:nvGrpSpPr>
          <p:cNvPr id="1035" name="Group 1034">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036" name="Freeform: Shape 1035">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7" name="Freeform: Shape 1036">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8" name="Freeform: Shape 1037">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039" name="Freeform: Shape 1038">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26" name="Picture 2" descr="Image preview">
            <a:extLst>
              <a:ext uri="{FF2B5EF4-FFF2-40B4-BE49-F238E27FC236}">
                <a16:creationId xmlns:a16="http://schemas.microsoft.com/office/drawing/2014/main" id="{827AD24B-17BE-6FDC-8CC4-087D491C5323}"/>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28707" y="320231"/>
            <a:ext cx="5673134" cy="2836567"/>
          </a:xfrm>
          <a:prstGeom prst="rect">
            <a:avLst/>
          </a:prstGeom>
          <a:noFill/>
          <a:extLst>
            <a:ext uri="{909E8E84-426E-40DD-AFC4-6F175D3DCCD1}">
              <a14:hiddenFill xmlns:a14="http://schemas.microsoft.com/office/drawing/2010/main">
                <a:solidFill>
                  <a:srgbClr val="FFFFFF"/>
                </a:solidFill>
              </a14:hiddenFill>
            </a:ext>
          </a:extLst>
        </p:spPr>
      </p:pic>
      <p:grpSp>
        <p:nvGrpSpPr>
          <p:cNvPr id="1041" name="Group 1040">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1042" name="Freeform: Shape 1041">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Freeform: Shape 1042">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4" name="Freeform: Shape 1043">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5" name="Freeform: Shape 1044">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Recorded Sound">
            <a:hlinkClick r:id="" action="ppaction://media"/>
            <a:extLst>
              <a:ext uri="{FF2B5EF4-FFF2-40B4-BE49-F238E27FC236}">
                <a16:creationId xmlns:a16="http://schemas.microsoft.com/office/drawing/2014/main" id="{6A348BA3-16DD-C352-4EBB-6F55E12EE8B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12221" y="5892214"/>
            <a:ext cx="487363" cy="487363"/>
          </a:xfrm>
          <a:prstGeom prst="rect">
            <a:avLst/>
          </a:prstGeom>
        </p:spPr>
      </p:pic>
    </p:spTree>
    <p:extLst>
      <p:ext uri="{BB962C8B-B14F-4D97-AF65-F5344CB8AC3E}">
        <p14:creationId xmlns:p14="http://schemas.microsoft.com/office/powerpoint/2010/main" val="1107534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1F3B-F63B-B71C-60C9-4D4296AE2E1A}"/>
              </a:ext>
            </a:extLst>
          </p:cNvPr>
          <p:cNvSpPr>
            <a:spLocks noGrp="1"/>
          </p:cNvSpPr>
          <p:nvPr>
            <p:ph type="title"/>
          </p:nvPr>
        </p:nvSpPr>
        <p:spPr/>
        <p:txBody>
          <a:bodyPr/>
          <a:lstStyle/>
          <a:p>
            <a:pPr algn="ctr"/>
            <a:r>
              <a:rPr lang="en-GB" dirty="0"/>
              <a:t>Reading </a:t>
            </a:r>
          </a:p>
        </p:txBody>
      </p:sp>
      <p:sp>
        <p:nvSpPr>
          <p:cNvPr id="3" name="Content Placeholder 2">
            <a:extLst>
              <a:ext uri="{FF2B5EF4-FFF2-40B4-BE49-F238E27FC236}">
                <a16:creationId xmlns:a16="http://schemas.microsoft.com/office/drawing/2014/main" id="{406C8057-12F5-168E-CD47-E9BC729E2B03}"/>
              </a:ext>
            </a:extLst>
          </p:cNvPr>
          <p:cNvSpPr>
            <a:spLocks noGrp="1"/>
          </p:cNvSpPr>
          <p:nvPr>
            <p:ph idx="1"/>
          </p:nvPr>
        </p:nvSpPr>
        <p:spPr/>
        <p:txBody>
          <a:bodyPr/>
          <a:lstStyle/>
          <a:p>
            <a:r>
              <a:rPr lang="en-GB" dirty="0"/>
              <a:t>We ask that all children read every night at home and this is then recorded into their Raving Reader Book. </a:t>
            </a:r>
          </a:p>
          <a:p>
            <a:r>
              <a:rPr lang="en-GB" dirty="0"/>
              <a:t>This will need to include the book title and the date that it was read, along with your initials.</a:t>
            </a:r>
          </a:p>
          <a:p>
            <a:r>
              <a:rPr lang="en-GB" dirty="0"/>
              <a:t>All children will be given a home reading book which will be changed weekly. </a:t>
            </a:r>
          </a:p>
          <a:p>
            <a:r>
              <a:rPr lang="en-GB" dirty="0"/>
              <a:t>Children will also access the school library on a weekly basis. </a:t>
            </a:r>
          </a:p>
          <a:p>
            <a:endParaRPr lang="en-GB" dirty="0"/>
          </a:p>
        </p:txBody>
      </p:sp>
      <p:pic>
        <p:nvPicPr>
          <p:cNvPr id="4" name="Recorded Sound">
            <a:hlinkClick r:id="" action="ppaction://media"/>
            <a:extLst>
              <a:ext uri="{FF2B5EF4-FFF2-40B4-BE49-F238E27FC236}">
                <a16:creationId xmlns:a16="http://schemas.microsoft.com/office/drawing/2014/main" id="{BCA96F7A-85DA-49C9-A0F0-9EA9AF0B9B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8604" y="692134"/>
            <a:ext cx="487363" cy="487363"/>
          </a:xfrm>
          <a:prstGeom prst="rect">
            <a:avLst/>
          </a:prstGeom>
        </p:spPr>
      </p:pic>
    </p:spTree>
    <p:extLst>
      <p:ext uri="{BB962C8B-B14F-4D97-AF65-F5344CB8AC3E}">
        <p14:creationId xmlns:p14="http://schemas.microsoft.com/office/powerpoint/2010/main" val="2254553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8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53317-AE3C-BEC0-E11E-3020C687D838}"/>
              </a:ext>
            </a:extLst>
          </p:cNvPr>
          <p:cNvSpPr>
            <a:spLocks noGrp="1"/>
          </p:cNvSpPr>
          <p:nvPr>
            <p:ph type="title"/>
          </p:nvPr>
        </p:nvSpPr>
        <p:spPr/>
        <p:txBody>
          <a:bodyPr/>
          <a:lstStyle/>
          <a:p>
            <a:pPr algn="ctr"/>
            <a:r>
              <a:rPr lang="en-GB" dirty="0"/>
              <a:t>Evidence Me</a:t>
            </a:r>
          </a:p>
        </p:txBody>
      </p:sp>
      <p:sp>
        <p:nvSpPr>
          <p:cNvPr id="3" name="Content Placeholder 2">
            <a:extLst>
              <a:ext uri="{FF2B5EF4-FFF2-40B4-BE49-F238E27FC236}">
                <a16:creationId xmlns:a16="http://schemas.microsoft.com/office/drawing/2014/main" id="{D4581DF1-9169-88BA-2FC7-BD3396FBC250}"/>
              </a:ext>
            </a:extLst>
          </p:cNvPr>
          <p:cNvSpPr>
            <a:spLocks noGrp="1"/>
          </p:cNvSpPr>
          <p:nvPr>
            <p:ph idx="1"/>
          </p:nvPr>
        </p:nvSpPr>
        <p:spPr/>
        <p:txBody>
          <a:bodyPr/>
          <a:lstStyle/>
          <a:p>
            <a:pPr marL="0" indent="0">
              <a:lnSpc>
                <a:spcPct val="100000"/>
              </a:lnSpc>
              <a:buNone/>
            </a:pPr>
            <a:r>
              <a:rPr lang="en-GB" dirty="0"/>
              <a:t>This is an observational platform, where you will receive observations of your child in the classroom. </a:t>
            </a:r>
          </a:p>
          <a:p>
            <a:pPr marL="0" indent="0">
              <a:lnSpc>
                <a:spcPct val="100000"/>
              </a:lnSpc>
              <a:buNone/>
            </a:pPr>
            <a:r>
              <a:rPr lang="en-GB" dirty="0"/>
              <a:t>You will need to download Evidence Me app to access the observations. If your child is new to school, you will have received an email which will lead you to the website. However if your child was at Nursery in Horton Grange last year, you should already have a log in. </a:t>
            </a:r>
          </a:p>
          <a:p>
            <a:pPr marL="0" indent="0">
              <a:buNone/>
            </a:pPr>
            <a:endParaRPr lang="en-GB" dirty="0"/>
          </a:p>
          <a:p>
            <a:pPr marL="0" indent="0">
              <a:buNone/>
            </a:pPr>
            <a:r>
              <a:rPr lang="en-GB" dirty="0"/>
              <a:t>As always, if you have any problems, please let Miss Dawson or Miss Goodwin know. </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CEA64E75-E565-7D22-7676-09AC0D3D874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6360" y="784224"/>
            <a:ext cx="487363" cy="487363"/>
          </a:xfrm>
          <a:prstGeom prst="rect">
            <a:avLst/>
          </a:prstGeom>
        </p:spPr>
      </p:pic>
    </p:spTree>
    <p:extLst>
      <p:ext uri="{BB962C8B-B14F-4D97-AF65-F5344CB8AC3E}">
        <p14:creationId xmlns:p14="http://schemas.microsoft.com/office/powerpoint/2010/main" val="3910680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88ABC-19F9-83D9-BB9E-EF630BEB3012}"/>
              </a:ext>
            </a:extLst>
          </p:cNvPr>
          <p:cNvSpPr>
            <a:spLocks noGrp="1"/>
          </p:cNvSpPr>
          <p:nvPr>
            <p:ph type="title"/>
          </p:nvPr>
        </p:nvSpPr>
        <p:spPr/>
        <p:txBody>
          <a:bodyPr/>
          <a:lstStyle/>
          <a:p>
            <a:pPr algn="ctr"/>
            <a:r>
              <a:rPr lang="en-GB" dirty="0"/>
              <a:t>Marvellous Me </a:t>
            </a:r>
          </a:p>
        </p:txBody>
      </p:sp>
      <p:sp>
        <p:nvSpPr>
          <p:cNvPr id="3" name="Content Placeholder 2">
            <a:extLst>
              <a:ext uri="{FF2B5EF4-FFF2-40B4-BE49-F238E27FC236}">
                <a16:creationId xmlns:a16="http://schemas.microsoft.com/office/drawing/2014/main" id="{E969D433-9296-40A8-3A9D-AC6421EE4360}"/>
              </a:ext>
            </a:extLst>
          </p:cNvPr>
          <p:cNvSpPr>
            <a:spLocks noGrp="1"/>
          </p:cNvSpPr>
          <p:nvPr>
            <p:ph idx="1"/>
          </p:nvPr>
        </p:nvSpPr>
        <p:spPr/>
        <p:txBody>
          <a:bodyPr/>
          <a:lstStyle/>
          <a:p>
            <a:pPr marL="0" indent="0">
              <a:buNone/>
            </a:pPr>
            <a:r>
              <a:rPr lang="en-GB" dirty="0"/>
              <a:t>Marvellous Me is a communication app on your phone. </a:t>
            </a:r>
          </a:p>
          <a:p>
            <a:pPr marL="0" indent="0">
              <a:buNone/>
            </a:pPr>
            <a:r>
              <a:rPr lang="en-GB" dirty="0"/>
              <a:t>Everyone will receive a join code that you can use when you download the app.</a:t>
            </a:r>
          </a:p>
          <a:p>
            <a:pPr marL="0" indent="0">
              <a:buNone/>
            </a:pPr>
            <a:r>
              <a:rPr lang="en-GB" dirty="0"/>
              <a:t>Letters, information and badges will be sent through this app so please make sure that you have access. </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7A56AA28-862E-150B-09B4-25E430CB3C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26259" y="681037"/>
            <a:ext cx="487363" cy="487363"/>
          </a:xfrm>
          <a:prstGeom prst="rect">
            <a:avLst/>
          </a:prstGeom>
        </p:spPr>
      </p:pic>
    </p:spTree>
    <p:extLst>
      <p:ext uri="{BB962C8B-B14F-4D97-AF65-F5344CB8AC3E}">
        <p14:creationId xmlns:p14="http://schemas.microsoft.com/office/powerpoint/2010/main" val="346982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9AABF-B34C-24FC-C3F5-BBBE593F434E}"/>
              </a:ext>
            </a:extLst>
          </p:cNvPr>
          <p:cNvSpPr>
            <a:spLocks noGrp="1"/>
          </p:cNvSpPr>
          <p:nvPr>
            <p:ph type="title"/>
          </p:nvPr>
        </p:nvSpPr>
        <p:spPr>
          <a:xfrm>
            <a:off x="838200" y="365125"/>
            <a:ext cx="10515600" cy="5458626"/>
          </a:xfrm>
        </p:spPr>
        <p:txBody>
          <a:bodyPr>
            <a:normAutofit/>
          </a:bodyPr>
          <a:lstStyle/>
          <a:p>
            <a:pPr algn="ctr"/>
            <a:r>
              <a:rPr lang="en-GB" dirty="0"/>
              <a:t>If you have any other questions or queries, please let a member of the Nursery team know. </a:t>
            </a:r>
            <a:br>
              <a:rPr lang="en-GB" dirty="0"/>
            </a:br>
            <a:br>
              <a:rPr lang="en-GB" dirty="0"/>
            </a:br>
            <a:r>
              <a:rPr lang="en-GB" dirty="0"/>
              <a:t>Thank you </a:t>
            </a:r>
            <a:br>
              <a:rPr lang="en-GB" dirty="0"/>
            </a:br>
            <a:endParaRPr lang="en-GB" dirty="0"/>
          </a:p>
        </p:txBody>
      </p:sp>
      <p:pic>
        <p:nvPicPr>
          <p:cNvPr id="3" name="Recorded Sound">
            <a:hlinkClick r:id="" action="ppaction://media"/>
            <a:extLst>
              <a:ext uri="{FF2B5EF4-FFF2-40B4-BE49-F238E27FC236}">
                <a16:creationId xmlns:a16="http://schemas.microsoft.com/office/drawing/2014/main" id="{C4D4FB75-52BD-AB27-43A6-9FE35A44E79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6046" y="441325"/>
            <a:ext cx="487363" cy="487363"/>
          </a:xfrm>
          <a:prstGeom prst="rect">
            <a:avLst/>
          </a:prstGeom>
        </p:spPr>
      </p:pic>
    </p:spTree>
    <p:extLst>
      <p:ext uri="{BB962C8B-B14F-4D97-AF65-F5344CB8AC3E}">
        <p14:creationId xmlns:p14="http://schemas.microsoft.com/office/powerpoint/2010/main" val="2413578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025E3-B2A1-4DA7-D75F-31D28276E89E}"/>
              </a:ext>
            </a:extLst>
          </p:cNvPr>
          <p:cNvSpPr>
            <a:spLocks noGrp="1"/>
          </p:cNvSpPr>
          <p:nvPr>
            <p:ph type="title"/>
          </p:nvPr>
        </p:nvSpPr>
        <p:spPr/>
        <p:txBody>
          <a:bodyPr/>
          <a:lstStyle/>
          <a:p>
            <a:pPr algn="ctr"/>
            <a:r>
              <a:rPr lang="en-GB" dirty="0"/>
              <a:t>Agenda</a:t>
            </a:r>
          </a:p>
        </p:txBody>
      </p:sp>
      <p:sp>
        <p:nvSpPr>
          <p:cNvPr id="3" name="Content Placeholder 2">
            <a:extLst>
              <a:ext uri="{FF2B5EF4-FFF2-40B4-BE49-F238E27FC236}">
                <a16:creationId xmlns:a16="http://schemas.microsoft.com/office/drawing/2014/main" id="{78E12BDA-E7B8-AB1C-CBE9-920EF1ED38E4}"/>
              </a:ext>
            </a:extLst>
          </p:cNvPr>
          <p:cNvSpPr>
            <a:spLocks noGrp="1"/>
          </p:cNvSpPr>
          <p:nvPr>
            <p:ph idx="1"/>
          </p:nvPr>
        </p:nvSpPr>
        <p:spPr/>
        <p:txBody>
          <a:bodyPr/>
          <a:lstStyle/>
          <a:p>
            <a:r>
              <a:rPr lang="en-GB" altLang="en-US" dirty="0"/>
              <a:t>Staff</a:t>
            </a:r>
          </a:p>
          <a:p>
            <a:r>
              <a:rPr lang="en-GB" altLang="en-US" dirty="0"/>
              <a:t>Attendance and punctuality</a:t>
            </a:r>
          </a:p>
          <a:p>
            <a:r>
              <a:rPr lang="en-GB" altLang="en-US" dirty="0"/>
              <a:t>Nursery routines</a:t>
            </a:r>
          </a:p>
          <a:p>
            <a:r>
              <a:rPr lang="en-GB" altLang="en-US" dirty="0"/>
              <a:t>Uniform</a:t>
            </a:r>
          </a:p>
          <a:p>
            <a:r>
              <a:rPr lang="en-GB" altLang="en-US" dirty="0"/>
              <a:t>PE</a:t>
            </a:r>
          </a:p>
          <a:p>
            <a:r>
              <a:rPr lang="en-GB" altLang="en-US" dirty="0"/>
              <a:t>Reading </a:t>
            </a:r>
          </a:p>
          <a:p>
            <a:r>
              <a:rPr lang="en-GB" altLang="en-US" dirty="0"/>
              <a:t>Evidence Me </a:t>
            </a:r>
          </a:p>
          <a:p>
            <a:r>
              <a:rPr lang="en-GB" altLang="en-US" dirty="0"/>
              <a:t>Marvellous Me</a:t>
            </a:r>
          </a:p>
          <a:p>
            <a:pPr marL="0" indent="0">
              <a:buNone/>
            </a:pPr>
            <a:endParaRPr lang="en-GB" altLang="en-US" dirty="0"/>
          </a:p>
        </p:txBody>
      </p:sp>
      <p:pic>
        <p:nvPicPr>
          <p:cNvPr id="4" name="Recorded Sound">
            <a:hlinkClick r:id="" action="ppaction://media"/>
            <a:extLst>
              <a:ext uri="{FF2B5EF4-FFF2-40B4-BE49-F238E27FC236}">
                <a16:creationId xmlns:a16="http://schemas.microsoft.com/office/drawing/2014/main" id="{298F1455-C84A-0178-16D7-7C0E8F7443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9110" y="437355"/>
            <a:ext cx="487363" cy="487363"/>
          </a:xfrm>
          <a:prstGeom prst="rect">
            <a:avLst/>
          </a:prstGeom>
        </p:spPr>
      </p:pic>
    </p:spTree>
    <p:extLst>
      <p:ext uri="{BB962C8B-B14F-4D97-AF65-F5344CB8AC3E}">
        <p14:creationId xmlns:p14="http://schemas.microsoft.com/office/powerpoint/2010/main" val="405260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A825C-EEFA-86C0-EC80-DC75C99FF07B}"/>
              </a:ext>
            </a:extLst>
          </p:cNvPr>
          <p:cNvSpPr>
            <a:spLocks noGrp="1"/>
          </p:cNvSpPr>
          <p:nvPr>
            <p:ph type="title"/>
          </p:nvPr>
        </p:nvSpPr>
        <p:spPr>
          <a:xfrm>
            <a:off x="486508" y="2766217"/>
            <a:ext cx="3182815" cy="1325563"/>
          </a:xfrm>
        </p:spPr>
        <p:txBody>
          <a:bodyPr/>
          <a:lstStyle/>
          <a:p>
            <a:pPr algn="ctr"/>
            <a:r>
              <a:rPr lang="en-GB" dirty="0"/>
              <a:t>Staff</a:t>
            </a:r>
          </a:p>
        </p:txBody>
      </p:sp>
      <p:pic>
        <p:nvPicPr>
          <p:cNvPr id="5" name="Content Placeholder 4">
            <a:extLst>
              <a:ext uri="{FF2B5EF4-FFF2-40B4-BE49-F238E27FC236}">
                <a16:creationId xmlns:a16="http://schemas.microsoft.com/office/drawing/2014/main" id="{B7152371-EF68-C8B7-4862-CDAEF020E996}"/>
              </a:ext>
            </a:extLst>
          </p:cNvPr>
          <p:cNvPicPr>
            <a:picLocks noGrp="1" noChangeAspect="1"/>
          </p:cNvPicPr>
          <p:nvPr>
            <p:ph idx="1"/>
          </p:nvPr>
        </p:nvPicPr>
        <p:blipFill>
          <a:blip r:embed="rId4"/>
          <a:stretch>
            <a:fillRect/>
          </a:stretch>
        </p:blipFill>
        <p:spPr>
          <a:xfrm>
            <a:off x="3868615" y="410309"/>
            <a:ext cx="7350370" cy="6201974"/>
          </a:xfrm>
        </p:spPr>
      </p:pic>
      <p:pic>
        <p:nvPicPr>
          <p:cNvPr id="3" name="Recorded Sound">
            <a:hlinkClick r:id="" action="ppaction://media"/>
            <a:extLst>
              <a:ext uri="{FF2B5EF4-FFF2-40B4-BE49-F238E27FC236}">
                <a16:creationId xmlns:a16="http://schemas.microsoft.com/office/drawing/2014/main" id="{747F0468-A87C-BE91-A580-4655B117E2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13699" y="503469"/>
            <a:ext cx="487363" cy="487363"/>
          </a:xfrm>
          <a:prstGeom prst="rect">
            <a:avLst/>
          </a:prstGeom>
        </p:spPr>
      </p:pic>
    </p:spTree>
    <p:extLst>
      <p:ext uri="{BB962C8B-B14F-4D97-AF65-F5344CB8AC3E}">
        <p14:creationId xmlns:p14="http://schemas.microsoft.com/office/powerpoint/2010/main" val="237276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FD37-A50A-BA3F-01D7-FAD3F55E6721}"/>
              </a:ext>
            </a:extLst>
          </p:cNvPr>
          <p:cNvSpPr>
            <a:spLocks noGrp="1"/>
          </p:cNvSpPr>
          <p:nvPr>
            <p:ph type="title"/>
          </p:nvPr>
        </p:nvSpPr>
        <p:spPr/>
        <p:txBody>
          <a:bodyPr/>
          <a:lstStyle/>
          <a:p>
            <a:pPr algn="ctr"/>
            <a:r>
              <a:rPr lang="en-GB" dirty="0"/>
              <a:t>Attendance - Timings of the day</a:t>
            </a:r>
          </a:p>
        </p:txBody>
      </p:sp>
      <p:sp>
        <p:nvSpPr>
          <p:cNvPr id="3" name="Content Placeholder 2">
            <a:extLst>
              <a:ext uri="{FF2B5EF4-FFF2-40B4-BE49-F238E27FC236}">
                <a16:creationId xmlns:a16="http://schemas.microsoft.com/office/drawing/2014/main" id="{6620FD4B-B8E8-4C6A-241A-B93652EA8F93}"/>
              </a:ext>
            </a:extLst>
          </p:cNvPr>
          <p:cNvSpPr>
            <a:spLocks noGrp="1"/>
          </p:cNvSpPr>
          <p:nvPr>
            <p:ph idx="1"/>
          </p:nvPr>
        </p:nvSpPr>
        <p:spPr/>
        <p:txBody>
          <a:bodyPr>
            <a:normAutofit/>
          </a:bodyPr>
          <a:lstStyle/>
          <a:p>
            <a:pPr marL="0" indent="0">
              <a:buNone/>
            </a:pPr>
            <a:r>
              <a:rPr lang="en-GB" dirty="0"/>
              <a:t>Please ensure that you drop off and collect your child at the correct timings.</a:t>
            </a:r>
          </a:p>
          <a:p>
            <a:r>
              <a:rPr lang="en-GB" dirty="0"/>
              <a:t>Morning sessions begin at 8.35am and end at 11.35am.</a:t>
            </a:r>
          </a:p>
          <a:p>
            <a:r>
              <a:rPr lang="en-GB" dirty="0"/>
              <a:t>Afternoon sessions begin 12.05pm and end at 3.05pm.</a:t>
            </a:r>
          </a:p>
          <a:p>
            <a:r>
              <a:rPr lang="en-GB" dirty="0"/>
              <a:t>Option 3 children should attend from</a:t>
            </a:r>
            <a:r>
              <a:rPr lang="en-GB" dirty="0">
                <a:solidFill>
                  <a:srgbClr val="FF0000"/>
                </a:solidFill>
              </a:rPr>
              <a:t> 9.00am to 3.05pm Monday to Tuesday </a:t>
            </a:r>
            <a:r>
              <a:rPr lang="en-GB" dirty="0"/>
              <a:t>and </a:t>
            </a:r>
            <a:r>
              <a:rPr lang="en-GB" dirty="0">
                <a:solidFill>
                  <a:schemeClr val="accent1"/>
                </a:solidFill>
              </a:rPr>
              <a:t>8.35am to 11.35pm on Wednesdays</a:t>
            </a:r>
            <a:r>
              <a:rPr lang="en-GB" dirty="0"/>
              <a:t>.</a:t>
            </a:r>
          </a:p>
          <a:p>
            <a:r>
              <a:rPr lang="en-GB" dirty="0"/>
              <a:t>Option 4 children should attend from </a:t>
            </a:r>
            <a:r>
              <a:rPr lang="en-GB" dirty="0">
                <a:solidFill>
                  <a:srgbClr val="FF0000"/>
                </a:solidFill>
              </a:rPr>
              <a:t>12.05pm to 3.05pm on Wednesdays </a:t>
            </a:r>
            <a:r>
              <a:rPr lang="en-GB" dirty="0"/>
              <a:t>and </a:t>
            </a:r>
            <a:r>
              <a:rPr lang="en-GB" dirty="0">
                <a:solidFill>
                  <a:schemeClr val="accent1"/>
                </a:solidFill>
              </a:rPr>
              <a:t>9.00am to 3.05pm Thursday to Friday</a:t>
            </a:r>
            <a:r>
              <a:rPr lang="en-GB" dirty="0"/>
              <a:t>.</a:t>
            </a:r>
          </a:p>
          <a:p>
            <a:r>
              <a:rPr lang="en-GB" dirty="0"/>
              <a:t>Option 5 children should attend from 9.00am to 3.05pm every day.</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BB676CDA-D1B6-4521-E191-C253CB1E6A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4317" y="629990"/>
            <a:ext cx="487363" cy="487363"/>
          </a:xfrm>
          <a:prstGeom prst="rect">
            <a:avLst/>
          </a:prstGeom>
        </p:spPr>
      </p:pic>
    </p:spTree>
    <p:extLst>
      <p:ext uri="{BB962C8B-B14F-4D97-AF65-F5344CB8AC3E}">
        <p14:creationId xmlns:p14="http://schemas.microsoft.com/office/powerpoint/2010/main" val="1048485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9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FD37-A50A-BA3F-01D7-FAD3F55E6721}"/>
              </a:ext>
            </a:extLst>
          </p:cNvPr>
          <p:cNvSpPr>
            <a:spLocks noGrp="1"/>
          </p:cNvSpPr>
          <p:nvPr>
            <p:ph type="title"/>
          </p:nvPr>
        </p:nvSpPr>
        <p:spPr/>
        <p:txBody>
          <a:bodyPr/>
          <a:lstStyle/>
          <a:p>
            <a:pPr algn="ctr"/>
            <a:r>
              <a:rPr lang="en-GB" dirty="0"/>
              <a:t>Attendance and Punctuality</a:t>
            </a:r>
          </a:p>
        </p:txBody>
      </p:sp>
      <p:sp>
        <p:nvSpPr>
          <p:cNvPr id="3" name="Content Placeholder 2">
            <a:extLst>
              <a:ext uri="{FF2B5EF4-FFF2-40B4-BE49-F238E27FC236}">
                <a16:creationId xmlns:a16="http://schemas.microsoft.com/office/drawing/2014/main" id="{6620FD4B-B8E8-4C6A-241A-B93652EA8F93}"/>
              </a:ext>
            </a:extLst>
          </p:cNvPr>
          <p:cNvSpPr>
            <a:spLocks noGrp="1"/>
          </p:cNvSpPr>
          <p:nvPr>
            <p:ph idx="1"/>
          </p:nvPr>
        </p:nvSpPr>
        <p:spPr/>
        <p:txBody>
          <a:bodyPr>
            <a:normAutofit/>
          </a:bodyPr>
          <a:lstStyle/>
          <a:p>
            <a:r>
              <a:rPr lang="en-GB" dirty="0"/>
              <a:t>It is important for your child to attend Nursery as it helps to make your child familiar with routines. </a:t>
            </a:r>
          </a:p>
          <a:p>
            <a:r>
              <a:rPr lang="en-GB" dirty="0"/>
              <a:t>If your child is going to be absent from Nursery, please call the school office to let them know as soon as possible.</a:t>
            </a:r>
          </a:p>
          <a:p>
            <a:r>
              <a:rPr lang="en-GB" dirty="0"/>
              <a:t>Please make sure that if you are unable to collect your child at the end of day, you let a member of the Nursery staff know as soon as possible, or ring the office and they will pass on a message. </a:t>
            </a:r>
          </a:p>
          <a:p>
            <a:r>
              <a:rPr lang="en-GB" dirty="0"/>
              <a:t>We advise all new adults collecting, to have been given a password by the child’s parents in order to keep your child safe. </a:t>
            </a:r>
          </a:p>
          <a:p>
            <a:pPr marL="0" indent="0">
              <a:buNone/>
            </a:pPr>
            <a:endParaRPr lang="en-GB" dirty="0"/>
          </a:p>
        </p:txBody>
      </p:sp>
      <p:pic>
        <p:nvPicPr>
          <p:cNvPr id="4" name="Recorded Sound">
            <a:hlinkClick r:id="" action="ppaction://media"/>
            <a:extLst>
              <a:ext uri="{FF2B5EF4-FFF2-40B4-BE49-F238E27FC236}">
                <a16:creationId xmlns:a16="http://schemas.microsoft.com/office/drawing/2014/main" id="{AB7D7C18-F385-3470-D354-495457FB61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8806" y="784224"/>
            <a:ext cx="487363" cy="487363"/>
          </a:xfrm>
          <a:prstGeom prst="rect">
            <a:avLst/>
          </a:prstGeom>
        </p:spPr>
      </p:pic>
    </p:spTree>
    <p:extLst>
      <p:ext uri="{BB962C8B-B14F-4D97-AF65-F5344CB8AC3E}">
        <p14:creationId xmlns:p14="http://schemas.microsoft.com/office/powerpoint/2010/main" val="150276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5C4F3-9AEB-B9EE-E943-0F89A5F84450}"/>
              </a:ext>
            </a:extLst>
          </p:cNvPr>
          <p:cNvSpPr>
            <a:spLocks noGrp="1"/>
          </p:cNvSpPr>
          <p:nvPr>
            <p:ph type="title"/>
          </p:nvPr>
        </p:nvSpPr>
        <p:spPr/>
        <p:txBody>
          <a:bodyPr/>
          <a:lstStyle/>
          <a:p>
            <a:pPr algn="ctr"/>
            <a:r>
              <a:rPr lang="en-GB" dirty="0"/>
              <a:t>Nursery Routine</a:t>
            </a:r>
          </a:p>
        </p:txBody>
      </p:sp>
      <p:sp>
        <p:nvSpPr>
          <p:cNvPr id="3" name="Content Placeholder 2">
            <a:extLst>
              <a:ext uri="{FF2B5EF4-FFF2-40B4-BE49-F238E27FC236}">
                <a16:creationId xmlns:a16="http://schemas.microsoft.com/office/drawing/2014/main" id="{B7775B2A-7506-621C-4763-44D210D3AB2F}"/>
              </a:ext>
            </a:extLst>
          </p:cNvPr>
          <p:cNvSpPr>
            <a:spLocks noGrp="1"/>
          </p:cNvSpPr>
          <p:nvPr>
            <p:ph idx="1"/>
          </p:nvPr>
        </p:nvSpPr>
        <p:spPr/>
        <p:txBody>
          <a:bodyPr/>
          <a:lstStyle/>
          <a:p>
            <a:pPr marL="0" indent="0">
              <a:lnSpc>
                <a:spcPct val="100000"/>
              </a:lnSpc>
              <a:buNone/>
            </a:pPr>
            <a:r>
              <a:rPr lang="en-GB" dirty="0"/>
              <a:t>The Nursery routine begins with the children accessing all areas of provision in order to help them settle in. </a:t>
            </a:r>
          </a:p>
          <a:p>
            <a:pPr marL="0" indent="0">
              <a:lnSpc>
                <a:spcPct val="100000"/>
              </a:lnSpc>
              <a:buNone/>
            </a:pPr>
            <a:r>
              <a:rPr lang="en-GB" dirty="0"/>
              <a:t>Children will then have ‘Group time’ which focuses on an area of the Early Years Framework. This will be in 3 smaller groups and include activities that are aimed at the children’s current level of learning.</a:t>
            </a:r>
          </a:p>
          <a:p>
            <a:pPr marL="0" indent="0">
              <a:lnSpc>
                <a:spcPct val="100000"/>
              </a:lnSpc>
              <a:buNone/>
            </a:pPr>
            <a:r>
              <a:rPr lang="en-GB" dirty="0"/>
              <a:t>They will then have time to explore the outdoor area and use the equipment to help development their physical development. </a:t>
            </a:r>
          </a:p>
          <a:p>
            <a:pPr marL="0" indent="0">
              <a:lnSpc>
                <a:spcPct val="100000"/>
              </a:lnSpc>
              <a:buNone/>
            </a:pPr>
            <a:r>
              <a:rPr lang="en-GB" dirty="0"/>
              <a:t>All children have access to snack and milk throughout the day. This is supervised by a member of staff at all times.</a:t>
            </a:r>
          </a:p>
        </p:txBody>
      </p:sp>
      <p:pic>
        <p:nvPicPr>
          <p:cNvPr id="4" name="Recorded Sound">
            <a:hlinkClick r:id="" action="ppaction://media"/>
            <a:extLst>
              <a:ext uri="{FF2B5EF4-FFF2-40B4-BE49-F238E27FC236}">
                <a16:creationId xmlns:a16="http://schemas.microsoft.com/office/drawing/2014/main" id="{616BAD3B-AC7D-D8AE-5A77-2555FB27DA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 y="784224"/>
            <a:ext cx="487363" cy="487363"/>
          </a:xfrm>
          <a:prstGeom prst="rect">
            <a:avLst/>
          </a:prstGeom>
        </p:spPr>
      </p:pic>
    </p:spTree>
    <p:extLst>
      <p:ext uri="{BB962C8B-B14F-4D97-AF65-F5344CB8AC3E}">
        <p14:creationId xmlns:p14="http://schemas.microsoft.com/office/powerpoint/2010/main" val="100564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7FD40-5F30-E353-D398-F6D45B2597EE}"/>
              </a:ext>
            </a:extLst>
          </p:cNvPr>
          <p:cNvSpPr>
            <a:spLocks noGrp="1"/>
          </p:cNvSpPr>
          <p:nvPr>
            <p:ph type="title"/>
          </p:nvPr>
        </p:nvSpPr>
        <p:spPr/>
        <p:txBody>
          <a:bodyPr/>
          <a:lstStyle/>
          <a:p>
            <a:pPr algn="ctr"/>
            <a:r>
              <a:rPr lang="en-GB" dirty="0"/>
              <a:t>Uniform</a:t>
            </a:r>
          </a:p>
        </p:txBody>
      </p:sp>
      <p:sp>
        <p:nvSpPr>
          <p:cNvPr id="3" name="Content Placeholder 2">
            <a:extLst>
              <a:ext uri="{FF2B5EF4-FFF2-40B4-BE49-F238E27FC236}">
                <a16:creationId xmlns:a16="http://schemas.microsoft.com/office/drawing/2014/main" id="{455B2FED-3065-4268-5DB0-E1D30B8C86B0}"/>
              </a:ext>
            </a:extLst>
          </p:cNvPr>
          <p:cNvSpPr>
            <a:spLocks noGrp="1"/>
          </p:cNvSpPr>
          <p:nvPr>
            <p:ph idx="1"/>
          </p:nvPr>
        </p:nvSpPr>
        <p:spPr/>
        <p:txBody>
          <a:bodyPr/>
          <a:lstStyle/>
          <a:p>
            <a:r>
              <a:rPr lang="en-GB" dirty="0"/>
              <a:t>Maroon school jumper or cardigan </a:t>
            </a:r>
          </a:p>
          <a:p>
            <a:r>
              <a:rPr lang="en-GB" dirty="0"/>
              <a:t>Grey trousers, shorts, skirt or summer dress</a:t>
            </a:r>
          </a:p>
          <a:p>
            <a:r>
              <a:rPr lang="en-GB" dirty="0"/>
              <a:t>White polo shirt</a:t>
            </a:r>
          </a:p>
          <a:p>
            <a:r>
              <a:rPr lang="en-GB" dirty="0"/>
              <a:t>Plain black shoes – not trainers</a:t>
            </a:r>
          </a:p>
          <a:p>
            <a:r>
              <a:rPr lang="en-GB" dirty="0"/>
              <a:t>Plain black headscarf</a:t>
            </a:r>
          </a:p>
          <a:p>
            <a:r>
              <a:rPr lang="en-GB" dirty="0"/>
              <a:t>Stud earrings – no hoops</a:t>
            </a:r>
          </a:p>
          <a:p>
            <a:r>
              <a:rPr lang="en-GB" dirty="0"/>
              <a:t>No haircuts with shaved designs and patterns</a:t>
            </a:r>
          </a:p>
          <a:p>
            <a:r>
              <a:rPr lang="en-GB" dirty="0"/>
              <a:t>Book bag (can be </a:t>
            </a:r>
            <a:r>
              <a:rPr lang="en-GB"/>
              <a:t>bought at Natasha’s</a:t>
            </a:r>
            <a:r>
              <a:rPr lang="en-GB" dirty="0"/>
              <a:t>)</a:t>
            </a:r>
          </a:p>
          <a:p>
            <a:pPr marL="0" indent="0">
              <a:buNone/>
            </a:pPr>
            <a:endParaRPr lang="en-GB" dirty="0"/>
          </a:p>
        </p:txBody>
      </p:sp>
      <p:sp>
        <p:nvSpPr>
          <p:cNvPr id="4" name="TextBox 3">
            <a:extLst>
              <a:ext uri="{FF2B5EF4-FFF2-40B4-BE49-F238E27FC236}">
                <a16:creationId xmlns:a16="http://schemas.microsoft.com/office/drawing/2014/main" id="{10956C64-2540-6D5F-4700-3C896AD0865B}"/>
              </a:ext>
            </a:extLst>
          </p:cNvPr>
          <p:cNvSpPr txBox="1"/>
          <p:nvPr/>
        </p:nvSpPr>
        <p:spPr>
          <a:xfrm>
            <a:off x="8390685" y="1720840"/>
            <a:ext cx="2715897" cy="3785652"/>
          </a:xfrm>
          <a:prstGeom prst="rect">
            <a:avLst/>
          </a:prstGeom>
          <a:noFill/>
          <a:ln w="57150">
            <a:solidFill>
              <a:srgbClr val="FF0000"/>
            </a:solidFill>
          </a:ln>
        </p:spPr>
        <p:txBody>
          <a:bodyPr wrap="square" rtlCol="0">
            <a:spAutoFit/>
          </a:bodyPr>
          <a:lstStyle/>
          <a:p>
            <a:pPr algn="ctr"/>
            <a:r>
              <a:rPr lang="en-GB" sz="2400" dirty="0"/>
              <a:t>IMPORTANT!</a:t>
            </a:r>
          </a:p>
          <a:p>
            <a:pPr algn="ctr"/>
            <a:r>
              <a:rPr lang="en-GB" sz="2400" dirty="0"/>
              <a:t>Please make sure that all uniform is clearly labelled with a name and class. </a:t>
            </a:r>
          </a:p>
          <a:p>
            <a:pPr algn="ctr"/>
            <a:endParaRPr lang="en-GB" sz="2400" dirty="0"/>
          </a:p>
          <a:p>
            <a:pPr algn="ctr"/>
            <a:r>
              <a:rPr lang="en-GB" sz="2400" dirty="0"/>
              <a:t>This makes it easier to find your child’s jumper if it has been taken off</a:t>
            </a:r>
          </a:p>
        </p:txBody>
      </p:sp>
      <p:pic>
        <p:nvPicPr>
          <p:cNvPr id="5" name="Recorded Sound">
            <a:hlinkClick r:id="" action="ppaction://media"/>
            <a:extLst>
              <a:ext uri="{FF2B5EF4-FFF2-40B4-BE49-F238E27FC236}">
                <a16:creationId xmlns:a16="http://schemas.microsoft.com/office/drawing/2014/main" id="{C921ECB9-3005-A661-461D-5FD372B9DDA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3498" y="681037"/>
            <a:ext cx="487363" cy="487363"/>
          </a:xfrm>
          <a:prstGeom prst="rect">
            <a:avLst/>
          </a:prstGeom>
        </p:spPr>
      </p:pic>
    </p:spTree>
    <p:extLst>
      <p:ext uri="{BB962C8B-B14F-4D97-AF65-F5344CB8AC3E}">
        <p14:creationId xmlns:p14="http://schemas.microsoft.com/office/powerpoint/2010/main" val="123724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5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C6C3F-5C27-B98F-B66D-529E99E07493}"/>
              </a:ext>
            </a:extLst>
          </p:cNvPr>
          <p:cNvSpPr>
            <a:spLocks noGrp="1"/>
          </p:cNvSpPr>
          <p:nvPr>
            <p:ph type="title"/>
          </p:nvPr>
        </p:nvSpPr>
        <p:spPr/>
        <p:txBody>
          <a:bodyPr/>
          <a:lstStyle/>
          <a:p>
            <a:pPr algn="ctr"/>
            <a:r>
              <a:rPr lang="en-GB" dirty="0"/>
              <a:t>Uniform – spare clothes</a:t>
            </a:r>
          </a:p>
        </p:txBody>
      </p:sp>
      <p:sp>
        <p:nvSpPr>
          <p:cNvPr id="3" name="Content Placeholder 2">
            <a:extLst>
              <a:ext uri="{FF2B5EF4-FFF2-40B4-BE49-F238E27FC236}">
                <a16:creationId xmlns:a16="http://schemas.microsoft.com/office/drawing/2014/main" id="{B8787F1E-03F0-909F-8782-BFE49EC4DF51}"/>
              </a:ext>
            </a:extLst>
          </p:cNvPr>
          <p:cNvSpPr>
            <a:spLocks noGrp="1"/>
          </p:cNvSpPr>
          <p:nvPr>
            <p:ph idx="1"/>
          </p:nvPr>
        </p:nvSpPr>
        <p:spPr/>
        <p:txBody>
          <a:bodyPr/>
          <a:lstStyle/>
          <a:p>
            <a:pPr marL="0" indent="0">
              <a:buNone/>
            </a:pPr>
            <a:r>
              <a:rPr lang="en-GB" dirty="0"/>
              <a:t>Please could all children bring two spare sets of clothes in a drawstring bag, which will stay in school. This will need to be clearly labelled with their name and class. </a:t>
            </a:r>
          </a:p>
          <a:p>
            <a:pPr marL="0" indent="0">
              <a:buNone/>
            </a:pPr>
            <a:endParaRPr lang="en-GB" dirty="0"/>
          </a:p>
          <a:p>
            <a:pPr marL="0" indent="0">
              <a:buNone/>
            </a:pPr>
            <a:r>
              <a:rPr lang="en-GB" dirty="0"/>
              <a:t>Toileting- Please could you send pull ups and wipes into school if your child is not toilet trained. </a:t>
            </a:r>
          </a:p>
        </p:txBody>
      </p:sp>
      <p:pic>
        <p:nvPicPr>
          <p:cNvPr id="4" name="Recorded Sound">
            <a:hlinkClick r:id="" action="ppaction://media"/>
            <a:extLst>
              <a:ext uri="{FF2B5EF4-FFF2-40B4-BE49-F238E27FC236}">
                <a16:creationId xmlns:a16="http://schemas.microsoft.com/office/drawing/2014/main" id="{58C2E112-1B89-0C3A-2F1B-DF377D5947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6360" y="784224"/>
            <a:ext cx="487363" cy="487363"/>
          </a:xfrm>
          <a:prstGeom prst="rect">
            <a:avLst/>
          </a:prstGeom>
        </p:spPr>
      </p:pic>
    </p:spTree>
    <p:extLst>
      <p:ext uri="{BB962C8B-B14F-4D97-AF65-F5344CB8AC3E}">
        <p14:creationId xmlns:p14="http://schemas.microsoft.com/office/powerpoint/2010/main" val="415634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FFD37-A50A-BA3F-01D7-FAD3F55E6721}"/>
              </a:ext>
            </a:extLst>
          </p:cNvPr>
          <p:cNvSpPr>
            <a:spLocks noGrp="1"/>
          </p:cNvSpPr>
          <p:nvPr>
            <p:ph type="title"/>
          </p:nvPr>
        </p:nvSpPr>
        <p:spPr/>
        <p:txBody>
          <a:bodyPr/>
          <a:lstStyle/>
          <a:p>
            <a:pPr algn="ctr"/>
            <a:r>
              <a:rPr lang="en-GB" dirty="0"/>
              <a:t>PE</a:t>
            </a:r>
          </a:p>
        </p:txBody>
      </p:sp>
      <p:sp>
        <p:nvSpPr>
          <p:cNvPr id="3" name="Content Placeholder 2">
            <a:extLst>
              <a:ext uri="{FF2B5EF4-FFF2-40B4-BE49-F238E27FC236}">
                <a16:creationId xmlns:a16="http://schemas.microsoft.com/office/drawing/2014/main" id="{6620FD4B-B8E8-4C6A-241A-B93652EA8F93}"/>
              </a:ext>
            </a:extLst>
          </p:cNvPr>
          <p:cNvSpPr>
            <a:spLocks noGrp="1"/>
          </p:cNvSpPr>
          <p:nvPr>
            <p:ph idx="1"/>
          </p:nvPr>
        </p:nvSpPr>
        <p:spPr/>
        <p:txBody>
          <a:bodyPr>
            <a:normAutofit/>
          </a:bodyPr>
          <a:lstStyle/>
          <a:p>
            <a:pPr marL="0" indent="0">
              <a:buNone/>
            </a:pPr>
            <a:r>
              <a:rPr lang="en-GB" sz="2400" dirty="0">
                <a:effectLst/>
                <a:ea typeface="Times New Roman" panose="02020603050405020304" pitchFamily="18" charset="0"/>
              </a:rPr>
              <a:t>PE will take place every Wednesday. This will take place later in the school year. Nursery staff will notify you of this via Marvellous me.</a:t>
            </a:r>
          </a:p>
          <a:p>
            <a:pPr marL="0" indent="0">
              <a:buNone/>
            </a:pPr>
            <a:r>
              <a:rPr lang="en-GB" sz="2400" dirty="0">
                <a:effectLst/>
                <a:ea typeface="Times New Roman" panose="02020603050405020304" pitchFamily="18" charset="0"/>
              </a:rPr>
              <a:t> </a:t>
            </a:r>
          </a:p>
          <a:p>
            <a:pPr marL="0" indent="0">
              <a:buNone/>
            </a:pPr>
            <a:r>
              <a:rPr lang="en-GB" sz="2400" dirty="0">
                <a:effectLst/>
                <a:ea typeface="Times New Roman" panose="02020603050405020304" pitchFamily="18" charset="0"/>
              </a:rPr>
              <a:t>On </a:t>
            </a:r>
            <a:r>
              <a:rPr lang="en-GB" sz="2400" dirty="0">
                <a:ea typeface="Times New Roman" panose="02020603050405020304" pitchFamily="18" charset="0"/>
              </a:rPr>
              <a:t>PE days, your child</a:t>
            </a:r>
            <a:r>
              <a:rPr lang="en-GB" sz="2400" dirty="0">
                <a:effectLst/>
                <a:ea typeface="Times New Roman" panose="02020603050405020304" pitchFamily="18" charset="0"/>
              </a:rPr>
              <a:t> will need to come to school dressed in their PE kit. This includes:</a:t>
            </a:r>
          </a:p>
          <a:p>
            <a:r>
              <a:rPr lang="en-GB" sz="2400" dirty="0">
                <a:ea typeface="Times New Roman" panose="02020603050405020304" pitchFamily="18" charset="0"/>
              </a:rPr>
              <a:t>A plain white t-shirt</a:t>
            </a:r>
          </a:p>
          <a:p>
            <a:r>
              <a:rPr lang="en-GB" sz="2400" dirty="0">
                <a:effectLst/>
                <a:ea typeface="Times New Roman" panose="02020603050405020304" pitchFamily="18" charset="0"/>
              </a:rPr>
              <a:t>Plain grey or black joggers/leggings</a:t>
            </a:r>
          </a:p>
          <a:p>
            <a:r>
              <a:rPr lang="en-GB" sz="2400" dirty="0">
                <a:ea typeface="Times New Roman" panose="02020603050405020304" pitchFamily="18" charset="0"/>
              </a:rPr>
              <a:t>Plain black trainers or pumps</a:t>
            </a:r>
          </a:p>
          <a:p>
            <a:r>
              <a:rPr lang="en-GB" sz="2400" dirty="0">
                <a:effectLst/>
                <a:ea typeface="Times New Roman" panose="02020603050405020304" pitchFamily="18" charset="0"/>
              </a:rPr>
              <a:t>School hoodie or school jumper/cardigan (optional)</a:t>
            </a:r>
          </a:p>
        </p:txBody>
      </p:sp>
      <p:pic>
        <p:nvPicPr>
          <p:cNvPr id="4" name="Recorded Sound">
            <a:hlinkClick r:id="" action="ppaction://media"/>
            <a:extLst>
              <a:ext uri="{FF2B5EF4-FFF2-40B4-BE49-F238E27FC236}">
                <a16:creationId xmlns:a16="http://schemas.microsoft.com/office/drawing/2014/main" id="{C7D4A5C1-98CA-9DC5-AD58-E9C3FFE598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93093" y="540543"/>
            <a:ext cx="487363" cy="487363"/>
          </a:xfrm>
          <a:prstGeom prst="rect">
            <a:avLst/>
          </a:prstGeom>
        </p:spPr>
      </p:pic>
    </p:spTree>
    <p:extLst>
      <p:ext uri="{BB962C8B-B14F-4D97-AF65-F5344CB8AC3E}">
        <p14:creationId xmlns:p14="http://schemas.microsoft.com/office/powerpoint/2010/main" val="34701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258</TotalTime>
  <Words>785</Words>
  <Application>Microsoft Office PowerPoint</Application>
  <PresentationFormat>Widescreen</PresentationFormat>
  <Paragraphs>70</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Welcome Presentation</vt:lpstr>
      <vt:lpstr>Agenda</vt:lpstr>
      <vt:lpstr>Staff</vt:lpstr>
      <vt:lpstr>Attendance - Timings of the day</vt:lpstr>
      <vt:lpstr>Attendance and Punctuality</vt:lpstr>
      <vt:lpstr>Nursery Routine</vt:lpstr>
      <vt:lpstr>Uniform</vt:lpstr>
      <vt:lpstr>Uniform – spare clothes</vt:lpstr>
      <vt:lpstr>PE</vt:lpstr>
      <vt:lpstr>Reading </vt:lpstr>
      <vt:lpstr>Evidence Me</vt:lpstr>
      <vt:lpstr>Marvellous Me </vt:lpstr>
      <vt:lpstr>If you have any other questions or queries, please let a member of the Nursery team know.   Thank you  </vt:lpstr>
    </vt:vector>
  </TitlesOfParts>
  <Company>Horton Grange Primary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Presentation</dc:title>
  <dc:creator>Sabia Begum</dc:creator>
  <cp:lastModifiedBy>Amy Dawson</cp:lastModifiedBy>
  <cp:revision>11</cp:revision>
  <dcterms:created xsi:type="dcterms:W3CDTF">2023-09-05T16:03:25Z</dcterms:created>
  <dcterms:modified xsi:type="dcterms:W3CDTF">2023-09-14T06:33:50Z</dcterms:modified>
</cp:coreProperties>
</file>