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95" r:id="rId2"/>
    <p:sldId id="293" r:id="rId3"/>
    <p:sldId id="294" r:id="rId4"/>
    <p:sldId id="297"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7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9422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1530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4693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126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165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423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331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5878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398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3/10/2023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377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3/10/2023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5184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9.xml"/><Relationship Id="rId4" Type="http://schemas.openxmlformats.org/officeDocument/2006/relationships/slide" Target="slide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fOiC3Akd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parents.com/fun/activities/outdoor/snow-activities-ki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7BOih-iw1u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4EF6-FA6D-F87C-A1C5-A5588B44B60E}"/>
              </a:ext>
            </a:extLst>
          </p:cNvPr>
          <p:cNvSpPr>
            <a:spLocks noGrp="1"/>
          </p:cNvSpPr>
          <p:nvPr>
            <p:ph type="title"/>
          </p:nvPr>
        </p:nvSpPr>
        <p:spPr>
          <a:xfrm>
            <a:off x="838200" y="112713"/>
            <a:ext cx="10515600" cy="1325562"/>
          </a:xfrm>
        </p:spPr>
        <p:txBody>
          <a:bodyPr rtlCol="0">
            <a:normAutofit fontScale="90000"/>
          </a:bodyPr>
          <a:lstStyle/>
          <a:p>
            <a:pPr algn="ctr" fontAlgn="auto">
              <a:lnSpc>
                <a:spcPct val="150000"/>
              </a:lnSpc>
              <a:spcAft>
                <a:spcPts val="0"/>
              </a:spcAft>
              <a:defRPr/>
            </a:pPr>
            <a:r>
              <a:rPr lang="en-GB" sz="3600" i="0" dirty="0">
                <a:latin typeface="Debbie Hepplewhite Print Font" panose="03050602040000000000" pitchFamily="66" charset="0"/>
              </a:rPr>
              <a:t>Year 1 Home Learning</a:t>
            </a:r>
            <a:br>
              <a:rPr lang="en-GB" sz="3600" i="0" dirty="0">
                <a:latin typeface="Debbie Hepplewhite Print Font" panose="03050602040000000000" pitchFamily="66" charset="0"/>
              </a:rPr>
            </a:br>
            <a:r>
              <a:rPr lang="en-GB" sz="3600" i="0" dirty="0">
                <a:latin typeface="Debbie Hepplewhite Print Font" panose="03050602040000000000" pitchFamily="66" charset="0"/>
              </a:rPr>
              <a:t>10</a:t>
            </a:r>
            <a:r>
              <a:rPr lang="en-GB" sz="3600" i="0" baseline="30000" dirty="0">
                <a:latin typeface="Debbie Hepplewhite Print Font" panose="03050602040000000000" pitchFamily="66" charset="0"/>
              </a:rPr>
              <a:t>th</a:t>
            </a:r>
            <a:r>
              <a:rPr lang="en-GB" sz="3600" i="0" dirty="0">
                <a:latin typeface="Debbie Hepplewhite Print Font" panose="03050602040000000000" pitchFamily="66" charset="0"/>
              </a:rPr>
              <a:t> March 2023</a:t>
            </a:r>
          </a:p>
        </p:txBody>
      </p:sp>
      <p:sp>
        <p:nvSpPr>
          <p:cNvPr id="10243" name="Content Placeholder 2">
            <a:extLst>
              <a:ext uri="{FF2B5EF4-FFF2-40B4-BE49-F238E27FC236}">
                <a16:creationId xmlns:a16="http://schemas.microsoft.com/office/drawing/2014/main" id="{4170AF9A-831A-8531-621C-396CB601A9E0}"/>
              </a:ext>
            </a:extLst>
          </p:cNvPr>
          <p:cNvSpPr>
            <a:spLocks noGrp="1" noChangeArrowheads="1"/>
          </p:cNvSpPr>
          <p:nvPr>
            <p:ph idx="1"/>
          </p:nvPr>
        </p:nvSpPr>
        <p:spPr>
          <a:xfrm>
            <a:off x="838200" y="1928813"/>
            <a:ext cx="10515600" cy="4252912"/>
          </a:xfrm>
        </p:spPr>
        <p:txBody>
          <a:bodyPr>
            <a:normAutofit fontScale="92500" lnSpcReduction="20000"/>
          </a:bodyPr>
          <a:lstStyle/>
          <a:p>
            <a:pPr>
              <a:lnSpc>
                <a:spcPct val="200000"/>
              </a:lnSpc>
            </a:pPr>
            <a:r>
              <a:rPr lang="en-GB" altLang="en-US" dirty="0">
                <a:latin typeface="Debbie Hepplewhite Print Font" panose="03050602040000000000" pitchFamily="66" charset="0"/>
                <a:hlinkClick r:id="rId2" action="ppaction://hlinksldjump"/>
              </a:rPr>
              <a:t>Lesson 1: Phonics: Slides 2-3</a:t>
            </a:r>
            <a:endParaRPr lang="en-GB" altLang="en-US" dirty="0">
              <a:latin typeface="Debbie Hepplewhite Print Font" panose="03050602040000000000" pitchFamily="66" charset="0"/>
            </a:endParaRPr>
          </a:p>
          <a:p>
            <a:pPr>
              <a:lnSpc>
                <a:spcPct val="200000"/>
              </a:lnSpc>
            </a:pPr>
            <a:r>
              <a:rPr lang="en-GB" altLang="en-US" dirty="0">
                <a:latin typeface="Debbie Hepplewhite Print Font" panose="03050602040000000000" pitchFamily="66" charset="0"/>
                <a:hlinkClick r:id="rId3" action="ppaction://hlinksldjump"/>
              </a:rPr>
              <a:t>Lesson 2: Maths: Slides 4-13</a:t>
            </a:r>
            <a:endParaRPr lang="en-GB" altLang="en-US" dirty="0">
              <a:latin typeface="Debbie Hepplewhite Print Font" panose="03050602040000000000" pitchFamily="66" charset="0"/>
            </a:endParaRPr>
          </a:p>
          <a:p>
            <a:pPr>
              <a:lnSpc>
                <a:spcPct val="200000"/>
              </a:lnSpc>
            </a:pPr>
            <a:r>
              <a:rPr lang="en-GB" altLang="en-US" dirty="0">
                <a:latin typeface="Debbie Hepplewhite Print Font" panose="03050602040000000000" pitchFamily="66" charset="0"/>
                <a:hlinkClick r:id="rId4" action="ppaction://hlinksldjump"/>
              </a:rPr>
              <a:t>Lesson 3: English: Slides 14-18</a:t>
            </a:r>
            <a:endParaRPr lang="en-GB" altLang="en-US" dirty="0">
              <a:latin typeface="Debbie Hepplewhite Print Font" panose="03050602040000000000" pitchFamily="66" charset="0"/>
            </a:endParaRPr>
          </a:p>
          <a:p>
            <a:pPr>
              <a:lnSpc>
                <a:spcPct val="200000"/>
              </a:lnSpc>
            </a:pPr>
            <a:r>
              <a:rPr lang="en-GB" altLang="en-US" dirty="0">
                <a:latin typeface="Debbie Hepplewhite Print Font" panose="03050602040000000000" pitchFamily="66" charset="0"/>
                <a:hlinkClick r:id="rId5" action="ppaction://hlinksldjump"/>
              </a:rPr>
              <a:t>Lesson 4: PSHE: Slides 19-24</a:t>
            </a:r>
            <a:endParaRPr lang="en-GB" altLang="en-US" dirty="0">
              <a:latin typeface="Debbie Hepplewhite Print Font" panose="03050602040000000000" pitchFamily="66" charset="0"/>
            </a:endParaRPr>
          </a:p>
          <a:p>
            <a:pPr>
              <a:lnSpc>
                <a:spcPct val="200000"/>
              </a:lnSpc>
            </a:pPr>
            <a:r>
              <a:rPr lang="en-GB" altLang="en-US" dirty="0">
                <a:latin typeface="Debbie Hepplewhite Print Font" panose="03050602040000000000" pitchFamily="66" charset="0"/>
                <a:hlinkClick r:id="rId6" action="ppaction://hlinksldjump"/>
              </a:rPr>
              <a:t>Lesson 5: PE: Slide 25</a:t>
            </a:r>
            <a:endParaRPr lang="en-GB" altLang="en-US" dirty="0">
              <a:latin typeface="Debbie Hepplewhite Print Font" panose="03050602040000000000"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CA70E7-3FB5-A2CD-EE8F-1B2D9CB4C685}"/>
              </a:ext>
            </a:extLst>
          </p:cNvPr>
          <p:cNvPicPr>
            <a:picLocks noChangeAspect="1"/>
          </p:cNvPicPr>
          <p:nvPr/>
        </p:nvPicPr>
        <p:blipFill>
          <a:blip r:embed="rId4"/>
          <a:stretch>
            <a:fillRect/>
          </a:stretch>
        </p:blipFill>
        <p:spPr>
          <a:xfrm>
            <a:off x="936037" y="0"/>
            <a:ext cx="10319926" cy="6858000"/>
          </a:xfrm>
          <a:prstGeom prst="rect">
            <a:avLst/>
          </a:prstGeom>
        </p:spPr>
      </p:pic>
      <p:pic>
        <p:nvPicPr>
          <p:cNvPr id="4" name="Recorded Sound">
            <a:hlinkClick r:id="" action="ppaction://media"/>
            <a:extLst>
              <a:ext uri="{FF2B5EF4-FFF2-40B4-BE49-F238E27FC236}">
                <a16:creationId xmlns:a16="http://schemas.microsoft.com/office/drawing/2014/main" id="{1331981E-32E6-1601-079D-7287399DB3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28150" y="488950"/>
            <a:ext cx="1187450" cy="1187450"/>
          </a:xfrm>
          <a:prstGeom prst="rect">
            <a:avLst/>
          </a:prstGeom>
        </p:spPr>
      </p:pic>
    </p:spTree>
    <p:extLst>
      <p:ext uri="{BB962C8B-B14F-4D97-AF65-F5344CB8AC3E}">
        <p14:creationId xmlns:p14="http://schemas.microsoft.com/office/powerpoint/2010/main" val="279950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4A0A6-D50D-BA12-223F-9F8D6807EC19}"/>
              </a:ext>
            </a:extLst>
          </p:cNvPr>
          <p:cNvPicPr>
            <a:picLocks noChangeAspect="1"/>
          </p:cNvPicPr>
          <p:nvPr/>
        </p:nvPicPr>
        <p:blipFill>
          <a:blip r:embed="rId4"/>
          <a:stretch>
            <a:fillRect/>
          </a:stretch>
        </p:blipFill>
        <p:spPr>
          <a:xfrm>
            <a:off x="1319238" y="0"/>
            <a:ext cx="9553524" cy="6858000"/>
          </a:xfrm>
          <a:prstGeom prst="rect">
            <a:avLst/>
          </a:prstGeom>
        </p:spPr>
      </p:pic>
      <p:pic>
        <p:nvPicPr>
          <p:cNvPr id="4" name="Recorded Sound">
            <a:hlinkClick r:id="" action="ppaction://media"/>
            <a:extLst>
              <a:ext uri="{FF2B5EF4-FFF2-40B4-BE49-F238E27FC236}">
                <a16:creationId xmlns:a16="http://schemas.microsoft.com/office/drawing/2014/main" id="{6C017C80-EF1E-615F-1F12-0B06989E88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28125" y="1279525"/>
            <a:ext cx="1292225" cy="1292225"/>
          </a:xfrm>
          <a:prstGeom prst="rect">
            <a:avLst/>
          </a:prstGeom>
        </p:spPr>
      </p:pic>
    </p:spTree>
    <p:extLst>
      <p:ext uri="{BB962C8B-B14F-4D97-AF65-F5344CB8AC3E}">
        <p14:creationId xmlns:p14="http://schemas.microsoft.com/office/powerpoint/2010/main" val="34208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53CD0-4449-DF76-2C99-8E1455555C16}"/>
              </a:ext>
            </a:extLst>
          </p:cNvPr>
          <p:cNvPicPr>
            <a:picLocks noChangeAspect="1"/>
          </p:cNvPicPr>
          <p:nvPr/>
        </p:nvPicPr>
        <p:blipFill>
          <a:blip r:embed="rId4"/>
          <a:stretch>
            <a:fillRect/>
          </a:stretch>
        </p:blipFill>
        <p:spPr>
          <a:xfrm>
            <a:off x="923159" y="0"/>
            <a:ext cx="6288032" cy="6858000"/>
          </a:xfrm>
          <a:prstGeom prst="rect">
            <a:avLst/>
          </a:prstGeom>
        </p:spPr>
      </p:pic>
      <p:pic>
        <p:nvPicPr>
          <p:cNvPr id="5" name="Recorded Sound">
            <a:hlinkClick r:id="" action="ppaction://media"/>
            <a:extLst>
              <a:ext uri="{FF2B5EF4-FFF2-40B4-BE49-F238E27FC236}">
                <a16:creationId xmlns:a16="http://schemas.microsoft.com/office/drawing/2014/main" id="{B74E4703-FFD7-7B13-B7E4-EC21FCE430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32875" y="1003300"/>
            <a:ext cx="1377950" cy="1377950"/>
          </a:xfrm>
          <a:prstGeom prst="rect">
            <a:avLst/>
          </a:prstGeom>
        </p:spPr>
      </p:pic>
    </p:spTree>
    <p:extLst>
      <p:ext uri="{BB962C8B-B14F-4D97-AF65-F5344CB8AC3E}">
        <p14:creationId xmlns:p14="http://schemas.microsoft.com/office/powerpoint/2010/main" val="391517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8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472C9-C471-4485-69FD-737106E21BCC}"/>
              </a:ext>
            </a:extLst>
          </p:cNvPr>
          <p:cNvPicPr>
            <a:picLocks noChangeAspect="1"/>
          </p:cNvPicPr>
          <p:nvPr/>
        </p:nvPicPr>
        <p:blipFill>
          <a:blip r:embed="rId4"/>
          <a:stretch>
            <a:fillRect/>
          </a:stretch>
        </p:blipFill>
        <p:spPr>
          <a:xfrm>
            <a:off x="598892" y="0"/>
            <a:ext cx="3126566" cy="6858000"/>
          </a:xfrm>
          <a:prstGeom prst="rect">
            <a:avLst/>
          </a:prstGeom>
        </p:spPr>
      </p:pic>
      <p:pic>
        <p:nvPicPr>
          <p:cNvPr id="5" name="Picture 4">
            <a:extLst>
              <a:ext uri="{FF2B5EF4-FFF2-40B4-BE49-F238E27FC236}">
                <a16:creationId xmlns:a16="http://schemas.microsoft.com/office/drawing/2014/main" id="{48A4BCD0-A675-D7C1-249B-0188BA16EC0F}"/>
              </a:ext>
            </a:extLst>
          </p:cNvPr>
          <p:cNvPicPr>
            <a:picLocks noChangeAspect="1"/>
          </p:cNvPicPr>
          <p:nvPr/>
        </p:nvPicPr>
        <p:blipFill>
          <a:blip r:embed="rId5"/>
          <a:stretch>
            <a:fillRect/>
          </a:stretch>
        </p:blipFill>
        <p:spPr>
          <a:xfrm>
            <a:off x="3843639" y="0"/>
            <a:ext cx="3895122" cy="6858000"/>
          </a:xfrm>
          <a:prstGeom prst="rect">
            <a:avLst/>
          </a:prstGeom>
        </p:spPr>
      </p:pic>
      <p:sp>
        <p:nvSpPr>
          <p:cNvPr id="6" name="TextBox 5">
            <a:extLst>
              <a:ext uri="{FF2B5EF4-FFF2-40B4-BE49-F238E27FC236}">
                <a16:creationId xmlns:a16="http://schemas.microsoft.com/office/drawing/2014/main" id="{D3487622-4582-F9D4-048D-5FD8985BCAD3}"/>
              </a:ext>
            </a:extLst>
          </p:cNvPr>
          <p:cNvSpPr txBox="1"/>
          <p:nvPr/>
        </p:nvSpPr>
        <p:spPr>
          <a:xfrm>
            <a:off x="7856942" y="1047750"/>
            <a:ext cx="8982075" cy="3046988"/>
          </a:xfrm>
          <a:prstGeom prst="rect">
            <a:avLst/>
          </a:prstGeom>
          <a:noFill/>
        </p:spPr>
        <p:txBody>
          <a:bodyPr wrap="square" rtlCol="0">
            <a:spAutoFit/>
          </a:bodyPr>
          <a:lstStyle/>
          <a:p>
            <a:r>
              <a:rPr lang="en-GB" sz="3200" dirty="0">
                <a:latin typeface="Debbie Hepplewhite Print Font" panose="03050602040000000000" pitchFamily="66" charset="0"/>
              </a:rPr>
              <a:t>Use either the </a:t>
            </a:r>
          </a:p>
          <a:p>
            <a:r>
              <a:rPr lang="en-GB" sz="3200" dirty="0">
                <a:latin typeface="Debbie Hepplewhite Print Font" panose="03050602040000000000" pitchFamily="66" charset="0"/>
              </a:rPr>
              <a:t>grouping method </a:t>
            </a:r>
          </a:p>
          <a:p>
            <a:r>
              <a:rPr lang="en-GB" sz="3200" dirty="0">
                <a:latin typeface="Debbie Hepplewhite Print Font" panose="03050602040000000000" pitchFamily="66" charset="0"/>
              </a:rPr>
              <a:t>or arrays to </a:t>
            </a:r>
          </a:p>
          <a:p>
            <a:r>
              <a:rPr lang="en-GB" sz="3200" dirty="0">
                <a:latin typeface="Debbie Hepplewhite Print Font" panose="03050602040000000000" pitchFamily="66" charset="0"/>
              </a:rPr>
              <a:t>solve these </a:t>
            </a:r>
          </a:p>
          <a:p>
            <a:r>
              <a:rPr lang="en-GB" sz="3200" dirty="0">
                <a:latin typeface="Debbie Hepplewhite Print Font" panose="03050602040000000000" pitchFamily="66" charset="0"/>
              </a:rPr>
              <a:t>multiplication </a:t>
            </a:r>
          </a:p>
          <a:p>
            <a:r>
              <a:rPr lang="en-GB" sz="3200" dirty="0">
                <a:latin typeface="Debbie Hepplewhite Print Font" panose="03050602040000000000" pitchFamily="66" charset="0"/>
              </a:rPr>
              <a:t>problems.</a:t>
            </a:r>
          </a:p>
        </p:txBody>
      </p:sp>
      <p:pic>
        <p:nvPicPr>
          <p:cNvPr id="7" name="Recorded Sound">
            <a:hlinkClick r:id="" action="ppaction://media"/>
            <a:extLst>
              <a:ext uri="{FF2B5EF4-FFF2-40B4-BE49-F238E27FC236}">
                <a16:creationId xmlns:a16="http://schemas.microsoft.com/office/drawing/2014/main" id="{138DED29-6CBC-38A0-0EEF-827C829CD0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0700" y="4279900"/>
            <a:ext cx="1063625" cy="1063625"/>
          </a:xfrm>
          <a:prstGeom prst="rect">
            <a:avLst/>
          </a:prstGeom>
        </p:spPr>
      </p:pic>
    </p:spTree>
    <p:extLst>
      <p:ext uri="{BB962C8B-B14F-4D97-AF65-F5344CB8AC3E}">
        <p14:creationId xmlns:p14="http://schemas.microsoft.com/office/powerpoint/2010/main" val="283894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2B4E48-0699-B92A-4034-6BA6791D87BD}"/>
              </a:ext>
            </a:extLst>
          </p:cNvPr>
          <p:cNvSpPr txBox="1"/>
          <p:nvPr/>
        </p:nvSpPr>
        <p:spPr>
          <a:xfrm>
            <a:off x="2915479" y="2280238"/>
            <a:ext cx="6096000" cy="2985433"/>
          </a:xfrm>
          <a:prstGeom prst="rect">
            <a:avLst/>
          </a:prstGeom>
          <a:noFill/>
        </p:spPr>
        <p:txBody>
          <a:bodyPr wrap="square">
            <a:spAutoFit/>
          </a:bodyPr>
          <a:lstStyle/>
          <a:p>
            <a:pPr algn="ctr"/>
            <a:r>
              <a:rPr lang="en-GB" sz="7200" dirty="0">
                <a:latin typeface="Debbie Hepplewhite Print Font" panose="03050602040000000000" pitchFamily="66" charset="0"/>
              </a:rPr>
              <a:t>English</a:t>
            </a:r>
          </a:p>
          <a:p>
            <a:pPr algn="ctr"/>
            <a:endParaRPr lang="en-GB" sz="7200" dirty="0">
              <a:latin typeface="Debbie Hepplewhite Print Font" panose="03050602040000000000" pitchFamily="66" charset="0"/>
            </a:endParaRPr>
          </a:p>
          <a:p>
            <a:pPr algn="ctr"/>
            <a:r>
              <a:rPr lang="en-GB" sz="4400" dirty="0">
                <a:latin typeface="Debbie Hepplewhite Print Font" panose="03050602040000000000" pitchFamily="66" charset="0"/>
              </a:rPr>
              <a:t>Information texts</a:t>
            </a:r>
            <a:endParaRPr lang="en-GB" sz="4400" dirty="0"/>
          </a:p>
        </p:txBody>
      </p:sp>
    </p:spTree>
    <p:extLst>
      <p:ext uri="{BB962C8B-B14F-4D97-AF65-F5344CB8AC3E}">
        <p14:creationId xmlns:p14="http://schemas.microsoft.com/office/powerpoint/2010/main" val="29286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794DB-AE1C-CEAF-51D7-EDDBFCB16DD7}"/>
              </a:ext>
            </a:extLst>
          </p:cNvPr>
          <p:cNvSpPr txBox="1"/>
          <p:nvPr/>
        </p:nvSpPr>
        <p:spPr>
          <a:xfrm>
            <a:off x="212035" y="720373"/>
            <a:ext cx="11449877" cy="5632311"/>
          </a:xfrm>
          <a:prstGeom prst="rect">
            <a:avLst/>
          </a:prstGeom>
          <a:noFill/>
        </p:spPr>
        <p:txBody>
          <a:bodyPr wrap="square">
            <a:spAutoFit/>
          </a:bodyPr>
          <a:lstStyle/>
          <a:p>
            <a:r>
              <a:rPr lang="en-GB" sz="4000" dirty="0">
                <a:solidFill>
                  <a:srgbClr val="000000"/>
                </a:solidFill>
                <a:latin typeface="Debbie Hepplewhite Print Font" panose="03050602040000000000" pitchFamily="66" charset="0"/>
              </a:rPr>
              <a:t>Learning Intention: To write with purpose.</a:t>
            </a:r>
          </a:p>
          <a:p>
            <a:endParaRPr lang="en-GB" sz="4000" dirty="0">
              <a:solidFill>
                <a:srgbClr val="000000"/>
              </a:solidFill>
              <a:latin typeface="Debbie Hepplewhite Print Font" panose="03050602040000000000" pitchFamily="66" charset="0"/>
            </a:endParaRPr>
          </a:p>
          <a:p>
            <a:r>
              <a:rPr lang="en-GB" sz="4000" dirty="0">
                <a:solidFill>
                  <a:srgbClr val="000000"/>
                </a:solidFill>
                <a:latin typeface="Debbie Hepplewhite Print Font" panose="03050602040000000000" pitchFamily="66" charset="0"/>
              </a:rPr>
              <a:t>Success criteria:</a:t>
            </a:r>
          </a:p>
          <a:p>
            <a:r>
              <a:rPr lang="en-GB" sz="4000" dirty="0">
                <a:solidFill>
                  <a:srgbClr val="000000"/>
                </a:solidFill>
                <a:latin typeface="Debbie Hepplewhite Print Font" panose="03050602040000000000" pitchFamily="66" charset="0"/>
              </a:rPr>
              <a:t>To know:</a:t>
            </a:r>
          </a:p>
          <a:p>
            <a:r>
              <a:rPr lang="en-GB" sz="4000" dirty="0">
                <a:solidFill>
                  <a:srgbClr val="000000"/>
                </a:solidFill>
                <a:latin typeface="Debbie Hepplewhite Print Font" panose="03050602040000000000" pitchFamily="66" charset="0"/>
              </a:rPr>
              <a:t>- What a fact is.</a:t>
            </a:r>
          </a:p>
          <a:p>
            <a:r>
              <a:rPr lang="en-GB" sz="4000" dirty="0">
                <a:solidFill>
                  <a:srgbClr val="000000"/>
                </a:solidFill>
                <a:latin typeface="Debbie Hepplewhite Print Font" panose="03050602040000000000" pitchFamily="66" charset="0"/>
              </a:rPr>
              <a:t>- How to use subheadings.</a:t>
            </a:r>
          </a:p>
          <a:p>
            <a:r>
              <a:rPr lang="en-GB" sz="4000" dirty="0">
                <a:solidFill>
                  <a:srgbClr val="000000"/>
                </a:solidFill>
                <a:latin typeface="Debbie Hepplewhite Print Font" panose="03050602040000000000" pitchFamily="66" charset="0"/>
              </a:rPr>
              <a:t>- When to use conjunctions to join sentences together.</a:t>
            </a:r>
          </a:p>
        </p:txBody>
      </p:sp>
      <p:pic>
        <p:nvPicPr>
          <p:cNvPr id="4" name="2">
            <a:hlinkClick r:id="" action="ppaction://media"/>
            <a:extLst>
              <a:ext uri="{FF2B5EF4-FFF2-40B4-BE49-F238E27FC236}">
                <a16:creationId xmlns:a16="http://schemas.microsoft.com/office/drawing/2014/main" id="{3315EC64-F8DC-ADD3-381A-C70258F846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94656" y="2375942"/>
            <a:ext cx="962230" cy="962230"/>
          </a:xfrm>
          <a:prstGeom prst="rect">
            <a:avLst/>
          </a:prstGeom>
        </p:spPr>
      </p:pic>
    </p:spTree>
    <p:extLst>
      <p:ext uri="{BB962C8B-B14F-4D97-AF65-F5344CB8AC3E}">
        <p14:creationId xmlns:p14="http://schemas.microsoft.com/office/powerpoint/2010/main" val="12488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07317F-5B9B-8066-B7D9-A94D56D052B7}"/>
              </a:ext>
            </a:extLst>
          </p:cNvPr>
          <p:cNvSpPr txBox="1"/>
          <p:nvPr/>
        </p:nvSpPr>
        <p:spPr>
          <a:xfrm>
            <a:off x="463825" y="1656521"/>
            <a:ext cx="11489635" cy="3539430"/>
          </a:xfrm>
          <a:prstGeom prst="rect">
            <a:avLst/>
          </a:prstGeom>
          <a:noFill/>
        </p:spPr>
        <p:txBody>
          <a:bodyPr wrap="square" rtlCol="0">
            <a:spAutoFit/>
          </a:bodyPr>
          <a:lstStyle/>
          <a:p>
            <a:pPr algn="ctr"/>
            <a:r>
              <a:rPr lang="en-GB" sz="3200" dirty="0">
                <a:latin typeface="Debbie Hepplewhite Print Font" panose="03050602040000000000" pitchFamily="66" charset="0"/>
              </a:rPr>
              <a:t>This week, we have been learning about information texts.</a:t>
            </a:r>
          </a:p>
          <a:p>
            <a:pPr algn="ctr"/>
            <a:endParaRPr lang="en-GB" sz="3200" dirty="0">
              <a:latin typeface="Debbie Hepplewhite Print Font" panose="03050602040000000000" pitchFamily="66" charset="0"/>
            </a:endParaRPr>
          </a:p>
          <a:p>
            <a:pPr algn="ctr"/>
            <a:r>
              <a:rPr lang="en-GB" sz="3200" dirty="0">
                <a:latin typeface="Debbie Hepplewhite Print Font" panose="03050602040000000000" pitchFamily="66" charset="0"/>
              </a:rPr>
              <a:t>Is an information text fiction or non– fiction? </a:t>
            </a:r>
          </a:p>
          <a:p>
            <a:pPr algn="ctr"/>
            <a:endParaRPr lang="en-GB" sz="3200" dirty="0">
              <a:latin typeface="Debbie Hepplewhite Print Font" panose="03050602040000000000" pitchFamily="66" charset="0"/>
            </a:endParaRPr>
          </a:p>
          <a:p>
            <a:pPr algn="ctr"/>
            <a:r>
              <a:rPr lang="en-GB" sz="3200" dirty="0">
                <a:latin typeface="Debbie Hepplewhite Print Font" panose="03050602040000000000" pitchFamily="66" charset="0"/>
              </a:rPr>
              <a:t>Where might you see an information text?</a:t>
            </a:r>
          </a:p>
        </p:txBody>
      </p:sp>
    </p:spTree>
    <p:extLst>
      <p:ext uri="{BB962C8B-B14F-4D97-AF65-F5344CB8AC3E}">
        <p14:creationId xmlns:p14="http://schemas.microsoft.com/office/powerpoint/2010/main" val="208670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07317F-5B9B-8066-B7D9-A94D56D052B7}"/>
              </a:ext>
            </a:extLst>
          </p:cNvPr>
          <p:cNvSpPr txBox="1"/>
          <p:nvPr/>
        </p:nvSpPr>
        <p:spPr>
          <a:xfrm>
            <a:off x="1335156" y="2404791"/>
            <a:ext cx="9521688" cy="1569660"/>
          </a:xfrm>
          <a:prstGeom prst="rect">
            <a:avLst/>
          </a:prstGeom>
          <a:noFill/>
        </p:spPr>
        <p:txBody>
          <a:bodyPr wrap="square" rtlCol="0">
            <a:spAutoFit/>
          </a:bodyPr>
          <a:lstStyle/>
          <a:p>
            <a:pPr algn="ctr"/>
            <a:r>
              <a:rPr lang="en-GB" sz="3200">
                <a:latin typeface="Debbie Hepplewhite Print Font" panose="03050602040000000000" pitchFamily="66" charset="0"/>
              </a:rPr>
              <a:t>Can you remember all the features of an information text? There are 6 in total.</a:t>
            </a:r>
            <a:endParaRPr lang="en-GB" sz="3200" dirty="0">
              <a:latin typeface="Debbie Hepplewhite Print Font" panose="03050602040000000000" pitchFamily="66" charset="0"/>
            </a:endParaRPr>
          </a:p>
        </p:txBody>
      </p:sp>
      <p:pic>
        <p:nvPicPr>
          <p:cNvPr id="3" name="Recorded Sound">
            <a:hlinkClick r:id="" action="ppaction://media"/>
            <a:extLst>
              <a:ext uri="{FF2B5EF4-FFF2-40B4-BE49-F238E27FC236}">
                <a16:creationId xmlns:a16="http://schemas.microsoft.com/office/drawing/2014/main" id="{E4C9348C-5C87-D8B3-F752-4F5AE038E8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17545" y="4309412"/>
            <a:ext cx="884025" cy="884025"/>
          </a:xfrm>
          <a:prstGeom prst="rect">
            <a:avLst/>
          </a:prstGeom>
        </p:spPr>
      </p:pic>
    </p:spTree>
    <p:extLst>
      <p:ext uri="{BB962C8B-B14F-4D97-AF65-F5344CB8AC3E}">
        <p14:creationId xmlns:p14="http://schemas.microsoft.com/office/powerpoint/2010/main" val="40176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07317F-5B9B-8066-B7D9-A94D56D052B7}"/>
              </a:ext>
            </a:extLst>
          </p:cNvPr>
          <p:cNvSpPr txBox="1"/>
          <p:nvPr/>
        </p:nvSpPr>
        <p:spPr>
          <a:xfrm>
            <a:off x="265043" y="288999"/>
            <a:ext cx="11688418" cy="5447645"/>
          </a:xfrm>
          <a:prstGeom prst="rect">
            <a:avLst/>
          </a:prstGeom>
          <a:noFill/>
        </p:spPr>
        <p:txBody>
          <a:bodyPr wrap="square" rtlCol="0">
            <a:spAutoFit/>
          </a:bodyPr>
          <a:lstStyle/>
          <a:p>
            <a:pPr marL="0" indent="0" algn="ctr">
              <a:buNone/>
            </a:pPr>
            <a:r>
              <a:rPr lang="en-GB" sz="4000" u="sng" dirty="0">
                <a:latin typeface="Debbie Hepplewhite Print Font" panose="03050602040000000000" pitchFamily="66" charset="0"/>
              </a:rPr>
              <a:t>Task</a:t>
            </a:r>
          </a:p>
          <a:p>
            <a:pPr marL="0" indent="0" algn="ctr">
              <a:buNone/>
            </a:pPr>
            <a:r>
              <a:rPr lang="en-GB" sz="2800" dirty="0">
                <a:latin typeface="Debbie Hepplewhite Print Font" panose="03050602040000000000" pitchFamily="66" charset="0"/>
              </a:rPr>
              <a:t>Your task is to create an information text on your own topic. Remember to include all of the features of an information text we have looked at in class. Try to include 3 sub headings that separate your facts into paragraphs. </a:t>
            </a:r>
          </a:p>
          <a:p>
            <a:pPr marL="0" indent="0" algn="ctr">
              <a:buNone/>
            </a:pPr>
            <a:endParaRPr lang="en-GB" sz="2800" dirty="0">
              <a:latin typeface="Debbie Hepplewhite Print Font" panose="03050602040000000000" pitchFamily="66" charset="0"/>
            </a:endParaRPr>
          </a:p>
          <a:p>
            <a:pPr marL="0" indent="0" algn="ctr">
              <a:buNone/>
            </a:pPr>
            <a:r>
              <a:rPr lang="en-GB" sz="2800" b="1" dirty="0">
                <a:latin typeface="Debbie Hepplewhite Print Font" panose="03050602040000000000" pitchFamily="66" charset="0"/>
              </a:rPr>
              <a:t>Example</a:t>
            </a:r>
            <a:r>
              <a:rPr lang="en-GB" sz="2800" dirty="0">
                <a:latin typeface="Debbie Hepplewhite Print Font" panose="03050602040000000000" pitchFamily="66" charset="0"/>
              </a:rPr>
              <a:t> </a:t>
            </a:r>
          </a:p>
          <a:p>
            <a:pPr marL="0" indent="0" algn="ctr">
              <a:buNone/>
            </a:pPr>
            <a:r>
              <a:rPr lang="en-GB" sz="2800" dirty="0">
                <a:latin typeface="Debbie Hepplewhite Print Font" panose="03050602040000000000" pitchFamily="66" charset="0"/>
              </a:rPr>
              <a:t>Heading: All about dogs</a:t>
            </a:r>
          </a:p>
          <a:p>
            <a:pPr marL="0" indent="0" algn="ctr">
              <a:buNone/>
            </a:pPr>
            <a:r>
              <a:rPr lang="en-GB" sz="2800" dirty="0">
                <a:latin typeface="Debbie Hepplewhite Print Font" panose="03050602040000000000" pitchFamily="66" charset="0"/>
              </a:rPr>
              <a:t>Subheading 1: The different breeds of dogs</a:t>
            </a:r>
          </a:p>
          <a:p>
            <a:pPr marL="0" indent="0" algn="ctr">
              <a:buNone/>
            </a:pPr>
            <a:r>
              <a:rPr lang="en-GB" sz="2800" dirty="0">
                <a:latin typeface="Debbie Hepplewhite Print Font" panose="03050602040000000000" pitchFamily="66" charset="0"/>
              </a:rPr>
              <a:t>Subheading 2: What dogs like to eat</a:t>
            </a:r>
          </a:p>
          <a:p>
            <a:pPr marL="0" indent="0" algn="ctr">
              <a:buNone/>
            </a:pPr>
            <a:r>
              <a:rPr lang="en-GB" sz="2800" dirty="0">
                <a:latin typeface="Debbie Hepplewhite Print Font" panose="03050602040000000000" pitchFamily="66" charset="0"/>
              </a:rPr>
              <a:t>Subheading 3: The 5 happy dog rules</a:t>
            </a:r>
          </a:p>
        </p:txBody>
      </p:sp>
    </p:spTree>
    <p:extLst>
      <p:ext uri="{BB962C8B-B14F-4D97-AF65-F5344CB8AC3E}">
        <p14:creationId xmlns:p14="http://schemas.microsoft.com/office/powerpoint/2010/main" val="6713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DF6EF-6168-D0CE-07FD-D71FBDC86A5B}"/>
              </a:ext>
            </a:extLst>
          </p:cNvPr>
          <p:cNvSpPr txBox="1"/>
          <p:nvPr/>
        </p:nvSpPr>
        <p:spPr>
          <a:xfrm>
            <a:off x="1775791" y="1709530"/>
            <a:ext cx="7752522" cy="3416320"/>
          </a:xfrm>
          <a:prstGeom prst="rect">
            <a:avLst/>
          </a:prstGeom>
          <a:noFill/>
        </p:spPr>
        <p:txBody>
          <a:bodyPr wrap="square" rtlCol="0">
            <a:spAutoFit/>
          </a:bodyPr>
          <a:lstStyle/>
          <a:p>
            <a:pPr algn="ctr"/>
            <a:r>
              <a:rPr lang="en-GB" sz="5400" dirty="0">
                <a:latin typeface="Debbie Hepplewhite Print Font" panose="03050602040000000000" pitchFamily="66" charset="0"/>
              </a:rPr>
              <a:t>PSHE</a:t>
            </a:r>
          </a:p>
          <a:p>
            <a:pPr algn="ctr"/>
            <a:r>
              <a:rPr lang="en-GB" sz="5400" dirty="0">
                <a:latin typeface="Debbie Hepplewhite Print Font" panose="03050602040000000000" pitchFamily="66" charset="0"/>
              </a:rPr>
              <a:t> </a:t>
            </a:r>
          </a:p>
          <a:p>
            <a:pPr algn="ctr"/>
            <a:r>
              <a:rPr lang="en-GB" sz="5400" dirty="0">
                <a:latin typeface="Debbie Hepplewhite Print Font" panose="03050602040000000000" pitchFamily="66" charset="0"/>
              </a:rPr>
              <a:t>What goes onto the body?</a:t>
            </a:r>
          </a:p>
        </p:txBody>
      </p:sp>
    </p:spTree>
    <p:extLst>
      <p:ext uri="{BB962C8B-B14F-4D97-AF65-F5344CB8AC3E}">
        <p14:creationId xmlns:p14="http://schemas.microsoft.com/office/powerpoint/2010/main" val="193316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E2543DE-A495-EA7A-26FA-43B1291FB788}"/>
              </a:ext>
            </a:extLst>
          </p:cNvPr>
          <p:cNvSpPr>
            <a:spLocks noGrp="1" noChangeArrowheads="1"/>
          </p:cNvSpPr>
          <p:nvPr>
            <p:ph type="title"/>
          </p:nvPr>
        </p:nvSpPr>
        <p:spPr/>
        <p:txBody>
          <a:bodyPr/>
          <a:lstStyle/>
          <a:p>
            <a:pPr algn="ctr"/>
            <a:r>
              <a:rPr lang="en-GB" altLang="en-US" i="0" dirty="0">
                <a:latin typeface="Debbie Hepplewhite Print Font" panose="03050602040000000000" pitchFamily="66" charset="0"/>
              </a:rPr>
              <a:t>Phonics</a:t>
            </a:r>
          </a:p>
        </p:txBody>
      </p:sp>
      <p:sp>
        <p:nvSpPr>
          <p:cNvPr id="11267" name="TextBox 3">
            <a:extLst>
              <a:ext uri="{FF2B5EF4-FFF2-40B4-BE49-F238E27FC236}">
                <a16:creationId xmlns:a16="http://schemas.microsoft.com/office/drawing/2014/main" id="{685E07BB-2CEA-3000-D3B5-B8F97E9EE13E}"/>
              </a:ext>
            </a:extLst>
          </p:cNvPr>
          <p:cNvSpPr txBox="1">
            <a:spLocks noChangeArrowheads="1"/>
          </p:cNvSpPr>
          <p:nvPr/>
        </p:nvSpPr>
        <p:spPr bwMode="auto">
          <a:xfrm>
            <a:off x="1949450" y="1943100"/>
            <a:ext cx="940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he Hand" panose="03070502030502020204" pitchFamily="66" charset="0"/>
              </a:defRPr>
            </a:lvl1pPr>
            <a:lvl2pPr marL="742950" indent="-285750">
              <a:defRPr>
                <a:solidFill>
                  <a:schemeClr val="tx1"/>
                </a:solidFill>
                <a:latin typeface="The Hand" panose="03070502030502020204" pitchFamily="66" charset="0"/>
              </a:defRPr>
            </a:lvl2pPr>
            <a:lvl3pPr marL="1143000" indent="-228600">
              <a:defRPr>
                <a:solidFill>
                  <a:schemeClr val="tx1"/>
                </a:solidFill>
                <a:latin typeface="The Hand" panose="03070502030502020204" pitchFamily="66" charset="0"/>
              </a:defRPr>
            </a:lvl3pPr>
            <a:lvl4pPr marL="1600200" indent="-228600">
              <a:defRPr>
                <a:solidFill>
                  <a:schemeClr val="tx1"/>
                </a:solidFill>
                <a:latin typeface="The Hand" panose="03070502030502020204" pitchFamily="66" charset="0"/>
              </a:defRPr>
            </a:lvl4pPr>
            <a:lvl5pPr marL="2057400" indent="-228600">
              <a:defRPr>
                <a:solidFill>
                  <a:schemeClr val="tx1"/>
                </a:solidFill>
                <a:latin typeface="The Hand" panose="03070502030502020204" pitchFamily="66" charset="0"/>
              </a:defRPr>
            </a:lvl5pPr>
            <a:lvl6pPr marL="2514600" indent="-228600" fontAlgn="base">
              <a:spcBef>
                <a:spcPct val="0"/>
              </a:spcBef>
              <a:spcAft>
                <a:spcPct val="0"/>
              </a:spcAft>
              <a:defRPr>
                <a:solidFill>
                  <a:schemeClr val="tx1"/>
                </a:solidFill>
                <a:latin typeface="The Hand" panose="03070502030502020204" pitchFamily="66" charset="0"/>
              </a:defRPr>
            </a:lvl6pPr>
            <a:lvl7pPr marL="2971800" indent="-228600" fontAlgn="base">
              <a:spcBef>
                <a:spcPct val="0"/>
              </a:spcBef>
              <a:spcAft>
                <a:spcPct val="0"/>
              </a:spcAft>
              <a:defRPr>
                <a:solidFill>
                  <a:schemeClr val="tx1"/>
                </a:solidFill>
                <a:latin typeface="The Hand" panose="03070502030502020204" pitchFamily="66" charset="0"/>
              </a:defRPr>
            </a:lvl7pPr>
            <a:lvl8pPr marL="3429000" indent="-228600" fontAlgn="base">
              <a:spcBef>
                <a:spcPct val="0"/>
              </a:spcBef>
              <a:spcAft>
                <a:spcPct val="0"/>
              </a:spcAft>
              <a:defRPr>
                <a:solidFill>
                  <a:schemeClr val="tx1"/>
                </a:solidFill>
                <a:latin typeface="The Hand" panose="03070502030502020204" pitchFamily="66" charset="0"/>
              </a:defRPr>
            </a:lvl8pPr>
            <a:lvl9pPr marL="3886200" indent="-228600" fontAlgn="base">
              <a:spcBef>
                <a:spcPct val="0"/>
              </a:spcBef>
              <a:spcAft>
                <a:spcPct val="0"/>
              </a:spcAft>
              <a:defRPr>
                <a:solidFill>
                  <a:schemeClr val="tx1"/>
                </a:solidFill>
                <a:latin typeface="The Hand" panose="03070502030502020204" pitchFamily="66"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rPr>
              <a:t>Let’s watch this </a:t>
            </a:r>
            <a:r>
              <a:rPr kumimoji="0" lang="en-GB" altLang="en-US" sz="1800" b="0" i="0" u="none" strike="noStrike" kern="1200" cap="none" spc="0" normalizeH="0" baseline="0" noProof="0" dirty="0" err="1">
                <a:ln>
                  <a:noFill/>
                </a:ln>
                <a:solidFill>
                  <a:prstClr val="black"/>
                </a:solidFill>
                <a:effectLst/>
                <a:uLnTx/>
                <a:uFillTx/>
                <a:latin typeface="Debbie Hepplewhite Print Font" panose="03050602040000000000" pitchFamily="66" charset="0"/>
                <a:ea typeface="+mn-ea"/>
                <a:cs typeface="+mn-cs"/>
              </a:rPr>
              <a:t>Alphablocks</a:t>
            </a:r>
            <a:r>
              <a:rPr kumimoji="0" lang="en-GB" altLang="en-US" sz="18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rPr>
              <a:t> about the long ‘u’ sounds</a:t>
            </a:r>
          </a:p>
        </p:txBody>
      </p:sp>
      <p:sp>
        <p:nvSpPr>
          <p:cNvPr id="3" name="TextBox 2">
            <a:extLst>
              <a:ext uri="{FF2B5EF4-FFF2-40B4-BE49-F238E27FC236}">
                <a16:creationId xmlns:a16="http://schemas.microsoft.com/office/drawing/2014/main" id="{0CD0F11D-0808-648A-9F55-0A8FB348D1EB}"/>
              </a:ext>
            </a:extLst>
          </p:cNvPr>
          <p:cNvSpPr txBox="1"/>
          <p:nvPr/>
        </p:nvSpPr>
        <p:spPr>
          <a:xfrm>
            <a:off x="424069" y="4773787"/>
            <a:ext cx="118872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rPr>
              <a:t>https://www.youtube.com/watch?v=TfOiC3AkdrY</a:t>
            </a:r>
          </a:p>
        </p:txBody>
      </p:sp>
      <p:sp>
        <p:nvSpPr>
          <p:cNvPr id="5" name="TextBox 4">
            <a:extLst>
              <a:ext uri="{FF2B5EF4-FFF2-40B4-BE49-F238E27FC236}">
                <a16:creationId xmlns:a16="http://schemas.microsoft.com/office/drawing/2014/main" id="{7878F82D-5279-018A-6855-CBDB05F0D2B8}"/>
              </a:ext>
            </a:extLst>
          </p:cNvPr>
          <p:cNvSpPr txBox="1"/>
          <p:nvPr/>
        </p:nvSpPr>
        <p:spPr>
          <a:xfrm>
            <a:off x="311426" y="3696569"/>
            <a:ext cx="1156914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hlinkClick r:id="rId2"/>
              </a:rPr>
              <a:t>(1) Learn to Read | Phonics for Kids | Long U Vowels - YouTube</a:t>
            </a:r>
            <a:endParaRPr kumimoji="0" lang="en-GB"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B30DDE-CBAB-91D3-E3FE-8752EA704AC2}"/>
              </a:ext>
            </a:extLst>
          </p:cNvPr>
          <p:cNvPicPr>
            <a:picLocks noChangeAspect="1"/>
          </p:cNvPicPr>
          <p:nvPr/>
        </p:nvPicPr>
        <p:blipFill>
          <a:blip r:embed="rId2"/>
          <a:stretch>
            <a:fillRect/>
          </a:stretch>
        </p:blipFill>
        <p:spPr>
          <a:xfrm>
            <a:off x="857456" y="307699"/>
            <a:ext cx="9837344" cy="6036830"/>
          </a:xfrm>
          <a:prstGeom prst="rect">
            <a:avLst/>
          </a:prstGeom>
        </p:spPr>
      </p:pic>
    </p:spTree>
    <p:extLst>
      <p:ext uri="{BB962C8B-B14F-4D97-AF65-F5344CB8AC3E}">
        <p14:creationId xmlns:p14="http://schemas.microsoft.com/office/powerpoint/2010/main" val="7603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D3443-71FB-35A4-76D5-D2CE1C60EA36}"/>
              </a:ext>
            </a:extLst>
          </p:cNvPr>
          <p:cNvPicPr>
            <a:picLocks noChangeAspect="1"/>
          </p:cNvPicPr>
          <p:nvPr/>
        </p:nvPicPr>
        <p:blipFill>
          <a:blip r:embed="rId2"/>
          <a:stretch>
            <a:fillRect/>
          </a:stretch>
        </p:blipFill>
        <p:spPr>
          <a:xfrm>
            <a:off x="2269954" y="0"/>
            <a:ext cx="7352348" cy="6727109"/>
          </a:xfrm>
          <a:prstGeom prst="rect">
            <a:avLst/>
          </a:prstGeom>
        </p:spPr>
      </p:pic>
    </p:spTree>
    <p:extLst>
      <p:ext uri="{BB962C8B-B14F-4D97-AF65-F5344CB8AC3E}">
        <p14:creationId xmlns:p14="http://schemas.microsoft.com/office/powerpoint/2010/main" val="327092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06928-F892-17F7-1A77-43AB083A13EE}"/>
              </a:ext>
            </a:extLst>
          </p:cNvPr>
          <p:cNvPicPr>
            <a:picLocks noChangeAspect="1"/>
          </p:cNvPicPr>
          <p:nvPr/>
        </p:nvPicPr>
        <p:blipFill>
          <a:blip r:embed="rId2"/>
          <a:stretch>
            <a:fillRect/>
          </a:stretch>
        </p:blipFill>
        <p:spPr>
          <a:xfrm>
            <a:off x="2686710" y="54857"/>
            <a:ext cx="6818580" cy="6748285"/>
          </a:xfrm>
          <a:prstGeom prst="rect">
            <a:avLst/>
          </a:prstGeom>
        </p:spPr>
      </p:pic>
    </p:spTree>
    <p:extLst>
      <p:ext uri="{BB962C8B-B14F-4D97-AF65-F5344CB8AC3E}">
        <p14:creationId xmlns:p14="http://schemas.microsoft.com/office/powerpoint/2010/main" val="429254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4256E-BF10-54F1-C8AA-64DB94DA5EE8}"/>
              </a:ext>
            </a:extLst>
          </p:cNvPr>
          <p:cNvPicPr>
            <a:picLocks noChangeAspect="1"/>
          </p:cNvPicPr>
          <p:nvPr/>
        </p:nvPicPr>
        <p:blipFill>
          <a:blip r:embed="rId2"/>
          <a:stretch>
            <a:fillRect/>
          </a:stretch>
        </p:blipFill>
        <p:spPr>
          <a:xfrm>
            <a:off x="2057765" y="89966"/>
            <a:ext cx="7592672" cy="6678067"/>
          </a:xfrm>
          <a:prstGeom prst="rect">
            <a:avLst/>
          </a:prstGeom>
        </p:spPr>
      </p:pic>
    </p:spTree>
    <p:extLst>
      <p:ext uri="{BB962C8B-B14F-4D97-AF65-F5344CB8AC3E}">
        <p14:creationId xmlns:p14="http://schemas.microsoft.com/office/powerpoint/2010/main" val="234439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CB5B4-5A11-8915-FD4A-3B0CA7FA28D3}"/>
              </a:ext>
            </a:extLst>
          </p:cNvPr>
          <p:cNvSpPr txBox="1"/>
          <p:nvPr/>
        </p:nvSpPr>
        <p:spPr>
          <a:xfrm>
            <a:off x="8074855" y="337625"/>
            <a:ext cx="4117145" cy="5324535"/>
          </a:xfrm>
          <a:prstGeom prst="rect">
            <a:avLst/>
          </a:prstGeom>
          <a:noFill/>
        </p:spPr>
        <p:txBody>
          <a:bodyPr wrap="square" rtlCol="0">
            <a:spAutoFit/>
          </a:bodyPr>
          <a:lstStyle/>
          <a:p>
            <a:pPr algn="ctr"/>
            <a:r>
              <a:rPr lang="en-GB" sz="2000" u="sng" dirty="0">
                <a:latin typeface="Debbie Hepplewhite Print Font" panose="03050602040000000000" pitchFamily="66" charset="0"/>
              </a:rPr>
              <a:t>Task</a:t>
            </a:r>
          </a:p>
          <a:p>
            <a:pPr algn="ctr"/>
            <a:r>
              <a:rPr lang="en-GB" sz="2000" dirty="0">
                <a:latin typeface="Debbie Hepplewhite Print Font" panose="03050602040000000000" pitchFamily="66" charset="0"/>
              </a:rPr>
              <a:t>Split you’re a piece of paper into 4 sections. Write these questions in each box:</a:t>
            </a:r>
          </a:p>
          <a:p>
            <a:pPr algn="ctr"/>
            <a:endParaRPr lang="en-GB" sz="2000" dirty="0">
              <a:latin typeface="Debbie Hepplewhite Print Font" panose="03050602040000000000" pitchFamily="66" charset="0"/>
            </a:endParaRPr>
          </a:p>
          <a:p>
            <a:pPr marL="285750" indent="-285750" algn="ctr">
              <a:buFontTx/>
              <a:buChar char="-"/>
            </a:pPr>
            <a:r>
              <a:rPr lang="en-GB" sz="2000" dirty="0">
                <a:latin typeface="Debbie Hepplewhite Print Font" panose="03050602040000000000" pitchFamily="66" charset="0"/>
              </a:rPr>
              <a:t>What medicine have you put on your skin?</a:t>
            </a:r>
          </a:p>
          <a:p>
            <a:pPr algn="ctr"/>
            <a:endParaRPr lang="en-GB" sz="2000" dirty="0">
              <a:latin typeface="Debbie Hepplewhite Print Font" panose="03050602040000000000" pitchFamily="66" charset="0"/>
            </a:endParaRPr>
          </a:p>
          <a:p>
            <a:pPr marL="285750" indent="-285750" algn="ctr">
              <a:buFontTx/>
              <a:buChar char="-"/>
            </a:pPr>
            <a:r>
              <a:rPr lang="en-GB" sz="2000" dirty="0">
                <a:latin typeface="Debbie Hepplewhite Print Font" panose="03050602040000000000" pitchFamily="66" charset="0"/>
              </a:rPr>
              <a:t>Who put it there?</a:t>
            </a:r>
          </a:p>
          <a:p>
            <a:pPr algn="ctr"/>
            <a:endParaRPr lang="en-GB" sz="2000" dirty="0">
              <a:latin typeface="Debbie Hepplewhite Print Font" panose="03050602040000000000" pitchFamily="66" charset="0"/>
            </a:endParaRPr>
          </a:p>
          <a:p>
            <a:pPr marL="285750" indent="-285750" algn="ctr">
              <a:buFontTx/>
              <a:buChar char="-"/>
            </a:pPr>
            <a:r>
              <a:rPr lang="en-GB" sz="2000" dirty="0">
                <a:latin typeface="Debbie Hepplewhite Print Font" panose="03050602040000000000" pitchFamily="66" charset="0"/>
              </a:rPr>
              <a:t>Why did you use it?</a:t>
            </a:r>
          </a:p>
          <a:p>
            <a:pPr algn="ctr"/>
            <a:endParaRPr lang="en-GB" sz="2000" dirty="0">
              <a:latin typeface="Debbie Hepplewhite Print Font" panose="03050602040000000000" pitchFamily="66" charset="0"/>
            </a:endParaRPr>
          </a:p>
          <a:p>
            <a:pPr marL="285750" indent="-285750" algn="ctr">
              <a:buFontTx/>
              <a:buChar char="-"/>
            </a:pPr>
            <a:r>
              <a:rPr lang="en-GB" sz="2000" dirty="0">
                <a:latin typeface="Debbie Hepplewhite Print Font" panose="03050602040000000000" pitchFamily="66" charset="0"/>
              </a:rPr>
              <a:t>How did it feel?</a:t>
            </a:r>
          </a:p>
          <a:p>
            <a:pPr algn="ctr"/>
            <a:endParaRPr lang="en-GB" sz="2000" dirty="0">
              <a:latin typeface="Debbie Hepplewhite Print Font" panose="03050602040000000000" pitchFamily="66" charset="0"/>
            </a:endParaRPr>
          </a:p>
          <a:p>
            <a:pPr algn="ctr"/>
            <a:r>
              <a:rPr lang="en-GB" sz="2000" dirty="0">
                <a:latin typeface="Debbie Hepplewhite Print Font" panose="03050602040000000000" pitchFamily="66" charset="0"/>
              </a:rPr>
              <a:t>Have a go at answering these questions. </a:t>
            </a:r>
          </a:p>
        </p:txBody>
      </p:sp>
      <p:pic>
        <p:nvPicPr>
          <p:cNvPr id="5" name="Picture 4">
            <a:extLst>
              <a:ext uri="{FF2B5EF4-FFF2-40B4-BE49-F238E27FC236}">
                <a16:creationId xmlns:a16="http://schemas.microsoft.com/office/drawing/2014/main" id="{F06C7880-6524-96C8-CCB2-BBED633E872A}"/>
              </a:ext>
            </a:extLst>
          </p:cNvPr>
          <p:cNvPicPr>
            <a:picLocks noChangeAspect="1"/>
          </p:cNvPicPr>
          <p:nvPr/>
        </p:nvPicPr>
        <p:blipFill>
          <a:blip r:embed="rId2"/>
          <a:stretch>
            <a:fillRect/>
          </a:stretch>
        </p:blipFill>
        <p:spPr>
          <a:xfrm>
            <a:off x="332649" y="1503617"/>
            <a:ext cx="7774460" cy="5030533"/>
          </a:xfrm>
          <a:prstGeom prst="rect">
            <a:avLst/>
          </a:prstGeom>
        </p:spPr>
      </p:pic>
    </p:spTree>
    <p:extLst>
      <p:ext uri="{BB962C8B-B14F-4D97-AF65-F5344CB8AC3E}">
        <p14:creationId xmlns:p14="http://schemas.microsoft.com/office/powerpoint/2010/main" val="327120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59B6-8A64-449B-10F5-1CDCFEB02F29}"/>
              </a:ext>
            </a:extLst>
          </p:cNvPr>
          <p:cNvSpPr>
            <a:spLocks noGrp="1"/>
          </p:cNvSpPr>
          <p:nvPr>
            <p:ph type="title"/>
          </p:nvPr>
        </p:nvSpPr>
        <p:spPr/>
        <p:txBody>
          <a:bodyPr>
            <a:noAutofit/>
          </a:bodyPr>
          <a:lstStyle/>
          <a:p>
            <a:pPr algn="ctr"/>
            <a:r>
              <a:rPr lang="en-GB" sz="9600" i="0" dirty="0">
                <a:latin typeface="Debbie Hepplewhite Print Font" panose="03050602040000000000" pitchFamily="66" charset="0"/>
              </a:rPr>
              <a:t>PE</a:t>
            </a:r>
          </a:p>
        </p:txBody>
      </p:sp>
      <p:sp>
        <p:nvSpPr>
          <p:cNvPr id="3" name="Content Placeholder 2">
            <a:extLst>
              <a:ext uri="{FF2B5EF4-FFF2-40B4-BE49-F238E27FC236}">
                <a16:creationId xmlns:a16="http://schemas.microsoft.com/office/drawing/2014/main" id="{0FDE8782-5AB9-CA16-47C6-23DAADC22158}"/>
              </a:ext>
            </a:extLst>
          </p:cNvPr>
          <p:cNvSpPr>
            <a:spLocks noGrp="1"/>
          </p:cNvSpPr>
          <p:nvPr>
            <p:ph idx="1"/>
          </p:nvPr>
        </p:nvSpPr>
        <p:spPr>
          <a:xfrm>
            <a:off x="318051" y="1476150"/>
            <a:ext cx="11767930" cy="3859364"/>
          </a:xfrm>
        </p:spPr>
        <p:txBody>
          <a:bodyPr/>
          <a:lstStyle/>
          <a:p>
            <a:pPr marL="0" indent="0">
              <a:lnSpc>
                <a:spcPct val="150000"/>
              </a:lnSpc>
              <a:buNone/>
            </a:pPr>
            <a:r>
              <a:rPr lang="en-GB" dirty="0">
                <a:latin typeface="Debbie Hepplewhite Print Font" panose="03050602040000000000" pitchFamily="66" charset="0"/>
              </a:rPr>
              <a:t>Today’s PE lesson is taking advantage of the snowy weather to do some Outdoor Adventurous Learning!</a:t>
            </a:r>
          </a:p>
          <a:p>
            <a:pPr marL="0" indent="0">
              <a:lnSpc>
                <a:spcPct val="150000"/>
              </a:lnSpc>
              <a:buNone/>
            </a:pPr>
            <a:r>
              <a:rPr lang="en-GB" dirty="0">
                <a:latin typeface="Debbie Hepplewhite Print Font" panose="03050602040000000000" pitchFamily="66" charset="0"/>
              </a:rPr>
              <a:t>You can choose any (or all) of the ideas from the following website to do with your adult and family!</a:t>
            </a:r>
          </a:p>
          <a:p>
            <a:pPr marL="0" indent="0">
              <a:lnSpc>
                <a:spcPct val="150000"/>
              </a:lnSpc>
              <a:buNone/>
            </a:pPr>
            <a:r>
              <a:rPr lang="en-GB" dirty="0">
                <a:latin typeface="Debbie Hepplewhite Print Font" panose="03050602040000000000" pitchFamily="66" charset="0"/>
              </a:rPr>
              <a:t>Enjoy!</a:t>
            </a:r>
          </a:p>
        </p:txBody>
      </p:sp>
      <p:sp>
        <p:nvSpPr>
          <p:cNvPr id="5" name="TextBox 4">
            <a:extLst>
              <a:ext uri="{FF2B5EF4-FFF2-40B4-BE49-F238E27FC236}">
                <a16:creationId xmlns:a16="http://schemas.microsoft.com/office/drawing/2014/main" id="{89FADDF2-E444-847B-044E-EE1A01FA2D50}"/>
              </a:ext>
            </a:extLst>
          </p:cNvPr>
          <p:cNvSpPr txBox="1"/>
          <p:nvPr/>
        </p:nvSpPr>
        <p:spPr>
          <a:xfrm>
            <a:off x="1643268" y="5335514"/>
            <a:ext cx="911749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hlinkClick r:id="rId2"/>
              </a:rPr>
              <a:t>18 Fun Winter Activities for Kids (parents.com)</a:t>
            </a:r>
            <a:endParaRPr kumimoji="0" lang="en-GB"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p:txBody>
      </p:sp>
      <p:sp>
        <p:nvSpPr>
          <p:cNvPr id="7" name="TextBox 6">
            <a:extLst>
              <a:ext uri="{FF2B5EF4-FFF2-40B4-BE49-F238E27FC236}">
                <a16:creationId xmlns:a16="http://schemas.microsoft.com/office/drawing/2014/main" id="{50C29DE8-5DE6-A3F9-B810-29D327FE30B1}"/>
              </a:ext>
            </a:extLst>
          </p:cNvPr>
          <p:cNvSpPr txBox="1"/>
          <p:nvPr/>
        </p:nvSpPr>
        <p:spPr>
          <a:xfrm>
            <a:off x="318052" y="5783927"/>
            <a:ext cx="1150288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hlinkClick r:id="rId2"/>
              </a:rPr>
              <a:t>https://www.parents.com/fun/activities/outdoor/snow-activities-kids/</a:t>
            </a:r>
            <a:endParaRPr kumimoji="0" lang="en-GB"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p:txBody>
      </p:sp>
    </p:spTree>
    <p:extLst>
      <p:ext uri="{BB962C8B-B14F-4D97-AF65-F5344CB8AC3E}">
        <p14:creationId xmlns:p14="http://schemas.microsoft.com/office/powerpoint/2010/main" val="219559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70DC899-8A89-48DD-8EC4-03FFE05C001D}"/>
              </a:ext>
            </a:extLst>
          </p:cNvPr>
          <p:cNvSpPr>
            <a:spLocks noGrp="1" noChangeArrowheads="1"/>
          </p:cNvSpPr>
          <p:nvPr>
            <p:ph type="title"/>
          </p:nvPr>
        </p:nvSpPr>
        <p:spPr>
          <a:xfrm>
            <a:off x="1676400" y="470219"/>
            <a:ext cx="10515600" cy="1325563"/>
          </a:xfrm>
        </p:spPr>
        <p:txBody>
          <a:bodyPr/>
          <a:lstStyle/>
          <a:p>
            <a:r>
              <a:rPr lang="en-GB" altLang="en-US" i="0" dirty="0">
                <a:latin typeface="Debbie Hepplewhite Print Font" panose="03050602040000000000" pitchFamily="66" charset="0"/>
              </a:rPr>
              <a:t>Mr T’s Phonics lesson ‘</a:t>
            </a:r>
            <a:r>
              <a:rPr lang="en-GB" altLang="en-US" i="0" dirty="0" err="1">
                <a:latin typeface="Debbie Hepplewhite Print Font" panose="03050602040000000000" pitchFamily="66" charset="0"/>
              </a:rPr>
              <a:t>ue</a:t>
            </a:r>
            <a:r>
              <a:rPr lang="en-GB" altLang="en-US" i="0" dirty="0">
                <a:latin typeface="Debbie Hepplewhite Print Font" panose="03050602040000000000" pitchFamily="66" charset="0"/>
              </a:rPr>
              <a:t>’.</a:t>
            </a:r>
          </a:p>
        </p:txBody>
      </p:sp>
      <p:sp>
        <p:nvSpPr>
          <p:cNvPr id="12293" name="TextBox 7">
            <a:extLst>
              <a:ext uri="{FF2B5EF4-FFF2-40B4-BE49-F238E27FC236}">
                <a16:creationId xmlns:a16="http://schemas.microsoft.com/office/drawing/2014/main" id="{BE254B7F-9B40-9C41-43E1-5781D8698E33}"/>
              </a:ext>
            </a:extLst>
          </p:cNvPr>
          <p:cNvSpPr txBox="1">
            <a:spLocks noChangeArrowheads="1"/>
          </p:cNvSpPr>
          <p:nvPr/>
        </p:nvSpPr>
        <p:spPr bwMode="auto">
          <a:xfrm>
            <a:off x="407988" y="4833938"/>
            <a:ext cx="1137602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he Hand" panose="03070502030502020204" pitchFamily="66" charset="0"/>
              </a:defRPr>
            </a:lvl1pPr>
            <a:lvl2pPr marL="742950" indent="-285750">
              <a:defRPr>
                <a:solidFill>
                  <a:schemeClr val="tx1"/>
                </a:solidFill>
                <a:latin typeface="The Hand" panose="03070502030502020204" pitchFamily="66" charset="0"/>
              </a:defRPr>
            </a:lvl2pPr>
            <a:lvl3pPr marL="1143000" indent="-228600">
              <a:defRPr>
                <a:solidFill>
                  <a:schemeClr val="tx1"/>
                </a:solidFill>
                <a:latin typeface="The Hand" panose="03070502030502020204" pitchFamily="66" charset="0"/>
              </a:defRPr>
            </a:lvl3pPr>
            <a:lvl4pPr marL="1600200" indent="-228600">
              <a:defRPr>
                <a:solidFill>
                  <a:schemeClr val="tx1"/>
                </a:solidFill>
                <a:latin typeface="The Hand" panose="03070502030502020204" pitchFamily="66" charset="0"/>
              </a:defRPr>
            </a:lvl4pPr>
            <a:lvl5pPr marL="2057400" indent="-228600">
              <a:defRPr>
                <a:solidFill>
                  <a:schemeClr val="tx1"/>
                </a:solidFill>
                <a:latin typeface="The Hand" panose="03070502030502020204" pitchFamily="66" charset="0"/>
              </a:defRPr>
            </a:lvl5pPr>
            <a:lvl6pPr marL="2514600" indent="-228600" fontAlgn="base">
              <a:spcBef>
                <a:spcPct val="0"/>
              </a:spcBef>
              <a:spcAft>
                <a:spcPct val="0"/>
              </a:spcAft>
              <a:defRPr>
                <a:solidFill>
                  <a:schemeClr val="tx1"/>
                </a:solidFill>
                <a:latin typeface="The Hand" panose="03070502030502020204" pitchFamily="66" charset="0"/>
              </a:defRPr>
            </a:lvl6pPr>
            <a:lvl7pPr marL="2971800" indent="-228600" fontAlgn="base">
              <a:spcBef>
                <a:spcPct val="0"/>
              </a:spcBef>
              <a:spcAft>
                <a:spcPct val="0"/>
              </a:spcAft>
              <a:defRPr>
                <a:solidFill>
                  <a:schemeClr val="tx1"/>
                </a:solidFill>
                <a:latin typeface="The Hand" panose="03070502030502020204" pitchFamily="66" charset="0"/>
              </a:defRPr>
            </a:lvl7pPr>
            <a:lvl8pPr marL="3429000" indent="-228600" fontAlgn="base">
              <a:spcBef>
                <a:spcPct val="0"/>
              </a:spcBef>
              <a:spcAft>
                <a:spcPct val="0"/>
              </a:spcAft>
              <a:defRPr>
                <a:solidFill>
                  <a:schemeClr val="tx1"/>
                </a:solidFill>
                <a:latin typeface="The Hand" panose="03070502030502020204" pitchFamily="66" charset="0"/>
              </a:defRPr>
            </a:lvl8pPr>
            <a:lvl9pPr marL="3886200" indent="-228600" fontAlgn="base">
              <a:spcBef>
                <a:spcPct val="0"/>
              </a:spcBef>
              <a:spcAft>
                <a:spcPct val="0"/>
              </a:spcAft>
              <a:defRPr>
                <a:solidFill>
                  <a:schemeClr val="tx1"/>
                </a:solidFill>
                <a:latin typeface="The Hand" panose="03070502030502020204" pitchFamily="66"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rPr>
              <a:t>Can you work with your adult to write down some words and sentences using the ‘</a:t>
            </a:r>
            <a:r>
              <a:rPr kumimoji="0" lang="en-GB" altLang="en-US" sz="2400" b="0" i="0" u="none" strike="noStrike" kern="1200" cap="none" spc="0" normalizeH="0" baseline="0" noProof="0" dirty="0" err="1">
                <a:ln>
                  <a:noFill/>
                </a:ln>
                <a:solidFill>
                  <a:prstClr val="black"/>
                </a:solidFill>
                <a:effectLst/>
                <a:uLnTx/>
                <a:uFillTx/>
                <a:latin typeface="Debbie Hepplewhite Print Font" panose="03050602040000000000" pitchFamily="66" charset="0"/>
                <a:ea typeface="+mn-ea"/>
                <a:cs typeface="+mn-cs"/>
              </a:rPr>
              <a:t>ue</a:t>
            </a:r>
            <a:r>
              <a:rPr kumimoji="0" lang="en-GB" altLang="en-US" sz="24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rPr>
              <a:t>’ sound?</a:t>
            </a:r>
          </a:p>
        </p:txBody>
      </p:sp>
      <p:sp>
        <p:nvSpPr>
          <p:cNvPr id="2" name="TextBox 5">
            <a:extLst>
              <a:ext uri="{FF2B5EF4-FFF2-40B4-BE49-F238E27FC236}">
                <a16:creationId xmlns:a16="http://schemas.microsoft.com/office/drawing/2014/main" id="{CCE0F728-CD44-F85E-5D19-5B12332DC4DE}"/>
              </a:ext>
            </a:extLst>
          </p:cNvPr>
          <p:cNvSpPr txBox="1">
            <a:spLocks noChangeArrowheads="1"/>
          </p:cNvSpPr>
          <p:nvPr/>
        </p:nvSpPr>
        <p:spPr bwMode="auto">
          <a:xfrm>
            <a:off x="0" y="2562671"/>
            <a:ext cx="1186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he Hand" panose="03070502030502020204" pitchFamily="66" charset="0"/>
              </a:defRPr>
            </a:lvl1pPr>
            <a:lvl2pPr marL="742950" indent="-285750">
              <a:defRPr>
                <a:solidFill>
                  <a:schemeClr val="tx1"/>
                </a:solidFill>
                <a:latin typeface="The Hand" panose="03070502030502020204" pitchFamily="66" charset="0"/>
              </a:defRPr>
            </a:lvl2pPr>
            <a:lvl3pPr marL="1143000" indent="-228600">
              <a:defRPr>
                <a:solidFill>
                  <a:schemeClr val="tx1"/>
                </a:solidFill>
                <a:latin typeface="The Hand" panose="03070502030502020204" pitchFamily="66" charset="0"/>
              </a:defRPr>
            </a:lvl3pPr>
            <a:lvl4pPr marL="1600200" indent="-228600">
              <a:defRPr>
                <a:solidFill>
                  <a:schemeClr val="tx1"/>
                </a:solidFill>
                <a:latin typeface="The Hand" panose="03070502030502020204" pitchFamily="66" charset="0"/>
              </a:defRPr>
            </a:lvl4pPr>
            <a:lvl5pPr marL="2057400" indent="-228600">
              <a:defRPr>
                <a:solidFill>
                  <a:schemeClr val="tx1"/>
                </a:solidFill>
                <a:latin typeface="The Hand" panose="03070502030502020204" pitchFamily="66" charset="0"/>
              </a:defRPr>
            </a:lvl5pPr>
            <a:lvl6pPr marL="2514600" indent="-228600" fontAlgn="base">
              <a:spcBef>
                <a:spcPct val="0"/>
              </a:spcBef>
              <a:spcAft>
                <a:spcPct val="0"/>
              </a:spcAft>
              <a:defRPr>
                <a:solidFill>
                  <a:schemeClr val="tx1"/>
                </a:solidFill>
                <a:latin typeface="The Hand" panose="03070502030502020204" pitchFamily="66" charset="0"/>
              </a:defRPr>
            </a:lvl6pPr>
            <a:lvl7pPr marL="2971800" indent="-228600" fontAlgn="base">
              <a:spcBef>
                <a:spcPct val="0"/>
              </a:spcBef>
              <a:spcAft>
                <a:spcPct val="0"/>
              </a:spcAft>
              <a:defRPr>
                <a:solidFill>
                  <a:schemeClr val="tx1"/>
                </a:solidFill>
                <a:latin typeface="The Hand" panose="03070502030502020204" pitchFamily="66" charset="0"/>
              </a:defRPr>
            </a:lvl7pPr>
            <a:lvl8pPr marL="3429000" indent="-228600" fontAlgn="base">
              <a:spcBef>
                <a:spcPct val="0"/>
              </a:spcBef>
              <a:spcAft>
                <a:spcPct val="0"/>
              </a:spcAft>
              <a:defRPr>
                <a:solidFill>
                  <a:schemeClr val="tx1"/>
                </a:solidFill>
                <a:latin typeface="The Hand" panose="03070502030502020204" pitchFamily="66" charset="0"/>
              </a:defRPr>
            </a:lvl8pPr>
            <a:lvl9pPr marL="3886200" indent="-228600" fontAlgn="base">
              <a:spcBef>
                <a:spcPct val="0"/>
              </a:spcBef>
              <a:spcAft>
                <a:spcPct val="0"/>
              </a:spcAft>
              <a:defRPr>
                <a:solidFill>
                  <a:schemeClr val="tx1"/>
                </a:solidFill>
                <a:latin typeface="The Hand" panose="03070502030502020204" pitchFamily="66"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hlinkClick r:id="rId2"/>
              </a:rPr>
              <a:t>(1) Mr Thorne Does Phonics - Episode UE - YouTube</a:t>
            </a:r>
            <a:endParaRPr kumimoji="0" lang="en-GB" altLang="en-US"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p:txBody>
      </p:sp>
      <p:sp>
        <p:nvSpPr>
          <p:cNvPr id="3" name="TextBox 7">
            <a:extLst>
              <a:ext uri="{FF2B5EF4-FFF2-40B4-BE49-F238E27FC236}">
                <a16:creationId xmlns:a16="http://schemas.microsoft.com/office/drawing/2014/main" id="{9B231E92-820F-619F-AC27-3873F0EBA4E5}"/>
              </a:ext>
            </a:extLst>
          </p:cNvPr>
          <p:cNvSpPr txBox="1">
            <a:spLocks noChangeArrowheads="1"/>
          </p:cNvSpPr>
          <p:nvPr/>
        </p:nvSpPr>
        <p:spPr bwMode="auto">
          <a:xfrm>
            <a:off x="165101" y="3756720"/>
            <a:ext cx="118617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he Hand" panose="03070502030502020204" pitchFamily="66" charset="0"/>
              </a:defRPr>
            </a:lvl1pPr>
            <a:lvl2pPr marL="742950" indent="-285750">
              <a:defRPr>
                <a:solidFill>
                  <a:schemeClr val="tx1"/>
                </a:solidFill>
                <a:latin typeface="The Hand" panose="03070502030502020204" pitchFamily="66" charset="0"/>
              </a:defRPr>
            </a:lvl2pPr>
            <a:lvl3pPr marL="1143000" indent="-228600">
              <a:defRPr>
                <a:solidFill>
                  <a:schemeClr val="tx1"/>
                </a:solidFill>
                <a:latin typeface="The Hand" panose="03070502030502020204" pitchFamily="66" charset="0"/>
              </a:defRPr>
            </a:lvl3pPr>
            <a:lvl4pPr marL="1600200" indent="-228600">
              <a:defRPr>
                <a:solidFill>
                  <a:schemeClr val="tx1"/>
                </a:solidFill>
                <a:latin typeface="The Hand" panose="03070502030502020204" pitchFamily="66" charset="0"/>
              </a:defRPr>
            </a:lvl4pPr>
            <a:lvl5pPr marL="2057400" indent="-228600">
              <a:defRPr>
                <a:solidFill>
                  <a:schemeClr val="tx1"/>
                </a:solidFill>
                <a:latin typeface="The Hand" panose="03070502030502020204" pitchFamily="66" charset="0"/>
              </a:defRPr>
            </a:lvl5pPr>
            <a:lvl6pPr marL="2514600" indent="-228600" fontAlgn="base">
              <a:spcBef>
                <a:spcPct val="0"/>
              </a:spcBef>
              <a:spcAft>
                <a:spcPct val="0"/>
              </a:spcAft>
              <a:defRPr>
                <a:solidFill>
                  <a:schemeClr val="tx1"/>
                </a:solidFill>
                <a:latin typeface="The Hand" panose="03070502030502020204" pitchFamily="66" charset="0"/>
              </a:defRPr>
            </a:lvl6pPr>
            <a:lvl7pPr marL="2971800" indent="-228600" fontAlgn="base">
              <a:spcBef>
                <a:spcPct val="0"/>
              </a:spcBef>
              <a:spcAft>
                <a:spcPct val="0"/>
              </a:spcAft>
              <a:defRPr>
                <a:solidFill>
                  <a:schemeClr val="tx1"/>
                </a:solidFill>
                <a:latin typeface="The Hand" panose="03070502030502020204" pitchFamily="66" charset="0"/>
              </a:defRPr>
            </a:lvl7pPr>
            <a:lvl8pPr marL="3429000" indent="-228600" fontAlgn="base">
              <a:spcBef>
                <a:spcPct val="0"/>
              </a:spcBef>
              <a:spcAft>
                <a:spcPct val="0"/>
              </a:spcAft>
              <a:defRPr>
                <a:solidFill>
                  <a:schemeClr val="tx1"/>
                </a:solidFill>
                <a:latin typeface="The Hand" panose="03070502030502020204" pitchFamily="66" charset="0"/>
              </a:defRPr>
            </a:lvl8pPr>
            <a:lvl9pPr marL="3886200" indent="-228600" fontAlgn="base">
              <a:spcBef>
                <a:spcPct val="0"/>
              </a:spcBef>
              <a:spcAft>
                <a:spcPct val="0"/>
              </a:spcAft>
              <a:defRPr>
                <a:solidFill>
                  <a:schemeClr val="tx1"/>
                </a:solidFill>
                <a:latin typeface="The Hand" panose="03070502030502020204" pitchFamily="66"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hlinkClick r:id="rId2"/>
              </a:rPr>
              <a:t>https://www.youtube.com/watch?v=7BOih-iw1u4</a:t>
            </a:r>
            <a:endParaRPr kumimoji="0" lang="en-GB" altLang="en-US"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3200" b="0" i="0" u="none" strike="noStrike" kern="1200" cap="none" spc="0" normalizeH="0" baseline="0" noProof="0" dirty="0">
              <a:ln>
                <a:noFill/>
              </a:ln>
              <a:solidFill>
                <a:prstClr val="black"/>
              </a:solidFill>
              <a:effectLst/>
              <a:uLnTx/>
              <a:uFillTx/>
              <a:latin typeface="Debbie Hepplewhite Print Font" panose="03050602040000000000" pitchFamily="66"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0635-FF4D-3CC0-D7FF-1B29E5954144}"/>
              </a:ext>
            </a:extLst>
          </p:cNvPr>
          <p:cNvSpPr>
            <a:spLocks noGrp="1"/>
          </p:cNvSpPr>
          <p:nvPr>
            <p:ph type="title"/>
          </p:nvPr>
        </p:nvSpPr>
        <p:spPr>
          <a:xfrm>
            <a:off x="480392" y="3227596"/>
            <a:ext cx="10515600" cy="1325563"/>
          </a:xfrm>
        </p:spPr>
        <p:txBody>
          <a:bodyPr>
            <a:noAutofit/>
          </a:bodyPr>
          <a:lstStyle/>
          <a:p>
            <a:pPr algn="ctr"/>
            <a:r>
              <a:rPr lang="en-GB" sz="9600" i="0" dirty="0">
                <a:latin typeface="Debbie Hepplewhite Print Font" panose="03050602040000000000" pitchFamily="66" charset="0"/>
              </a:rPr>
              <a:t>Maths</a:t>
            </a:r>
            <a:br>
              <a:rPr lang="en-GB" sz="9600" i="0" dirty="0">
                <a:latin typeface="Debbie Hepplewhite Print Font" panose="03050602040000000000" pitchFamily="66" charset="0"/>
              </a:rPr>
            </a:br>
            <a:br>
              <a:rPr lang="en-GB" sz="9600" i="0" dirty="0">
                <a:latin typeface="Debbie Hepplewhite Print Font" panose="03050602040000000000" pitchFamily="66" charset="0"/>
              </a:rPr>
            </a:br>
            <a:r>
              <a:rPr lang="en-GB" sz="3200" i="0" dirty="0">
                <a:latin typeface="Debbie Hepplewhite Print Font" panose="03050602040000000000" pitchFamily="66" charset="0"/>
              </a:rPr>
              <a:t>Multiplication Word Problems</a:t>
            </a:r>
            <a:endParaRPr lang="en-GB" sz="9600" i="0" dirty="0">
              <a:latin typeface="Debbie Hepplewhite Print Font" panose="03050602040000000000" pitchFamily="66" charset="0"/>
            </a:endParaRPr>
          </a:p>
        </p:txBody>
      </p:sp>
    </p:spTree>
    <p:extLst>
      <p:ext uri="{BB962C8B-B14F-4D97-AF65-F5344CB8AC3E}">
        <p14:creationId xmlns:p14="http://schemas.microsoft.com/office/powerpoint/2010/main" val="263529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57494-A315-E9CF-4B01-7C452B0BC04D}"/>
              </a:ext>
            </a:extLst>
          </p:cNvPr>
          <p:cNvPicPr>
            <a:picLocks noChangeAspect="1"/>
          </p:cNvPicPr>
          <p:nvPr/>
        </p:nvPicPr>
        <p:blipFill>
          <a:blip r:embed="rId2"/>
          <a:stretch>
            <a:fillRect/>
          </a:stretch>
        </p:blipFill>
        <p:spPr>
          <a:xfrm>
            <a:off x="1062037" y="114300"/>
            <a:ext cx="10067925" cy="6629400"/>
          </a:xfrm>
          <a:prstGeom prst="rect">
            <a:avLst/>
          </a:prstGeom>
        </p:spPr>
      </p:pic>
    </p:spTree>
    <p:extLst>
      <p:ext uri="{BB962C8B-B14F-4D97-AF65-F5344CB8AC3E}">
        <p14:creationId xmlns:p14="http://schemas.microsoft.com/office/powerpoint/2010/main" val="387717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8D0ADE-51DA-955B-3700-7D9D9DF0560B}"/>
              </a:ext>
            </a:extLst>
          </p:cNvPr>
          <p:cNvPicPr>
            <a:picLocks noChangeAspect="1"/>
          </p:cNvPicPr>
          <p:nvPr/>
        </p:nvPicPr>
        <p:blipFill>
          <a:blip r:embed="rId2"/>
          <a:stretch>
            <a:fillRect/>
          </a:stretch>
        </p:blipFill>
        <p:spPr>
          <a:xfrm>
            <a:off x="1331082" y="0"/>
            <a:ext cx="9529835" cy="6858000"/>
          </a:xfrm>
          <a:prstGeom prst="rect">
            <a:avLst/>
          </a:prstGeom>
        </p:spPr>
      </p:pic>
    </p:spTree>
    <p:extLst>
      <p:ext uri="{BB962C8B-B14F-4D97-AF65-F5344CB8AC3E}">
        <p14:creationId xmlns:p14="http://schemas.microsoft.com/office/powerpoint/2010/main" val="372279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5CE6AE-D535-FA75-744A-82C0774B4F94}"/>
              </a:ext>
            </a:extLst>
          </p:cNvPr>
          <p:cNvPicPr>
            <a:picLocks noChangeAspect="1"/>
          </p:cNvPicPr>
          <p:nvPr/>
        </p:nvPicPr>
        <p:blipFill>
          <a:blip r:embed="rId2"/>
          <a:stretch>
            <a:fillRect/>
          </a:stretch>
        </p:blipFill>
        <p:spPr>
          <a:xfrm>
            <a:off x="833437" y="28575"/>
            <a:ext cx="10525125" cy="6800850"/>
          </a:xfrm>
          <a:prstGeom prst="rect">
            <a:avLst/>
          </a:prstGeom>
        </p:spPr>
      </p:pic>
    </p:spTree>
    <p:extLst>
      <p:ext uri="{BB962C8B-B14F-4D97-AF65-F5344CB8AC3E}">
        <p14:creationId xmlns:p14="http://schemas.microsoft.com/office/powerpoint/2010/main" val="215440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053BC-501C-1180-3F28-557424FC7B67}"/>
              </a:ext>
            </a:extLst>
          </p:cNvPr>
          <p:cNvPicPr>
            <a:picLocks noChangeAspect="1"/>
          </p:cNvPicPr>
          <p:nvPr/>
        </p:nvPicPr>
        <p:blipFill>
          <a:blip r:embed="rId4"/>
          <a:stretch>
            <a:fillRect/>
          </a:stretch>
        </p:blipFill>
        <p:spPr>
          <a:xfrm>
            <a:off x="890587" y="327549"/>
            <a:ext cx="9429750" cy="2705100"/>
          </a:xfrm>
          <a:prstGeom prst="rect">
            <a:avLst/>
          </a:prstGeom>
        </p:spPr>
      </p:pic>
      <p:pic>
        <p:nvPicPr>
          <p:cNvPr id="5" name="Picture 4">
            <a:extLst>
              <a:ext uri="{FF2B5EF4-FFF2-40B4-BE49-F238E27FC236}">
                <a16:creationId xmlns:a16="http://schemas.microsoft.com/office/drawing/2014/main" id="{1B0694A8-0298-4B7A-D6C6-F34794566C2C}"/>
              </a:ext>
            </a:extLst>
          </p:cNvPr>
          <p:cNvPicPr>
            <a:picLocks noChangeAspect="1"/>
          </p:cNvPicPr>
          <p:nvPr/>
        </p:nvPicPr>
        <p:blipFill>
          <a:blip r:embed="rId5"/>
          <a:stretch>
            <a:fillRect/>
          </a:stretch>
        </p:blipFill>
        <p:spPr>
          <a:xfrm>
            <a:off x="890587" y="3688441"/>
            <a:ext cx="10410825" cy="2162175"/>
          </a:xfrm>
          <a:prstGeom prst="rect">
            <a:avLst/>
          </a:prstGeom>
        </p:spPr>
      </p:pic>
      <p:pic>
        <p:nvPicPr>
          <p:cNvPr id="6" name="Recorded Sound">
            <a:hlinkClick r:id="" action="ppaction://media"/>
            <a:extLst>
              <a:ext uri="{FF2B5EF4-FFF2-40B4-BE49-F238E27FC236}">
                <a16:creationId xmlns:a16="http://schemas.microsoft.com/office/drawing/2014/main" id="{357FBC63-15F3-7C7C-CE1F-E288167FB9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7193" y="969284"/>
            <a:ext cx="1091407" cy="1091407"/>
          </a:xfrm>
          <a:prstGeom prst="rect">
            <a:avLst/>
          </a:prstGeom>
        </p:spPr>
      </p:pic>
    </p:spTree>
    <p:extLst>
      <p:ext uri="{BB962C8B-B14F-4D97-AF65-F5344CB8AC3E}">
        <p14:creationId xmlns:p14="http://schemas.microsoft.com/office/powerpoint/2010/main" val="36018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44956-13F8-31C0-4520-7164CAFB5F24}"/>
              </a:ext>
            </a:extLst>
          </p:cNvPr>
          <p:cNvPicPr>
            <a:picLocks noChangeAspect="1"/>
          </p:cNvPicPr>
          <p:nvPr/>
        </p:nvPicPr>
        <p:blipFill>
          <a:blip r:embed="rId4"/>
          <a:stretch>
            <a:fillRect/>
          </a:stretch>
        </p:blipFill>
        <p:spPr>
          <a:xfrm>
            <a:off x="952500" y="0"/>
            <a:ext cx="10287000" cy="6858000"/>
          </a:xfrm>
          <a:prstGeom prst="rect">
            <a:avLst/>
          </a:prstGeom>
        </p:spPr>
      </p:pic>
      <p:pic>
        <p:nvPicPr>
          <p:cNvPr id="4" name="Recorded Sound">
            <a:hlinkClick r:id="" action="ppaction://media"/>
            <a:extLst>
              <a:ext uri="{FF2B5EF4-FFF2-40B4-BE49-F238E27FC236}">
                <a16:creationId xmlns:a16="http://schemas.microsoft.com/office/drawing/2014/main" id="{AC7373A6-85FF-3983-918B-F0E5389EE9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09125" y="641350"/>
            <a:ext cx="1082675" cy="1082675"/>
          </a:xfrm>
          <a:prstGeom prst="rect">
            <a:avLst/>
          </a:prstGeom>
        </p:spPr>
      </p:pic>
    </p:spTree>
    <p:extLst>
      <p:ext uri="{BB962C8B-B14F-4D97-AF65-F5344CB8AC3E}">
        <p14:creationId xmlns:p14="http://schemas.microsoft.com/office/powerpoint/2010/main" val="37156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Brush</Template>
  <TotalTime>51</TotalTime>
  <Words>444</Words>
  <Application>Microsoft Office PowerPoint</Application>
  <PresentationFormat>Widescreen</PresentationFormat>
  <Paragraphs>66</Paragraphs>
  <Slides>25</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Debbie Hepplewhite Print Font</vt:lpstr>
      <vt:lpstr>Elephant</vt:lpstr>
      <vt:lpstr>BrushVTI</vt:lpstr>
      <vt:lpstr>Year 1 Home Learning 10th March 2023</vt:lpstr>
      <vt:lpstr>Phonics</vt:lpstr>
      <vt:lpstr>Mr T’s Phonics lesson ‘ue’.</vt:lpstr>
      <vt:lpstr>Maths  Multiplication Word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Home Learning  10.3.23</dc:title>
  <dc:creator>Kayleigh Matthews</dc:creator>
  <cp:lastModifiedBy>Hannah Beaumont</cp:lastModifiedBy>
  <cp:revision>7</cp:revision>
  <dcterms:created xsi:type="dcterms:W3CDTF">2023-03-10T06:48:56Z</dcterms:created>
  <dcterms:modified xsi:type="dcterms:W3CDTF">2023-03-10T08:05:15Z</dcterms:modified>
</cp:coreProperties>
</file>