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64" r:id="rId5"/>
    <p:sldId id="268" r:id="rId6"/>
    <p:sldId id="265" r:id="rId7"/>
    <p:sldId id="266" r:id="rId8"/>
    <p:sldId id="262" r:id="rId9"/>
    <p:sldId id="267" r:id="rId10"/>
    <p:sldId id="261" r:id="rId11"/>
    <p:sldId id="269" r:id="rId12"/>
    <p:sldId id="270" r:id="rId13"/>
    <p:sldId id="271" r:id="rId14"/>
    <p:sldId id="272" r:id="rId15"/>
    <p:sldId id="273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8448-6188-E83C-EDE0-87FF64E97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C2870-C72F-C6FC-EFFE-577E43DF4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34DC0-BFBB-3A1B-0920-E7EFA684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0B9E9-3849-385D-9E0E-1410A47F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B0B3-8D18-CB43-C7DD-784BC79A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1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3CB0-9E01-888C-F4AD-DBBEC5AB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32C5-D634-BE7A-C4A7-DE92A7AAB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32584-AC66-B57F-B5DD-4078E8B2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53D82-B5CF-0CF0-2F97-46B2F67A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C2DFD-74CC-C53D-9F3E-0C314B83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28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CF4D1D-116F-DBA3-3D0F-EBFC36112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30F74-0AAA-5D56-3BEC-AF5857DD8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4C0A1-4492-C0A8-2E69-580DEA24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9C79C-E6C4-8C7F-5151-283FEDF49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599F7-0E97-95CA-5094-625EAFA2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19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C487-84EB-F1DF-C7F2-809C6B99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836C6-B1F6-98DE-0AEF-26B960478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BCFCD-C5D7-6D6E-607B-0D4C1BF3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2A05-4487-5762-FFB1-21A98C6E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F6083-17D8-8852-F9BD-4A0F3396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85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EDCB-B129-9B9E-760D-0591C4FF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38BC5-237E-2925-93FC-91A4EE807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2F4C-4AC9-6B90-AC91-6445A3A4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4B92D-6359-5C4A-7CFD-AAB16EAD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BA77E-F748-B634-4CA6-C056EA67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04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2609-C276-0AE6-B537-591B7831F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0E328-459D-016B-96D6-7DEF05A74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ED9ED-8498-4F0D-06F1-152171688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BFC0C-96CA-A764-33C4-FC96183A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7F735-CA52-C543-398F-A9B30AAB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4BDCA-BEB2-02B7-4325-4D57F2A8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97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E7B1-10D5-01E2-3AFD-DE5775186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0630A-7770-AC4A-B596-3F337932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88547-9B72-9B9F-55FB-E66601703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863BE-66DA-14C6-14BD-AFD38D728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91FBA-088F-7CB2-0CFF-008D8304A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7CD8E-8D14-1590-4C42-FAC93DDF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739D2-8374-85B4-37EA-28F2EF27E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14408A-E211-BF3A-EA54-4C930756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3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DD20-9E29-3AD5-32B6-358C37046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3209D-D372-122A-0F75-C88C4B50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C3F65-F0C7-A6BC-D11A-9A876ADB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96D44-6F31-0142-D566-797A8F21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5F34D-9988-455E-6606-0A7782EC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1C86F-D377-001E-3787-F6CAF490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F8001-8719-55A3-1452-832A4F0E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69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72FC1-269E-DB09-A5FF-2B034407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C7D4D-0DAD-766B-DAEB-BA8DF5E17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6C691-4993-A661-B484-C0F368721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169C9-871D-9663-A7B6-9C102CC4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DD742-03E3-0AAE-2D1D-CB12F0E2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9CD6-149E-F005-8FAE-531AB3D4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DA4D-BF8E-D2B5-B69C-F9E95041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7EFE01-C59C-F264-F1EC-8AF19A75DE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F3F80-980E-D761-4E85-1389216D5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B1495-E712-A354-02C4-0BD7B614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3151C-EEB6-50AA-AD62-E3768FBE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471D8-6367-D174-7B95-1880C901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4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47FC1-486E-ED64-7059-0FCEA0EC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2044A-FA7A-E5E4-790F-1A61B73D1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AD27-4C9A-A723-574B-6232844B4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5B50-A0BD-429E-A41A-41B1D5F6CBDD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763D3-F502-9DD3-E3B2-EDFDF3780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71B78-ACB6-D89D-D35F-0C75251CD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FD2F-E1A6-47F7-97F8-7D2FA51C8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8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C17BE-2A7A-27DB-BDC8-9FBDD1156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1" t="23450" r="12897"/>
          <a:stretch/>
        </p:blipFill>
        <p:spPr>
          <a:xfrm>
            <a:off x="316841" y="289557"/>
            <a:ext cx="11558318" cy="195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7C15D3-4A48-90BA-48D9-BA50F6E1B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02" y="2447955"/>
            <a:ext cx="3448050" cy="3360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9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F2FE-5EEE-19E0-E8E9-A0BE320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09" y="25579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Debbie Hepplewhite Print Font" panose="03050602040000000000" pitchFamily="66" charset="0"/>
              </a:rPr>
              <a:t>25 Raving Reader ticks </a:t>
            </a:r>
            <a:br>
              <a:rPr lang="en-GB" sz="3600" b="1" dirty="0">
                <a:latin typeface="Debbie Hepplewhite Print Font" panose="03050602040000000000" pitchFamily="66" charset="0"/>
              </a:rPr>
            </a:br>
            <a:r>
              <a:rPr lang="en-GB" sz="3600" b="1" dirty="0">
                <a:latin typeface="Debbie Hepplewhite Print Font" panose="03050602040000000000" pitchFamily="66" charset="0"/>
              </a:rPr>
              <a:t>= </a:t>
            </a:r>
            <a:br>
              <a:rPr lang="en-GB" sz="3600" b="1" dirty="0">
                <a:latin typeface="Debbie Hepplewhite Print Font" panose="03050602040000000000" pitchFamily="66" charset="0"/>
              </a:rPr>
            </a:br>
            <a:r>
              <a:rPr lang="en-GB" sz="3600" b="1" dirty="0">
                <a:latin typeface="Debbie Hepplewhite Print Font" panose="03050602040000000000" pitchFamily="66" charset="0"/>
              </a:rPr>
              <a:t>A Badge or a bookmark!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58250B-A83F-E624-09F2-D374C598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410" y="1922880"/>
            <a:ext cx="4984730" cy="4717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D650C9-AFD0-37F9-2672-3A48FA69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88171" y="2084528"/>
            <a:ext cx="4110087" cy="52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0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F2FE-5EEE-19E0-E8E9-A0BE320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34" y="63679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Debbie Hepplewhite Print Font" panose="03050602040000000000" pitchFamily="66" charset="0"/>
              </a:rPr>
              <a:t>50 Raving Reader ticks </a:t>
            </a:r>
            <a:br>
              <a:rPr lang="en-GB" sz="3600" b="1" dirty="0">
                <a:latin typeface="Debbie Hepplewhite Print Font" panose="03050602040000000000" pitchFamily="66" charset="0"/>
              </a:rPr>
            </a:br>
            <a:r>
              <a:rPr lang="en-GB" sz="3600" b="1" dirty="0">
                <a:latin typeface="Debbie Hepplewhite Print Font" panose="03050602040000000000" pitchFamily="66" charset="0"/>
              </a:rPr>
              <a:t>= </a:t>
            </a:r>
            <a:br>
              <a:rPr lang="en-GB" sz="3600" b="1" dirty="0">
                <a:latin typeface="Debbie Hepplewhite Print Font" panose="03050602040000000000" pitchFamily="66" charset="0"/>
              </a:rPr>
            </a:br>
            <a:r>
              <a:rPr lang="en-GB" sz="3600" b="1" dirty="0">
                <a:latin typeface="Debbie Hepplewhite Print Font" panose="03050602040000000000" pitchFamily="66" charset="0"/>
              </a:rPr>
              <a:t>A pencil sharpener/rubber!</a:t>
            </a:r>
            <a:br>
              <a:rPr lang="en-GB" sz="3600" b="1" dirty="0">
                <a:latin typeface="Debbie Hepplewhite Print Font" panose="03050602040000000000" pitchFamily="66" charset="0"/>
              </a:rPr>
            </a:br>
            <a:endParaRPr lang="en-GB" sz="3600" b="1" dirty="0">
              <a:latin typeface="Debbie Hepplewhite Print Font" panose="0305060204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63D72-44EC-6B25-BEA5-191A75CE1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0" r="1262" b="12653"/>
          <a:stretch/>
        </p:blipFill>
        <p:spPr>
          <a:xfrm>
            <a:off x="3556713" y="1962358"/>
            <a:ext cx="5078574" cy="4665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BB3CD-1F92-8479-FF56-C9A5B5A54300}"/>
              </a:ext>
            </a:extLst>
          </p:cNvPr>
          <p:cNvSpPr txBox="1"/>
          <p:nvPr/>
        </p:nvSpPr>
        <p:spPr>
          <a:xfrm>
            <a:off x="9741716" y="2785036"/>
            <a:ext cx="23468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Debbie Hepplewhite Print Font" panose="03050602040000000000" pitchFamily="66" charset="0"/>
              </a:rPr>
              <a:t>Pencil sharpener</a:t>
            </a:r>
          </a:p>
          <a:p>
            <a:endParaRPr lang="en-GB" b="1" dirty="0">
              <a:latin typeface="Debbie Hepplewhite Print Font" panose="03050602040000000000" pitchFamily="66" charset="0"/>
            </a:endParaRPr>
          </a:p>
          <a:p>
            <a:endParaRPr lang="en-GB" b="1" dirty="0">
              <a:latin typeface="Debbie Hepplewhite Print Font" panose="03050602040000000000" pitchFamily="66" charset="0"/>
            </a:endParaRPr>
          </a:p>
          <a:p>
            <a:endParaRPr lang="en-GB" b="1" dirty="0">
              <a:latin typeface="Debbie Hepplewhite Print Font" panose="03050602040000000000" pitchFamily="66" charset="0"/>
            </a:endParaRPr>
          </a:p>
          <a:p>
            <a:endParaRPr lang="en-GB" b="1" dirty="0">
              <a:latin typeface="Debbie Hepplewhite Print Font" panose="03050602040000000000" pitchFamily="66" charset="0"/>
            </a:endParaRPr>
          </a:p>
          <a:p>
            <a:r>
              <a:rPr lang="en-GB" b="1" dirty="0">
                <a:latin typeface="Debbie Hepplewhite Print Font" panose="03050602040000000000" pitchFamily="66" charset="0"/>
              </a:rPr>
              <a:t>Rubber</a:t>
            </a:r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FF1853-71E2-D67D-E7CE-F0F69CCBD9D9}"/>
              </a:ext>
            </a:extLst>
          </p:cNvPr>
          <p:cNvCxnSpPr/>
          <p:nvPr/>
        </p:nvCxnSpPr>
        <p:spPr>
          <a:xfrm flipH="1" flipV="1">
            <a:off x="6778305" y="2608976"/>
            <a:ext cx="2835478" cy="5117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9DD1E1-DEA3-7D09-23F8-5B2DF37EC109}"/>
              </a:ext>
            </a:extLst>
          </p:cNvPr>
          <p:cNvCxnSpPr>
            <a:cxnSpLocks/>
          </p:cNvCxnSpPr>
          <p:nvPr/>
        </p:nvCxnSpPr>
        <p:spPr>
          <a:xfrm flipH="1">
            <a:off x="6979640" y="4618320"/>
            <a:ext cx="2807036" cy="13714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C99836-92C5-22C4-3881-28DDF03EB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10" y="5105793"/>
            <a:ext cx="1560539" cy="15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F0F6A-7098-8EC4-C71D-1FBBB524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483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latin typeface="Debbie Hepplewhite Print Font" panose="03050602040000000000" pitchFamily="66" charset="0"/>
              </a:rPr>
              <a:t>100 Raving Reader ticks </a:t>
            </a:r>
            <a:br>
              <a:rPr lang="en-GB" sz="4400" b="1" dirty="0">
                <a:latin typeface="Debbie Hepplewhite Print Font" panose="03050602040000000000" pitchFamily="66" charset="0"/>
              </a:rPr>
            </a:br>
            <a:r>
              <a:rPr lang="en-GB" sz="4400" b="1" dirty="0">
                <a:latin typeface="Debbie Hepplewhite Print Font" panose="03050602040000000000" pitchFamily="66" charset="0"/>
              </a:rPr>
              <a:t>=</a:t>
            </a:r>
            <a:br>
              <a:rPr lang="en-GB" sz="4400" b="1" dirty="0">
                <a:latin typeface="Debbie Hepplewhite Print Font" panose="03050602040000000000" pitchFamily="66" charset="0"/>
              </a:rPr>
            </a:br>
            <a:r>
              <a:rPr lang="en-GB" sz="4400" b="1" dirty="0">
                <a:latin typeface="Debbie Hepplewhite Print Font" panose="03050602040000000000" pitchFamily="66" charset="0"/>
              </a:rPr>
              <a:t>A reading journal, door hanger or magnet</a:t>
            </a:r>
            <a:br>
              <a:rPr lang="en-GB" sz="4400" b="1" dirty="0">
                <a:latin typeface="Debbie Hepplewhite Print Font" panose="03050602040000000000" pitchFamily="66" charset="0"/>
              </a:rPr>
            </a:br>
            <a:r>
              <a:rPr lang="en-GB" sz="4400" b="1" dirty="0">
                <a:latin typeface="Debbie Hepplewhite Print Font" panose="03050602040000000000" pitchFamily="66" charset="0"/>
              </a:rPr>
              <a:t> </a:t>
            </a:r>
            <a:br>
              <a:rPr lang="en-GB" sz="4400" b="1" dirty="0">
                <a:latin typeface="Debbie Hepplewhite Print Font" panose="03050602040000000000" pitchFamily="66" charset="0"/>
              </a:rPr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3B259-54B4-887A-BD6E-76D4EFFD5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5880"/>
            <a:ext cx="2752734" cy="354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DC8E07-D3E6-0EBD-882A-CC7D907EF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88" t="18226" r="30318" b="15352"/>
          <a:stretch/>
        </p:blipFill>
        <p:spPr>
          <a:xfrm>
            <a:off x="5176008" y="2670402"/>
            <a:ext cx="2164360" cy="3865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6575E-C9E2-5F30-E0B3-B05477102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09" t="36576" r="31168" b="32476"/>
          <a:stretch/>
        </p:blipFill>
        <p:spPr>
          <a:xfrm>
            <a:off x="8628587" y="2197915"/>
            <a:ext cx="2470048" cy="25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3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1925AB-23F0-30EA-E7D0-37B5F5F0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67" y="1254079"/>
            <a:ext cx="9178255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>
                <a:latin typeface="Debbie Hepplewhite Print Font" panose="03050602040000000000" pitchFamily="66" charset="0"/>
              </a:rPr>
              <a:t>200 Raving Reader ticks = </a:t>
            </a:r>
            <a:br>
              <a:rPr lang="en-GB" sz="3600" b="1" dirty="0">
                <a:latin typeface="Debbie Hepplewhite Print Font" panose="03050602040000000000" pitchFamily="66" charset="0"/>
              </a:rPr>
            </a:br>
            <a:br>
              <a:rPr lang="en-GB" sz="3600" b="1" dirty="0">
                <a:latin typeface="Debbie Hepplewhite Print Font" panose="03050602040000000000" pitchFamily="66" charset="0"/>
              </a:rPr>
            </a:br>
            <a:r>
              <a:rPr lang="en-GB" sz="36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 </a:t>
            </a:r>
            <a:br>
              <a:rPr lang="en-GB" sz="36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</a:br>
            <a:b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</a:br>
            <a:endParaRPr lang="en-GB" b="1" dirty="0">
              <a:latin typeface="Debbie Hepplewhite Print Font" panose="03050602040000000000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E459C4-E97A-9752-FCD1-2BE30F05B17D}"/>
              </a:ext>
            </a:extLst>
          </p:cNvPr>
          <p:cNvSpPr txBox="1"/>
          <p:nvPr/>
        </p:nvSpPr>
        <p:spPr>
          <a:xfrm>
            <a:off x="190547" y="2276154"/>
            <a:ext cx="94987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A book and a </a:t>
            </a:r>
            <a:r>
              <a:rPr lang="en-GB" sz="1800" b="1" dirty="0"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H</a:t>
            </a:r>
            <a: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ot chocolate and read session </a:t>
            </a:r>
          </a:p>
          <a:p>
            <a: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               with Miss Marshall </a:t>
            </a:r>
            <a:b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</a:br>
            <a:endParaRPr lang="en-GB" sz="1800" b="1" dirty="0">
              <a:effectLst/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AAC02F-58D9-084F-56AE-2D9940E2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62" y="3038675"/>
            <a:ext cx="2954823" cy="330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42478E-D6AD-6F6E-8181-7BCBCD5E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06" y="3429000"/>
            <a:ext cx="1972232" cy="2367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E6F18-1256-C9FB-754B-466EC29D1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50" y="3430474"/>
            <a:ext cx="1972232" cy="2365563"/>
          </a:xfrm>
          <a:prstGeom prst="rect">
            <a:avLst/>
          </a:prstGeom>
        </p:spPr>
      </p:pic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EBE97385-8276-A773-F3FF-61F031133EDC}"/>
              </a:ext>
            </a:extLst>
          </p:cNvPr>
          <p:cNvSpPr/>
          <p:nvPr/>
        </p:nvSpPr>
        <p:spPr>
          <a:xfrm>
            <a:off x="8606499" y="302005"/>
            <a:ext cx="3456869" cy="644274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bbie Hepplewhite Print Font" panose="03050602040000000000" pitchFamily="66" charset="0"/>
                <a:ea typeface="Times New Roman" panose="02020603050405020304" pitchFamily="18" charset="0"/>
                <a:cs typeface="+mn-cs"/>
              </a:rPr>
              <a:t>PLUS…entry into a prize draw to win a magazine subscription for a year!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F8D298-7F02-1DF6-A049-1AAD4B594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88194">
            <a:off x="10768105" y="4092852"/>
            <a:ext cx="1179403" cy="16263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4E50AE-9CBC-B8A7-7981-ECC4DFA04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2275">
            <a:off x="9145223" y="4334100"/>
            <a:ext cx="1533962" cy="2074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722FAC-29BE-E09D-3386-BDBC96D14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82856">
            <a:off x="10398784" y="5159309"/>
            <a:ext cx="1322331" cy="1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F0F6A-7098-8EC4-C71D-1FBBB524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>
                <a:latin typeface="Debbie Hepplewhite Print Font" panose="03050602040000000000" pitchFamily="66" charset="0"/>
              </a:rPr>
              <a:t>What should my child come home with each 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6D138-8C58-8A6E-F3FB-9533D72E9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Reading Fluency book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Reading for Pleasure book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Raving Readers 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6B694-42F2-8A7F-0FCD-5567B3A67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617" y="5330395"/>
            <a:ext cx="1399592" cy="1364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71B38-38BA-2D43-D336-0F1C0E09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339" y="1667645"/>
            <a:ext cx="1552381" cy="1761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3D903-DCD0-F361-727B-455080F79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484" y="1667644"/>
            <a:ext cx="1568330" cy="1761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D4D1A-939D-4E4C-2226-5614786D4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578" y="1667644"/>
            <a:ext cx="2262281" cy="176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3E2D3-C1E0-1445-02DE-519022F33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339" y="5047505"/>
            <a:ext cx="1552381" cy="164780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4BFBC3-5D24-5CBE-96C0-9544368A849B}"/>
              </a:ext>
            </a:extLst>
          </p:cNvPr>
          <p:cNvCxnSpPr/>
          <p:nvPr/>
        </p:nvCxnSpPr>
        <p:spPr>
          <a:xfrm>
            <a:off x="4409689" y="2043404"/>
            <a:ext cx="54486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A703-C8AB-0303-CD53-ADE66427E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6135" y="3523565"/>
            <a:ext cx="627942" cy="164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45996C-093C-8C0A-C900-2E5A1C242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7549" y="3563936"/>
            <a:ext cx="1749253" cy="123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6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DE15B0-AA22-F33C-97C8-55126B133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97" y="4417269"/>
            <a:ext cx="4742038" cy="75597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09C31F-6FBD-81EC-F287-75BE0D6A9D6E}"/>
              </a:ext>
            </a:extLst>
          </p:cNvPr>
          <p:cNvSpPr/>
          <p:nvPr/>
        </p:nvSpPr>
        <p:spPr>
          <a:xfrm>
            <a:off x="558281" y="5638639"/>
            <a:ext cx="10795519" cy="9233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14D559-F03A-12E5-94F7-40D800176F1D}"/>
              </a:ext>
            </a:extLst>
          </p:cNvPr>
          <p:cNvSpPr/>
          <p:nvPr/>
        </p:nvSpPr>
        <p:spPr>
          <a:xfrm>
            <a:off x="5087075" y="4255561"/>
            <a:ext cx="5785211" cy="10954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E32C2A-4A42-1EDF-BE51-32977A5F8873}"/>
              </a:ext>
            </a:extLst>
          </p:cNvPr>
          <p:cNvSpPr/>
          <p:nvPr/>
        </p:nvSpPr>
        <p:spPr>
          <a:xfrm>
            <a:off x="6246739" y="3139321"/>
            <a:ext cx="5567550" cy="8285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F4EE3C-D261-9A17-F730-316EB04E262E}"/>
              </a:ext>
            </a:extLst>
          </p:cNvPr>
          <p:cNvSpPr/>
          <p:nvPr/>
        </p:nvSpPr>
        <p:spPr>
          <a:xfrm>
            <a:off x="5476838" y="2081955"/>
            <a:ext cx="5712622" cy="7471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59F801-506F-60EF-4B79-2CD8102068D0}"/>
              </a:ext>
            </a:extLst>
          </p:cNvPr>
          <p:cNvSpPr/>
          <p:nvPr/>
        </p:nvSpPr>
        <p:spPr>
          <a:xfrm>
            <a:off x="970384" y="186612"/>
            <a:ext cx="10383416" cy="160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FA2B2-6431-1D92-08A5-68778A1F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Debbie Hepplewhite Print Font" panose="03050602040000000000" pitchFamily="66" charset="0"/>
              </a:rPr>
              <a:t>Please read with your child as much as possible!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C173B7-25E8-E4C9-FA3B-21D864FF9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5371" y="1978352"/>
            <a:ext cx="2739538" cy="22015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6FD6E8-2B81-13F1-B8AB-A764A42CE618}"/>
              </a:ext>
            </a:extLst>
          </p:cNvPr>
          <p:cNvSpPr txBox="1"/>
          <p:nvPr/>
        </p:nvSpPr>
        <p:spPr>
          <a:xfrm>
            <a:off x="5621910" y="2182745"/>
            <a:ext cx="556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Debbie Hepplewhite Print Font" panose="03050602040000000000" pitchFamily="66" charset="0"/>
              </a:rPr>
              <a:t>Sign your child’s Raving Readers Book</a:t>
            </a:r>
          </a:p>
          <a:p>
            <a:r>
              <a:rPr lang="en-GB" dirty="0">
                <a:latin typeface="Debbie Hepplewhite Print Font" panose="03050602040000000000" pitchFamily="66" charset="0"/>
              </a:rPr>
              <a:t>once they have read.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B2FF0-C07D-2343-988C-DBDF51CD88AA}"/>
              </a:ext>
            </a:extLst>
          </p:cNvPr>
          <p:cNvSpPr txBox="1"/>
          <p:nvPr/>
        </p:nvSpPr>
        <p:spPr>
          <a:xfrm>
            <a:off x="6162092" y="3255207"/>
            <a:ext cx="760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Debbie Hepplewhite Print Font" panose="03050602040000000000" pitchFamily="66" charset="0"/>
              </a:rPr>
              <a:t>Younger children can read to an older </a:t>
            </a:r>
          </a:p>
          <a:p>
            <a:r>
              <a:rPr lang="en-GB" dirty="0">
                <a:latin typeface="Debbie Hepplewhite Print Font" panose="03050602040000000000" pitchFamily="66" charset="0"/>
              </a:rPr>
              <a:t>sibling or family member.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7E9C8-19B2-5EA1-CFF6-7D3B10BC01BC}"/>
              </a:ext>
            </a:extLst>
          </p:cNvPr>
          <p:cNvSpPr txBox="1"/>
          <p:nvPr/>
        </p:nvSpPr>
        <p:spPr>
          <a:xfrm>
            <a:off x="5087075" y="4385176"/>
            <a:ext cx="6064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Debbie Hepplewhite Print Font" panose="03050602040000000000" pitchFamily="66" charset="0"/>
              </a:rPr>
              <a:t>Fluent readers in Key Stage 2 can read</a:t>
            </a:r>
          </a:p>
          <a:p>
            <a:r>
              <a:rPr lang="en-GB" dirty="0">
                <a:latin typeface="Debbie Hepplewhite Print Font" panose="03050602040000000000" pitchFamily="66" charset="0"/>
              </a:rPr>
              <a:t>alone and parents/carers can sign to</a:t>
            </a:r>
          </a:p>
          <a:p>
            <a:r>
              <a:rPr lang="en-GB" dirty="0">
                <a:latin typeface="Debbie Hepplewhite Print Font" panose="03050602040000000000" pitchFamily="66" charset="0"/>
              </a:rPr>
              <a:t>say that they have see their child read.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A86B3-6B90-5CAD-B3AD-DCC7213C037F}"/>
              </a:ext>
            </a:extLst>
          </p:cNvPr>
          <p:cNvSpPr txBox="1"/>
          <p:nvPr/>
        </p:nvSpPr>
        <p:spPr>
          <a:xfrm>
            <a:off x="614371" y="5770177"/>
            <a:ext cx="1096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Debbie Hepplewhite Print Font" panose="03050602040000000000" pitchFamily="66" charset="0"/>
              </a:rPr>
              <a:t>Each half term parents/carers will be invited to join their child’s</a:t>
            </a:r>
          </a:p>
          <a:p>
            <a:r>
              <a:rPr lang="en-GB" dirty="0">
                <a:latin typeface="Debbie Hepplewhite Print Font" panose="03050602040000000000" pitchFamily="66" charset="0"/>
              </a:rPr>
              <a:t> year group Raving Reader assembly to share in their child’s achievements.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122A5-42BD-44A4-55BD-1043F20820D8}"/>
              </a:ext>
            </a:extLst>
          </p:cNvPr>
          <p:cNvSpPr txBox="1"/>
          <p:nvPr/>
        </p:nvSpPr>
        <p:spPr>
          <a:xfrm>
            <a:off x="337995" y="4472089"/>
            <a:ext cx="454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Debbie Hepplewhite Print Font" panose="03050602040000000000" pitchFamily="66" charset="0"/>
              </a:rPr>
              <a:t>Ask your child questions about</a:t>
            </a:r>
          </a:p>
          <a:p>
            <a:r>
              <a:rPr lang="en-GB" dirty="0">
                <a:latin typeface="Debbie Hepplewhite Print Font" panose="03050602040000000000" pitchFamily="66" charset="0"/>
              </a:rPr>
              <a:t>what they have read.</a:t>
            </a:r>
          </a:p>
        </p:txBody>
      </p:sp>
    </p:spTree>
    <p:extLst>
      <p:ext uri="{BB962C8B-B14F-4D97-AF65-F5344CB8AC3E}">
        <p14:creationId xmlns:p14="http://schemas.microsoft.com/office/powerpoint/2010/main" val="122579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E8B45-6B17-BA54-F715-095C8660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2698359"/>
            <a:ext cx="4867099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Debbie Hepplewhite Print Font" panose="03050602040000000000" pitchFamily="66" charset="0"/>
              </a:rPr>
              <a:t>Thank you for coming to our Raving Readers assembly!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4A460-4426-0D56-185D-4D11B1A14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5" r="2" b="1059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E27635-04EA-EB63-A747-F9C9CE36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43" y="5308414"/>
            <a:ext cx="139610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70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F01994-C97C-9BE7-6280-2E4BD5C1F558}"/>
              </a:ext>
            </a:extLst>
          </p:cNvPr>
          <p:cNvSpPr/>
          <p:nvPr/>
        </p:nvSpPr>
        <p:spPr>
          <a:xfrm>
            <a:off x="838200" y="453006"/>
            <a:ext cx="10210101" cy="104023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AE34F-7F44-1150-0320-3F73078F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Debbie Hepplewhite Print Font" panose="03050602040000000000" pitchFamily="66" charset="0"/>
              </a:rPr>
              <a:t>Why is reading so important?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551B8-81D9-22D0-5BEE-5036A417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b="0" i="0" dirty="0">
                <a:solidFill>
                  <a:srgbClr val="303030"/>
                </a:solidFill>
                <a:effectLst/>
                <a:latin typeface="Debbie Hepplewhite Print Font" panose="03050602040000000000" pitchFamily="66" charset="0"/>
              </a:rPr>
              <a:t>Helps your child to learn and make academic progress in all areas of the curriculum</a:t>
            </a:r>
          </a:p>
          <a:p>
            <a:r>
              <a:rPr lang="en-GB" sz="2000" dirty="0">
                <a:solidFill>
                  <a:srgbClr val="303030"/>
                </a:solidFill>
                <a:latin typeface="Debbie Hepplewhite Print Font" panose="03050602040000000000" pitchFamily="66" charset="0"/>
              </a:rPr>
              <a:t>Reading supports:</a:t>
            </a:r>
          </a:p>
          <a:p>
            <a:pPr lvl="1"/>
            <a:r>
              <a:rPr lang="en-GB" sz="2000" dirty="0">
                <a:solidFill>
                  <a:srgbClr val="303030"/>
                </a:solidFill>
                <a:latin typeface="Debbie Hepplewhite Print Font" panose="03050602040000000000" pitchFamily="66" charset="0"/>
              </a:rPr>
              <a:t>social development – empathising with characters from stories read and transferring that empathy to our own relationships with others </a:t>
            </a:r>
          </a:p>
          <a:p>
            <a:pPr lvl="1"/>
            <a:r>
              <a:rPr lang="en-GB" sz="2000" dirty="0">
                <a:solidFill>
                  <a:srgbClr val="303030"/>
                </a:solidFill>
                <a:latin typeface="Debbie Hepplewhite Print Font" panose="03050602040000000000" pitchFamily="66" charset="0"/>
              </a:rPr>
              <a:t>cognitive development – reading fills minds with information that your child can use to make sense of the world around them </a:t>
            </a:r>
          </a:p>
          <a:p>
            <a:pPr lvl="1"/>
            <a:r>
              <a:rPr lang="en-GB" sz="2000" b="0" i="0" dirty="0">
                <a:solidFill>
                  <a:srgbClr val="303030"/>
                </a:solidFill>
                <a:effectLst/>
                <a:latin typeface="Debbie Hepplewhite Print Font" panose="03050602040000000000" pitchFamily="66" charset="0"/>
              </a:rPr>
              <a:t>Well-being </a:t>
            </a:r>
            <a:r>
              <a:rPr lang="en-GB" sz="2000" dirty="0">
                <a:solidFill>
                  <a:srgbClr val="303030"/>
                </a:solidFill>
                <a:latin typeface="Debbie Hepplewhite Print Font" panose="03050602040000000000" pitchFamily="66" charset="0"/>
              </a:rPr>
              <a:t>and mental health</a:t>
            </a:r>
            <a:endParaRPr lang="en-GB" sz="2000" b="0" i="0" dirty="0">
              <a:solidFill>
                <a:srgbClr val="303030"/>
              </a:solidFill>
              <a:effectLst/>
              <a:latin typeface="Debbie Hepplewhite Print Font" panose="0305060204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5FE46-7D89-895C-72D0-2766BA702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216" y="4873914"/>
            <a:ext cx="1808584" cy="1762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03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38605-75A0-4DCB-0386-217D98A2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20" y="12543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Debbie Hepplewhite Print Font" panose="03050602040000000000" pitchFamily="66" charset="0"/>
              </a:rPr>
              <a:t>When do we read at school? </a:t>
            </a:r>
            <a:br>
              <a:rPr lang="en-GB" dirty="0">
                <a:latin typeface="Debbie Hepplewhite Print Font" panose="03050602040000000000" pitchFamily="66" charset="0"/>
              </a:rPr>
            </a:br>
            <a:br>
              <a:rPr lang="en-GB" dirty="0">
                <a:latin typeface="Debbie Hepplewhite Print Font" panose="03050602040000000000" pitchFamily="66" charset="0"/>
              </a:rPr>
            </a:br>
            <a:r>
              <a:rPr lang="en-GB" dirty="0">
                <a:latin typeface="Debbie Hepplewhite Print Font" panose="03050602040000000000" pitchFamily="66" charset="0"/>
              </a:rPr>
              <a:t>Where else do we read?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0CBCC-6CB6-0C5A-CA71-F892ABAF3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latin typeface="Debbie Hepplewhite Print Font" panose="03050602040000000000" pitchFamily="66" charset="0"/>
            </a:endParaRPr>
          </a:p>
          <a:p>
            <a:endParaRPr lang="en-GB" sz="2400" dirty="0">
              <a:latin typeface="Debbie Hepplewhite Print Font" panose="03050602040000000000" pitchFamily="66" charset="0"/>
            </a:endParaRPr>
          </a:p>
          <a:p>
            <a:pPr marL="0" indent="0">
              <a:buNone/>
            </a:pPr>
            <a:endParaRPr lang="en-GB" sz="2400" dirty="0">
              <a:latin typeface="Debbie Hepplewhite Print Font" panose="03050602040000000000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Debbie Hepplewhite Print Font" panose="03050602040000000000" pitchFamily="66" charset="0"/>
              </a:rPr>
              <a:t>Will you ever stop needing your reading skills?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B2CD2-1126-9834-A05E-A87745400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6" t="5943" r="26061"/>
          <a:stretch/>
        </p:blipFill>
        <p:spPr>
          <a:xfrm>
            <a:off x="8910735" y="4170120"/>
            <a:ext cx="3163077" cy="25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F01994-C97C-9BE7-6280-2E4BD5C1F558}"/>
              </a:ext>
            </a:extLst>
          </p:cNvPr>
          <p:cNvSpPr/>
          <p:nvPr/>
        </p:nvSpPr>
        <p:spPr>
          <a:xfrm>
            <a:off x="838200" y="234892"/>
            <a:ext cx="10210101" cy="13255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AE34F-7F44-1150-0320-3F73078F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01" y="234892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latin typeface="Debbie Hepplewhite Print Font" panose="03050602040000000000" pitchFamily="66" charset="0"/>
              </a:rPr>
              <a:t>Reading at Horton Grange Primary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551B8-81D9-22D0-5BEE-5036A417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u="sng" dirty="0">
                <a:latin typeface="Debbie Hepplewhite Print Font" panose="03050602040000000000" pitchFamily="66" charset="0"/>
              </a:rPr>
              <a:t>Reading Fluency </a:t>
            </a:r>
          </a:p>
          <a:p>
            <a:pPr marL="0" indent="0">
              <a:buNone/>
            </a:pPr>
            <a:r>
              <a:rPr lang="en-GB" sz="2300" dirty="0">
                <a:solidFill>
                  <a:schemeClr val="accent1"/>
                </a:solidFill>
                <a:latin typeface="Debbie Hepplewhite Print Font" panose="03050602040000000000" pitchFamily="66" charset="0"/>
              </a:rPr>
              <a:t>Reading a text accurately, quickly and with expression. </a:t>
            </a:r>
          </a:p>
          <a:p>
            <a:pPr marL="0" indent="0">
              <a:buNone/>
            </a:pPr>
            <a:endParaRPr lang="en-GB" dirty="0">
              <a:latin typeface="Debbie Hepplewhite Print Font" panose="03050602040000000000" pitchFamily="66" charset="0"/>
            </a:endParaRPr>
          </a:p>
          <a:p>
            <a:r>
              <a:rPr lang="en-GB" dirty="0">
                <a:latin typeface="Debbie Hepplewhite Print Font" panose="03050602040000000000" pitchFamily="66" charset="0"/>
              </a:rPr>
              <a:t>How does a child achieve this? </a:t>
            </a:r>
          </a:p>
          <a:p>
            <a:pPr marL="0" indent="0">
              <a:buNone/>
            </a:pPr>
            <a:r>
              <a:rPr lang="en-GB" sz="2300" dirty="0">
                <a:solidFill>
                  <a:schemeClr val="accent1"/>
                </a:solidFill>
                <a:latin typeface="Debbie Hepplewhite Print Font" panose="03050602040000000000" pitchFamily="66" charset="0"/>
              </a:rPr>
              <a:t>Repeated reading, having good phonetic knowledge and sight reading of words. </a:t>
            </a:r>
          </a:p>
          <a:p>
            <a:pPr marL="0" indent="0">
              <a:buNone/>
            </a:pPr>
            <a:endParaRPr lang="en-GB" dirty="0">
              <a:latin typeface="Debbie Hepplewhite Print Font" panose="03050602040000000000" pitchFamily="66" charset="0"/>
            </a:endParaRPr>
          </a:p>
          <a:p>
            <a:r>
              <a:rPr lang="en-GB" dirty="0">
                <a:latin typeface="Debbie Hepplewhite Print Font" panose="03050602040000000000" pitchFamily="66" charset="0"/>
              </a:rPr>
              <a:t>What does it look and sound like? </a:t>
            </a:r>
          </a:p>
          <a:p>
            <a:pPr marL="0" indent="0">
              <a:buNone/>
            </a:pPr>
            <a:r>
              <a:rPr lang="en-GB" sz="2300" dirty="0">
                <a:solidFill>
                  <a:schemeClr val="accent1"/>
                </a:solidFill>
                <a:latin typeface="Debbie Hepplewhite Print Font" panose="03050602040000000000" pitchFamily="66" charset="0"/>
              </a:rPr>
              <a:t>No breaks in their reading, it flows when a child reads aloud to you. </a:t>
            </a:r>
          </a:p>
          <a:p>
            <a:pPr marL="0" indent="0">
              <a:buNone/>
            </a:pPr>
            <a:endParaRPr lang="en-GB" dirty="0">
              <a:latin typeface="Debbie Hepplewhite Print Font" panose="03050602040000000000" pitchFamily="66" charset="0"/>
            </a:endParaRPr>
          </a:p>
          <a:p>
            <a:r>
              <a:rPr lang="en-GB" dirty="0">
                <a:latin typeface="Debbie Hepplewhite Print Font" panose="03050602040000000000" pitchFamily="66" charset="0"/>
              </a:rPr>
              <a:t>Why is it important?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300" dirty="0">
                <a:solidFill>
                  <a:schemeClr val="accent1"/>
                </a:solidFill>
                <a:latin typeface="Debbie Hepplewhite Print Font" panose="03050602040000000000" pitchFamily="66" charset="0"/>
              </a:rPr>
              <a:t>Creates a bridge between word recognition and comprehension (reading a text and understanding what has been read).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8C0F3-8FB9-7762-447C-0C43288D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756" y="5514181"/>
            <a:ext cx="135924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6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F01994-C97C-9BE7-6280-2E4BD5C1F558}"/>
              </a:ext>
            </a:extLst>
          </p:cNvPr>
          <p:cNvSpPr/>
          <p:nvPr/>
        </p:nvSpPr>
        <p:spPr>
          <a:xfrm>
            <a:off x="838200" y="234892"/>
            <a:ext cx="10210101" cy="13255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AE34F-7F44-1150-0320-3F73078F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01" y="234892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latin typeface="Debbie Hepplewhite Print Font" panose="03050602040000000000" pitchFamily="66" charset="0"/>
              </a:rPr>
              <a:t>Reading at Horton Grange Primary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551B8-81D9-22D0-5BEE-5036A417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>
                <a:latin typeface="Debbie Hepplewhite Print Font" panose="03050602040000000000" pitchFamily="66" charset="0"/>
              </a:rPr>
              <a:t>Reading for Pleasure </a:t>
            </a:r>
          </a:p>
          <a:p>
            <a:pPr marL="0" indent="0">
              <a:buNone/>
            </a:pPr>
            <a:r>
              <a:rPr lang="en-GB" sz="1700" dirty="0">
                <a:solidFill>
                  <a:schemeClr val="accent1"/>
                </a:solidFill>
                <a:latin typeface="Debbie Hepplewhite Print Font" panose="03050602040000000000" pitchFamily="66" charset="0"/>
              </a:rPr>
              <a:t>Reading texts chosen by your child, relating to their interests.</a:t>
            </a:r>
          </a:p>
          <a:p>
            <a:pPr marL="0" indent="0">
              <a:buNone/>
            </a:pPr>
            <a:r>
              <a:rPr lang="en-GB" sz="1700" dirty="0">
                <a:solidFill>
                  <a:schemeClr val="accent1"/>
                </a:solidFill>
                <a:latin typeface="Debbie Hepplewhite Print Font" panose="03050602040000000000" pitchFamily="66" charset="0"/>
              </a:rPr>
              <a:t>Develops imagination, vocabulary development, well-being and empathy. </a:t>
            </a:r>
          </a:p>
          <a:p>
            <a:pPr marL="0" indent="0">
              <a:buNone/>
            </a:pPr>
            <a:r>
              <a:rPr lang="en-GB" sz="1700" dirty="0">
                <a:solidFill>
                  <a:schemeClr val="accent1"/>
                </a:solidFill>
                <a:latin typeface="Debbie Hepplewhite Print Font" panose="03050602040000000000" pitchFamily="66" charset="0"/>
              </a:rPr>
              <a:t>Supports academic success!</a:t>
            </a:r>
          </a:p>
          <a:p>
            <a:pPr marL="0" indent="0">
              <a:buNone/>
            </a:pPr>
            <a:endParaRPr lang="en-GB" dirty="0">
              <a:latin typeface="Debbie Hepplewhite Print Font" panose="03050602040000000000" pitchFamily="66" charset="0"/>
            </a:endParaRPr>
          </a:p>
          <a:p>
            <a:pPr marL="0" indent="0">
              <a:buNone/>
            </a:pPr>
            <a:endParaRPr lang="en-GB" dirty="0">
              <a:latin typeface="Debbie Hepplewhite Print Font" panose="0305060204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5B473-9439-8F8B-3752-24B0BAA6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122" y="3920345"/>
            <a:ext cx="316409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62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59D25-DD70-BF1A-402B-2F3247D3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91" y="365125"/>
            <a:ext cx="11559018" cy="19630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E3293-D8EB-70AC-A4D6-927D752A9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900" u="sng" dirty="0">
                <a:latin typeface="Debbie Hepplewhite Print Font" panose="03050602040000000000" pitchFamily="66" charset="0"/>
              </a:rPr>
              <a:t>What is it?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Raving Readers is an exciting initiative at Horton Grange to encourage all children to read regularly. </a:t>
            </a:r>
            <a:endParaRPr lang="en-GB" sz="1800" dirty="0">
              <a:effectLst/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Every child in school has the opportunity to change their reading for pleasure book frequently. </a:t>
            </a:r>
            <a:endParaRPr lang="en-GB" sz="1800" dirty="0">
              <a:effectLst/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800" b="1" dirty="0">
                <a:effectLst/>
                <a:latin typeface="Debbie Hepplewhite Print Font" panose="03050602040000000000" pitchFamily="66" charset="0"/>
                <a:ea typeface="Times New Roman" panose="02020603050405020304" pitchFamily="18" charset="0"/>
              </a:rPr>
              <a:t>When a child brings back their home reading record, signed and dated, they get one mark (/) on the Raving Reader class chart.</a:t>
            </a:r>
            <a:endParaRPr lang="en-GB" sz="1800" dirty="0">
              <a:effectLst/>
              <a:latin typeface="Debbie Hepplewhite Print Font" panose="03050602040000000000" pitchFamily="66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00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8764-F897-561A-EB6D-384A5C32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Debbie Hepplewhite Print Font" panose="03050602040000000000" pitchFamily="66" charset="0"/>
              </a:rPr>
              <a:t>Raving Readers Journal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49FB2E-3C15-4088-CF3B-C1CC5BD38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4570" r="-884" b="42107"/>
          <a:stretch/>
        </p:blipFill>
        <p:spPr>
          <a:xfrm>
            <a:off x="5304586" y="2028791"/>
            <a:ext cx="5276177" cy="3021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A88B3-2862-93BC-89D2-145D3F70D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7" t="21224" r="22306" b="22721"/>
          <a:stretch/>
        </p:blipFill>
        <p:spPr>
          <a:xfrm>
            <a:off x="1203649" y="1691836"/>
            <a:ext cx="3172408" cy="38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1ECB-2E98-8AE3-0BFF-D57E81FC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840986"/>
            <a:ext cx="11709918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latin typeface="Debbie Hepplewhite Print Font" panose="03050602040000000000" pitchFamily="66" charset="0"/>
              </a:rPr>
              <a:t>If your child reads at home they will be</a:t>
            </a:r>
            <a:br>
              <a:rPr lang="en-GB" sz="3200" b="1" dirty="0">
                <a:latin typeface="Debbie Hepplewhite Print Font" panose="03050602040000000000" pitchFamily="66" charset="0"/>
              </a:rPr>
            </a:br>
            <a:r>
              <a:rPr lang="en-GB" sz="3200" b="1" dirty="0">
                <a:latin typeface="Debbie Hepplewhite Print Font" panose="03050602040000000000" pitchFamily="66" charset="0"/>
              </a:rPr>
              <a:t>awarded a tick on their class Raving Reader</a:t>
            </a:r>
            <a:br>
              <a:rPr lang="en-GB" sz="3200" b="1" dirty="0">
                <a:latin typeface="Debbie Hepplewhite Print Font" panose="03050602040000000000" pitchFamily="66" charset="0"/>
              </a:rPr>
            </a:br>
            <a:r>
              <a:rPr lang="en-GB" sz="3200" b="1" dirty="0">
                <a:latin typeface="Debbie Hepplewhite Print Font" panose="03050602040000000000" pitchFamily="66" charset="0"/>
              </a:rPr>
              <a:t>chart!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59BB23-A20A-E799-705E-CDD25999E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0" t="21944" r="11499" b="5449"/>
          <a:stretch/>
        </p:blipFill>
        <p:spPr>
          <a:xfrm>
            <a:off x="3869552" y="2017464"/>
            <a:ext cx="3409950" cy="4695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DF158-F512-B97A-BB64-98EA0F240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122" y="4789049"/>
            <a:ext cx="1887111" cy="18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8764-F897-561A-EB6D-384A5C32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31750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Debbie Hepplewhite Print Font" panose="03050602040000000000" pitchFamily="66" charset="0"/>
              </a:rPr>
              <a:t>Raving Reader ticks make prizes!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BC2E73-B6E1-4ADD-B865-CB210CC69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1620" y="1482724"/>
            <a:ext cx="3595616" cy="51657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2187C-3F0C-E254-000A-51A73DE46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801" y="4655489"/>
            <a:ext cx="1932906" cy="18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0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518</Words>
  <Application>Microsoft Office PowerPoint</Application>
  <PresentationFormat>Widescreen</PresentationFormat>
  <Paragraphs>71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Debbie Hepplewhite Print Font</vt:lpstr>
      <vt:lpstr>Office Theme</vt:lpstr>
      <vt:lpstr>PowerPoint Presentation</vt:lpstr>
      <vt:lpstr>Why is reading so important? </vt:lpstr>
      <vt:lpstr>When do we read at school?   Where else do we read? </vt:lpstr>
      <vt:lpstr>Reading at Horton Grange Primary School</vt:lpstr>
      <vt:lpstr>Reading at Horton Grange Primary School</vt:lpstr>
      <vt:lpstr>PowerPoint Presentation</vt:lpstr>
      <vt:lpstr>Raving Readers Journal </vt:lpstr>
      <vt:lpstr>If your child reads at home they will be awarded a tick on their class Raving Reader chart!</vt:lpstr>
      <vt:lpstr>Raving Reader ticks make prizes!</vt:lpstr>
      <vt:lpstr>25 Raving Reader ticks  =  A Badge or a bookmark!</vt:lpstr>
      <vt:lpstr>50 Raving Reader ticks  =  A pencil sharpener/rubber! </vt:lpstr>
      <vt:lpstr>100 Raving Reader ticks  = A reading journal, door hanger or magnet   </vt:lpstr>
      <vt:lpstr>200 Raving Reader ticks =      </vt:lpstr>
      <vt:lpstr>What should my child come home with each day?</vt:lpstr>
      <vt:lpstr>Please read with your child as much as possible! </vt:lpstr>
      <vt:lpstr>Thank you for coming to our Raving Readers assembly!</vt:lpstr>
    </vt:vector>
  </TitlesOfParts>
  <Company>Horton Grange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Annabel Naylor</dc:creator>
  <cp:lastModifiedBy>Samirah Hafejee</cp:lastModifiedBy>
  <cp:revision>15</cp:revision>
  <dcterms:created xsi:type="dcterms:W3CDTF">2022-11-02T08:23:27Z</dcterms:created>
  <dcterms:modified xsi:type="dcterms:W3CDTF">2022-12-16T12:26:03Z</dcterms:modified>
</cp:coreProperties>
</file>