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63" r:id="rId3"/>
    <p:sldId id="261" r:id="rId4"/>
    <p:sldId id="257" r:id="rId5"/>
    <p:sldId id="262" r:id="rId6"/>
    <p:sldId id="264" r:id="rId7"/>
    <p:sldId id="266" r:id="rId8"/>
    <p:sldId id="265" r:id="rId9"/>
    <p:sldId id="258" r:id="rId10"/>
    <p:sldId id="269" r:id="rId11"/>
    <p:sldId id="267" r:id="rId12"/>
    <p:sldId id="270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0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DD5B-4C1B-4242-A8DE-45D238E2C46F}" type="datetimeFigureOut">
              <a:rPr lang="en-GB" smtClean="0"/>
              <a:t>18/11/2022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A5A82-0E0A-4DA6-924D-11FFAF030D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6297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DD5B-4C1B-4242-A8DE-45D238E2C46F}" type="datetimeFigureOut">
              <a:rPr lang="en-GB" smtClean="0"/>
              <a:t>18/11/2022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A5A82-0E0A-4DA6-924D-11FFAF030D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7660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DD5B-4C1B-4242-A8DE-45D238E2C46F}" type="datetimeFigureOut">
              <a:rPr lang="en-GB" smtClean="0"/>
              <a:t>18/11/2022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A5A82-0E0A-4DA6-924D-11FFAF030D34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931656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DD5B-4C1B-4242-A8DE-45D238E2C46F}" type="datetimeFigureOut">
              <a:rPr lang="en-GB" smtClean="0"/>
              <a:t>18/11/2022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A5A82-0E0A-4DA6-924D-11FFAF030D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84849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DD5B-4C1B-4242-A8DE-45D238E2C46F}" type="datetimeFigureOut">
              <a:rPr lang="en-GB" smtClean="0"/>
              <a:t>18/11/2022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A5A82-0E0A-4DA6-924D-11FFAF030D34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242137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DD5B-4C1B-4242-A8DE-45D238E2C46F}" type="datetimeFigureOut">
              <a:rPr lang="en-GB" smtClean="0"/>
              <a:t>18/11/2022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A5A82-0E0A-4DA6-924D-11FFAF030D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42975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DD5B-4C1B-4242-A8DE-45D238E2C46F}" type="datetimeFigureOut">
              <a:rPr lang="en-GB" smtClean="0"/>
              <a:t>18/11/2022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A5A82-0E0A-4DA6-924D-11FFAF030D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34870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DD5B-4C1B-4242-A8DE-45D238E2C46F}" type="datetimeFigureOut">
              <a:rPr lang="en-GB" smtClean="0"/>
              <a:t>18/11/2022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A5A82-0E0A-4DA6-924D-11FFAF030D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4977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DD5B-4C1B-4242-A8DE-45D238E2C46F}" type="datetimeFigureOut">
              <a:rPr lang="en-GB" smtClean="0"/>
              <a:t>18/11/2022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A5A82-0E0A-4DA6-924D-11FFAF030D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2172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DD5B-4C1B-4242-A8DE-45D238E2C46F}" type="datetimeFigureOut">
              <a:rPr lang="en-GB" smtClean="0"/>
              <a:t>18/11/2022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A5A82-0E0A-4DA6-924D-11FFAF030D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576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DD5B-4C1B-4242-A8DE-45D238E2C46F}" type="datetimeFigureOut">
              <a:rPr lang="en-GB" smtClean="0"/>
              <a:t>18/11/2022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A5A82-0E0A-4DA6-924D-11FFAF030D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5666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DD5B-4C1B-4242-A8DE-45D238E2C46F}" type="datetimeFigureOut">
              <a:rPr lang="en-GB" smtClean="0"/>
              <a:t>18/11/2022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A5A82-0E0A-4DA6-924D-11FFAF030D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6867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DD5B-4C1B-4242-A8DE-45D238E2C46F}" type="datetimeFigureOut">
              <a:rPr lang="en-GB" smtClean="0"/>
              <a:t>18/11/2022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A5A82-0E0A-4DA6-924D-11FFAF030D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5285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DD5B-4C1B-4242-A8DE-45D238E2C46F}" type="datetimeFigureOut">
              <a:rPr lang="en-GB" smtClean="0"/>
              <a:t>18/11/2022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A5A82-0E0A-4DA6-924D-11FFAF030D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9862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DD5B-4C1B-4242-A8DE-45D238E2C46F}" type="datetimeFigureOut">
              <a:rPr lang="en-GB" smtClean="0"/>
              <a:t>18/11/2022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A5A82-0E0A-4DA6-924D-11FFAF030D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4764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A5A82-0E0A-4DA6-924D-11FFAF030D3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DD5B-4C1B-4242-A8DE-45D238E2C46F}" type="datetimeFigureOut">
              <a:rPr lang="en-GB" smtClean="0"/>
              <a:t>18/11/2022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9292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CDD5B-4C1B-4242-A8DE-45D238E2C46F}" type="datetimeFigureOut">
              <a:rPr lang="en-GB" smtClean="0"/>
              <a:t>18/11/2022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ACA5A82-0E0A-4DA6-924D-11FFAF030D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5309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www.activelearnprimary.co.uk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6A645-FFD3-E402-538F-8259BF1536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5342" y="368766"/>
            <a:ext cx="9278165" cy="1646302"/>
          </a:xfrm>
        </p:spPr>
        <p:txBody>
          <a:bodyPr/>
          <a:lstStyle/>
          <a:p>
            <a:pPr algn="ctr"/>
            <a:r>
              <a:rPr lang="en-GB" dirty="0"/>
              <a:t>EYFS Parent Workshop</a:t>
            </a:r>
            <a:br>
              <a:rPr lang="en-GB" dirty="0"/>
            </a:br>
            <a:r>
              <a:rPr lang="en-GB" sz="3200" dirty="0"/>
              <a:t>Supporting your child in their learning journey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E028C2-C516-E979-B416-2EDF5C7B2D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4790" y="2503387"/>
            <a:ext cx="7766936" cy="1096899"/>
          </a:xfrm>
        </p:spPr>
        <p:txBody>
          <a:bodyPr>
            <a:normAutofit lnSpcReduction="10000"/>
          </a:bodyPr>
          <a:lstStyle/>
          <a:p>
            <a:pPr algn="ctr"/>
            <a:r>
              <a:rPr lang="en-GB" dirty="0"/>
              <a:t>Annabel Naylor (Deputy Headteacher)</a:t>
            </a:r>
          </a:p>
          <a:p>
            <a:pPr algn="ctr"/>
            <a:r>
              <a:rPr lang="en-GB" dirty="0"/>
              <a:t>Saira Yousaf (Assistant Headteacher)</a:t>
            </a:r>
          </a:p>
          <a:p>
            <a:pPr algn="ctr"/>
            <a:r>
              <a:rPr lang="en-GB" dirty="0"/>
              <a:t>Hannah Beaumont (EYFS Lead)</a:t>
            </a:r>
          </a:p>
        </p:txBody>
      </p:sp>
    </p:spTree>
    <p:extLst>
      <p:ext uri="{BB962C8B-B14F-4D97-AF65-F5344CB8AC3E}">
        <p14:creationId xmlns:p14="http://schemas.microsoft.com/office/powerpoint/2010/main" val="41634082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ACB5A4E-BD6E-36F5-FED9-1FEC9E6EED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3990" y="609599"/>
            <a:ext cx="8683016" cy="1421509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9AFC96B-A7E1-6035-0F14-8E6EB06128D9}"/>
              </a:ext>
            </a:extLst>
          </p:cNvPr>
          <p:cNvSpPr txBox="1"/>
          <p:nvPr/>
        </p:nvSpPr>
        <p:spPr>
          <a:xfrm>
            <a:off x="913990" y="2306864"/>
            <a:ext cx="40103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https://play.numbots.com/#/intro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F75D0D-47E7-FA52-31A8-C435F53B8B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147" y="2951952"/>
            <a:ext cx="2760461" cy="143925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2C2B61D-B3E3-47AB-C5A8-D76BAE5D98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9017" y="2951952"/>
            <a:ext cx="2867685" cy="143925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D310B55-2637-DFCF-94FC-667C90F6BE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6111" y="2951952"/>
            <a:ext cx="2804421" cy="143925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CDACA69-E1B0-441B-494E-FAB9F40809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17860" y="4666961"/>
            <a:ext cx="2760461" cy="190509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E4556FC-AB49-E67C-268A-34B837B74A8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46851" y="4666961"/>
            <a:ext cx="2867686" cy="1905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421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0202B-70E6-039C-BC98-61C46FA84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559" y="156238"/>
            <a:ext cx="8596668" cy="1320800"/>
          </a:xfrm>
        </p:spPr>
        <p:txBody>
          <a:bodyPr/>
          <a:lstStyle/>
          <a:p>
            <a:pPr algn="ctr"/>
            <a:r>
              <a:rPr lang="en-GB" dirty="0">
                <a:latin typeface="Debbie Hepplewhite Print Font" panose="03050602040000000000" pitchFamily="66" charset="0"/>
              </a:rPr>
              <a:t>How can you support your child at home?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38E66-35D2-39B6-6D8B-40DD695BF9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303" y="1554099"/>
            <a:ext cx="8596668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300" b="1" u="sng" dirty="0">
                <a:latin typeface="Debbie Hepplewhite Print Font" panose="03050602040000000000" pitchFamily="66" charset="0"/>
              </a:rPr>
              <a:t>English</a:t>
            </a:r>
          </a:p>
          <a:p>
            <a:endParaRPr lang="en-GB" sz="1200" dirty="0">
              <a:latin typeface="Debbie Hepplewhite Print Font" panose="03050602040000000000" pitchFamily="66" charset="0"/>
            </a:endParaRPr>
          </a:p>
          <a:p>
            <a:r>
              <a:rPr lang="en-GB" sz="1200" dirty="0">
                <a:latin typeface="Debbie Hepplewhite Print Font" panose="03050602040000000000" pitchFamily="66" charset="0"/>
              </a:rPr>
              <a:t>Reading at home </a:t>
            </a:r>
          </a:p>
          <a:p>
            <a:r>
              <a:rPr lang="en-GB" sz="1200" dirty="0">
                <a:latin typeface="Debbie Hepplewhite Print Font" panose="03050602040000000000" pitchFamily="66" charset="0"/>
              </a:rPr>
              <a:t>Modelling full sentences</a:t>
            </a:r>
          </a:p>
          <a:p>
            <a:r>
              <a:rPr lang="en-GB" sz="1200" dirty="0">
                <a:latin typeface="Debbie Hepplewhite Print Font" panose="03050602040000000000" pitchFamily="66" charset="0"/>
              </a:rPr>
              <a:t>Using finger to follow words </a:t>
            </a:r>
          </a:p>
          <a:p>
            <a:r>
              <a:rPr lang="en-GB" sz="1200" dirty="0">
                <a:latin typeface="Debbie Hepplewhite Print Font" panose="03050602040000000000" pitchFamily="66" charset="0"/>
              </a:rPr>
              <a:t>Front cover and back </a:t>
            </a:r>
          </a:p>
          <a:p>
            <a:r>
              <a:rPr lang="en-GB" sz="1200" dirty="0">
                <a:latin typeface="Debbie Hepplewhite Print Font" panose="03050602040000000000" pitchFamily="66" charset="0"/>
              </a:rPr>
              <a:t>Reading left to right </a:t>
            </a:r>
          </a:p>
          <a:p>
            <a:r>
              <a:rPr lang="en-GB" sz="1200" dirty="0">
                <a:latin typeface="Debbie Hepplewhite Print Font" panose="03050602040000000000" pitchFamily="66" charset="0"/>
              </a:rPr>
              <a:t>Talking about characters </a:t>
            </a:r>
          </a:p>
          <a:p>
            <a:r>
              <a:rPr lang="en-GB" sz="1200" dirty="0">
                <a:latin typeface="Debbie Hepplewhite Print Font" panose="03050602040000000000" pitchFamily="66" charset="0"/>
              </a:rPr>
              <a:t>Finding letters </a:t>
            </a:r>
          </a:p>
          <a:p>
            <a:r>
              <a:rPr lang="en-GB" sz="1200" dirty="0">
                <a:latin typeface="Debbie Hepplewhite Print Font" panose="03050602040000000000" pitchFamily="66" charset="0"/>
              </a:rPr>
              <a:t>Not to teach pupils to write in capital letters</a:t>
            </a:r>
          </a:p>
          <a:p>
            <a:r>
              <a:rPr lang="en-GB" sz="1200" dirty="0">
                <a:latin typeface="Debbie Hepplewhite Print Font" panose="03050602040000000000" pitchFamily="66" charset="0"/>
              </a:rPr>
              <a:t>Raving Readers –Nursery to Year 6 only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9A682B-E2AD-CC61-2DDB-58AB873878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2489" y="156238"/>
            <a:ext cx="2066925" cy="24098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923F30B-D1B3-A71A-8E0D-B3B96CF08B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5474" y="2660974"/>
            <a:ext cx="2803939" cy="179905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95CC2C4-8CCD-9546-F817-1BF058907C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9364" y="816638"/>
            <a:ext cx="1828800" cy="16668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622F9CC-60F0-6A5C-C059-4C77D3AA94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9195" y="4277669"/>
            <a:ext cx="2801776" cy="2052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8031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B6797-F7FA-5E5D-96F7-57BCA7F7A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u="sng" dirty="0">
                <a:latin typeface="Debbie Hepplewhite Print Font" panose="03050602040000000000" pitchFamily="66" charset="0"/>
              </a:rPr>
              <a:t>Bug Club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FA5DF8-4570-7BAF-42A6-053EFCF522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hlinkClick r:id="rId2"/>
              </a:rPr>
              <a:t>www.activelearnprimary.co.uk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B1D578-59D7-5CDC-3F2C-665C3E2254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547" y="2775681"/>
            <a:ext cx="10010544" cy="3243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197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85728-294D-5F82-1BD3-888BAC924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Debbie Hepplewhite Print Font" panose="03050602040000000000" pitchFamily="66" charset="0"/>
              </a:rPr>
              <a:t>Other things that really help your child…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910B1F-9E7D-3192-B8AE-C29BC183BE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>
                <a:latin typeface="Debbie Hepplewhite Print Font" panose="03050602040000000000" pitchFamily="66" charset="0"/>
              </a:rPr>
              <a:t>Attendance and Punctuality</a:t>
            </a:r>
          </a:p>
          <a:p>
            <a:r>
              <a:rPr lang="en-GB" dirty="0">
                <a:latin typeface="Debbie Hepplewhite Print Font" panose="03050602040000000000" pitchFamily="66" charset="0"/>
              </a:rPr>
              <a:t>Completion of Homework</a:t>
            </a:r>
          </a:p>
          <a:p>
            <a:r>
              <a:rPr lang="en-GB" dirty="0">
                <a:latin typeface="Debbie Hepplewhite Print Font" panose="03050602040000000000" pitchFamily="66" charset="0"/>
              </a:rPr>
              <a:t>Reading at home with your child </a:t>
            </a:r>
          </a:p>
          <a:p>
            <a:r>
              <a:rPr lang="en-GB" dirty="0">
                <a:latin typeface="Debbie Hepplewhite Print Font" panose="03050602040000000000" pitchFamily="66" charset="0"/>
              </a:rPr>
              <a:t>Communicating with school</a:t>
            </a:r>
          </a:p>
          <a:p>
            <a:r>
              <a:rPr lang="en-GB" dirty="0">
                <a:latin typeface="Debbie Hepplewhite Print Font" panose="03050602040000000000" pitchFamily="66" charset="0"/>
              </a:rPr>
              <a:t>Talking and asking questions to develop </a:t>
            </a:r>
          </a:p>
          <a:p>
            <a:pPr marL="0" indent="0">
              <a:buNone/>
            </a:pPr>
            <a:r>
              <a:rPr lang="en-GB" dirty="0">
                <a:latin typeface="Debbie Hepplewhite Print Font" panose="03050602040000000000" pitchFamily="66" charset="0"/>
              </a:rPr>
              <a:t>	vocabulary and communication skills</a:t>
            </a:r>
          </a:p>
          <a:p>
            <a:r>
              <a:rPr lang="en-GB" dirty="0">
                <a:latin typeface="Debbie Hepplewhite Print Font" panose="03050602040000000000" pitchFamily="66" charset="0"/>
              </a:rPr>
              <a:t>Accessing online learning platforms </a:t>
            </a:r>
          </a:p>
          <a:p>
            <a:pPr lvl="1"/>
            <a:r>
              <a:rPr lang="en-GB" dirty="0" err="1">
                <a:latin typeface="Debbie Hepplewhite Print Font" panose="03050602040000000000" pitchFamily="66" charset="0"/>
              </a:rPr>
              <a:t>Numbots</a:t>
            </a:r>
            <a:endParaRPr lang="en-GB" dirty="0">
              <a:latin typeface="Debbie Hepplewhite Print Font" panose="03050602040000000000" pitchFamily="66" charset="0"/>
            </a:endParaRPr>
          </a:p>
          <a:p>
            <a:pPr lvl="1"/>
            <a:r>
              <a:rPr lang="en-GB" dirty="0">
                <a:latin typeface="Debbie Hepplewhite Print Font" panose="03050602040000000000" pitchFamily="66" charset="0"/>
              </a:rPr>
              <a:t>Bug Club</a:t>
            </a:r>
          </a:p>
          <a:p>
            <a:pPr lvl="1"/>
            <a:r>
              <a:rPr lang="en-GB" dirty="0" err="1">
                <a:latin typeface="Debbie Hepplewhite Print Font" panose="03050602040000000000" pitchFamily="66" charset="0"/>
              </a:rPr>
              <a:t>Alphablocks</a:t>
            </a:r>
            <a:r>
              <a:rPr lang="en-GB" dirty="0">
                <a:latin typeface="Debbie Hepplewhite Print Font" panose="03050602040000000000" pitchFamily="66" charset="0"/>
              </a:rPr>
              <a:t>/</a:t>
            </a:r>
            <a:r>
              <a:rPr lang="en-GB" dirty="0" err="1">
                <a:latin typeface="Debbie Hepplewhite Print Font" panose="03050602040000000000" pitchFamily="66" charset="0"/>
              </a:rPr>
              <a:t>Numberblocks</a:t>
            </a:r>
            <a:r>
              <a:rPr lang="en-GB" dirty="0">
                <a:latin typeface="Debbie Hepplewhite Print Font" panose="03050602040000000000" pitchFamily="66" charset="0"/>
              </a:rPr>
              <a:t> (</a:t>
            </a:r>
            <a:r>
              <a:rPr lang="en-GB" dirty="0" err="1">
                <a:latin typeface="Debbie Hepplewhite Print Font" panose="03050602040000000000" pitchFamily="66" charset="0"/>
              </a:rPr>
              <a:t>Cbeebies</a:t>
            </a:r>
            <a:r>
              <a:rPr lang="en-GB" dirty="0">
                <a:latin typeface="Debbie Hepplewhite Print Font" panose="03050602040000000000" pitchFamily="66" charset="0"/>
              </a:rPr>
              <a:t>)</a:t>
            </a:r>
          </a:p>
          <a:p>
            <a:pPr lvl="1"/>
            <a:endParaRPr lang="en-GB" dirty="0">
              <a:latin typeface="Debbie Hepplewhite Print Font" panose="03050602040000000000" pitchFamily="66" charset="0"/>
            </a:endParaRPr>
          </a:p>
          <a:p>
            <a:pPr marL="457200" lvl="1" indent="0">
              <a:buNone/>
            </a:pPr>
            <a:endParaRPr lang="en-GB" dirty="0">
              <a:latin typeface="+mj-lt"/>
            </a:endParaRPr>
          </a:p>
          <a:p>
            <a:endParaRPr lang="en-GB" dirty="0"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A46DAD-8DA9-FC33-BD2C-79F2AE6B16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1499" y="3318848"/>
            <a:ext cx="4062199" cy="283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977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1964888-F0ED-7B76-A0C4-4209259317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3385" r="779"/>
          <a:stretch/>
        </p:blipFill>
        <p:spPr>
          <a:xfrm>
            <a:off x="455277" y="656613"/>
            <a:ext cx="9074617" cy="11405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F39392D-56AD-5AED-0541-1269F5C2DC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410" y="1797191"/>
            <a:ext cx="8681207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351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2EF9BD4-89E8-3976-64C6-93233EE610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2613" y="409283"/>
            <a:ext cx="8812266" cy="5599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1771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7781C-A73F-5028-BFDE-846C3EAFD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What are pupils learning about?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E4D509-295E-DC92-2D92-640559823B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944" y="1270000"/>
            <a:ext cx="8229448" cy="5204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7220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C55FB35-FDE5-091E-DB8A-3682C788DF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964" y="782896"/>
            <a:ext cx="9763125" cy="28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6951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9E6DB14-A7ED-9665-D869-5041F2E072F5}"/>
              </a:ext>
            </a:extLst>
          </p:cNvPr>
          <p:cNvSpPr/>
          <p:nvPr/>
        </p:nvSpPr>
        <p:spPr>
          <a:xfrm>
            <a:off x="4226767" y="653143"/>
            <a:ext cx="1446245" cy="62515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A95BB5-49A3-58FD-ACC3-C4506FC6C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2sCan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9C68E4-70E2-6CA8-2F9D-B6E0D02A68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75914" y="1488614"/>
            <a:ext cx="8298088" cy="38807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600" b="1" u="sng" dirty="0">
                <a:latin typeface="Debbie Hepplewhite Print Font" panose="03050602040000000000" pitchFamily="66" charset="0"/>
              </a:rPr>
              <a:t>Maths and English provision set up around the classroom </a:t>
            </a:r>
          </a:p>
          <a:p>
            <a:r>
              <a:rPr lang="en-GB" sz="1600" dirty="0">
                <a:latin typeface="Debbie Hepplewhite Print Font" panose="03050602040000000000" pitchFamily="66" charset="0"/>
              </a:rPr>
              <a:t>Teaching of the week</a:t>
            </a:r>
          </a:p>
          <a:p>
            <a:r>
              <a:rPr lang="en-GB" sz="1600" dirty="0">
                <a:latin typeface="Debbie Hepplewhite Print Font" panose="03050602040000000000" pitchFamily="66" charset="0"/>
              </a:rPr>
              <a:t>Number rhymes </a:t>
            </a:r>
          </a:p>
          <a:p>
            <a:r>
              <a:rPr lang="en-GB" sz="1600" dirty="0">
                <a:latin typeface="Debbie Hepplewhite Print Font" panose="03050602040000000000" pitchFamily="66" charset="0"/>
              </a:rPr>
              <a:t>Identifying numbers </a:t>
            </a:r>
          </a:p>
          <a:p>
            <a:r>
              <a:rPr lang="en-GB" sz="1600" dirty="0">
                <a:latin typeface="Debbie Hepplewhite Print Font" panose="03050602040000000000" pitchFamily="66" charset="0"/>
              </a:rPr>
              <a:t>English- mark making </a:t>
            </a:r>
          </a:p>
          <a:p>
            <a:r>
              <a:rPr lang="en-GB" sz="1600" dirty="0">
                <a:latin typeface="Debbie Hepplewhite Print Font" panose="03050602040000000000" pitchFamily="66" charset="0"/>
              </a:rPr>
              <a:t>Book behaviour- holding books, reading left to right, front cover (ERIC)</a:t>
            </a:r>
          </a:p>
          <a:p>
            <a:r>
              <a:rPr lang="en-GB" sz="1600" dirty="0">
                <a:latin typeface="Debbie Hepplewhite Print Font" panose="03050602040000000000" pitchFamily="66" charset="0"/>
              </a:rPr>
              <a:t>Phonics- listening for rhymes</a:t>
            </a:r>
          </a:p>
          <a:p>
            <a:r>
              <a:rPr lang="en-GB" sz="1600" dirty="0">
                <a:latin typeface="Debbie Hepplewhite Print Font" panose="03050602040000000000" pitchFamily="66" charset="0"/>
              </a:rPr>
              <a:t>Eric- story time daily- 1 book in the week </a:t>
            </a:r>
          </a:p>
          <a:p>
            <a:r>
              <a:rPr lang="en-GB" sz="1600" dirty="0">
                <a:latin typeface="Debbie Hepplewhite Print Font" panose="03050602040000000000" pitchFamily="66" charset="0"/>
              </a:rPr>
              <a:t>Library </a:t>
            </a:r>
          </a:p>
          <a:p>
            <a:pPr marL="0" indent="0">
              <a:buNone/>
            </a:pPr>
            <a:endParaRPr lang="en-GB" sz="800" dirty="0"/>
          </a:p>
          <a:p>
            <a:pPr marL="0" indent="0">
              <a:buNone/>
            </a:pPr>
            <a:endParaRPr lang="en-GB" sz="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DCD042-93AB-2816-CF9E-3133B40731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3042" y="217489"/>
            <a:ext cx="1847850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236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0A08983-6466-20E5-4BDC-96728F4903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7368" y="422489"/>
            <a:ext cx="2639632" cy="94475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66FE23D-6E84-0E44-ED0A-F0EFA43B93D6}"/>
              </a:ext>
            </a:extLst>
          </p:cNvPr>
          <p:cNvSpPr txBox="1"/>
          <p:nvPr/>
        </p:nvSpPr>
        <p:spPr>
          <a:xfrm>
            <a:off x="2032917" y="571700"/>
            <a:ext cx="60999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GB" sz="3600" dirty="0">
                <a:solidFill>
                  <a:schemeClr val="accent1"/>
                </a:solidFill>
                <a:latin typeface="Debbie Hepplewhite Print Font" panose="03050602040000000000" pitchFamily="66" charset="0"/>
              </a:rPr>
              <a:t>Nursery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2C80D8-3EE3-766D-ED1A-F78EC3172325}"/>
              </a:ext>
            </a:extLst>
          </p:cNvPr>
          <p:cNvSpPr txBox="1"/>
          <p:nvPr/>
        </p:nvSpPr>
        <p:spPr>
          <a:xfrm>
            <a:off x="838200" y="1574363"/>
            <a:ext cx="10515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GB" dirty="0">
                <a:latin typeface="Debbie Hepplewhite Print Font" panose="03050602040000000000" pitchFamily="66" charset="0"/>
              </a:rPr>
              <a:t>Numbers 1 to 5 in different formats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GB" dirty="0">
                <a:latin typeface="Debbie Hepplewhite Print Font" panose="03050602040000000000" pitchFamily="66" charset="0"/>
              </a:rPr>
              <a:t>Physically count patterns, see capacity and feel weight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GB" dirty="0">
                <a:latin typeface="Debbie Hepplewhite Print Font" panose="03050602040000000000" pitchFamily="66" charset="0"/>
              </a:rPr>
              <a:t>Look at different 2D shapes 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GB" dirty="0">
                <a:latin typeface="Debbie Hepplewhite Print Font" panose="03050602040000000000" pitchFamily="66" charset="0"/>
              </a:rPr>
              <a:t>Measure length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GB" dirty="0">
                <a:latin typeface="Debbie Hepplewhite Print Font" panose="03050602040000000000" pitchFamily="66" charset="0"/>
              </a:rPr>
              <a:t>Groups are taught for Maths so that each child receives targeted support 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GB" dirty="0">
                <a:latin typeface="Debbie Hepplewhite Print Font" panose="03050602040000000000" pitchFamily="66" charset="0"/>
              </a:rPr>
              <a:t>Communication and Language – Speaking and listening, reading together and discussing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GB" dirty="0">
                <a:latin typeface="Debbie Hepplewhite Print Font" panose="03050602040000000000" pitchFamily="66" charset="0"/>
              </a:rPr>
              <a:t>Daily Enjoying Reading, Improving Comprehension </a:t>
            </a:r>
          </a:p>
        </p:txBody>
      </p:sp>
    </p:spTree>
    <p:extLst>
      <p:ext uri="{BB962C8B-B14F-4D97-AF65-F5344CB8AC3E}">
        <p14:creationId xmlns:p14="http://schemas.microsoft.com/office/powerpoint/2010/main" val="10370163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7DE4A94-6685-49C8-0128-7C62F0E0F6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6168" y="465324"/>
            <a:ext cx="3946755" cy="89839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A4B27B-BF1C-6B22-AE34-C99A67EC7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latin typeface="Debbie Hepplewhite Print Font" panose="03050602040000000000" pitchFamily="66" charset="0"/>
              </a:rPr>
              <a:t>Reception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319F0D-7240-95AC-C572-FA1FE851DE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765" y="1613512"/>
            <a:ext cx="8596668" cy="388077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GB" dirty="0">
                <a:latin typeface="Debbie Hepplewhite Print Font" panose="03050602040000000000" pitchFamily="66" charset="0"/>
              </a:rPr>
              <a:t>Maths and English focus each week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>
                <a:latin typeface="Debbie Hepplewhite Print Font" panose="03050602040000000000" pitchFamily="66" charset="0"/>
              </a:rPr>
              <a:t>Daily phonics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>
                <a:latin typeface="Debbie Hepplewhite Print Font" panose="03050602040000000000" pitchFamily="66" charset="0"/>
              </a:rPr>
              <a:t>Guided reading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>
                <a:latin typeface="Debbie Hepplewhite Print Font" panose="03050602040000000000" pitchFamily="66" charset="0"/>
              </a:rPr>
              <a:t>Daily Eric time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>
                <a:latin typeface="Debbie Hepplewhite Print Font" panose="03050602040000000000" pitchFamily="66" charset="0"/>
              </a:rPr>
              <a:t>Daily Readers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>
                <a:latin typeface="Debbie Hepplewhite Print Font" panose="03050602040000000000" pitchFamily="66" charset="0"/>
              </a:rPr>
              <a:t>Practical maths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>
                <a:latin typeface="Debbie Hepplewhite Print Font" panose="03050602040000000000" pitchFamily="66" charset="0"/>
              </a:rPr>
              <a:t>Challenges set up in the classroom </a:t>
            </a:r>
          </a:p>
          <a:p>
            <a:pPr>
              <a:buFontTx/>
              <a:buChar char="-"/>
            </a:pPr>
            <a:endParaRPr lang="en-GB" dirty="0"/>
          </a:p>
          <a:p>
            <a:pPr>
              <a:buFontTx/>
              <a:buChar char="-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7868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0202B-70E6-039C-BC98-61C46FA84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559" y="156238"/>
            <a:ext cx="8596668" cy="1320800"/>
          </a:xfrm>
        </p:spPr>
        <p:txBody>
          <a:bodyPr/>
          <a:lstStyle/>
          <a:p>
            <a:pPr algn="ctr"/>
            <a:r>
              <a:rPr lang="en-GB" dirty="0">
                <a:latin typeface="Debbie Hepplewhite Print Font" panose="03050602040000000000" pitchFamily="66" charset="0"/>
              </a:rPr>
              <a:t>How can you support your child at home?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38E66-35D2-39B6-6D8B-40DD695BF9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300" b="1" u="sng" dirty="0">
                <a:latin typeface="Debbie Hepplewhite Print Font" panose="03050602040000000000" pitchFamily="66" charset="0"/>
              </a:rPr>
              <a:t>Maths</a:t>
            </a:r>
          </a:p>
          <a:p>
            <a:pPr marL="0" indent="0">
              <a:buNone/>
            </a:pPr>
            <a:endParaRPr lang="en-GB" sz="1200" dirty="0"/>
          </a:p>
          <a:p>
            <a:r>
              <a:rPr lang="en-GB" sz="1200" dirty="0">
                <a:latin typeface="Debbie Hepplewhite Print Font" panose="03050602040000000000" pitchFamily="66" charset="0"/>
              </a:rPr>
              <a:t>Number formation sheets </a:t>
            </a:r>
          </a:p>
          <a:p>
            <a:r>
              <a:rPr lang="en-GB" sz="1200" dirty="0" err="1">
                <a:latin typeface="Debbie Hepplewhite Print Font" panose="03050602040000000000" pitchFamily="66" charset="0"/>
              </a:rPr>
              <a:t>Numbots</a:t>
            </a:r>
            <a:r>
              <a:rPr lang="en-GB" sz="1200" dirty="0">
                <a:latin typeface="Debbie Hepplewhite Print Font" panose="03050602040000000000" pitchFamily="66" charset="0"/>
              </a:rPr>
              <a:t>- EYFS only</a:t>
            </a:r>
          </a:p>
          <a:p>
            <a:r>
              <a:rPr lang="en-GB" sz="1200" dirty="0">
                <a:latin typeface="Debbie Hepplewhite Print Font" panose="03050602040000000000" pitchFamily="66" charset="0"/>
              </a:rPr>
              <a:t>Counting (stairs, cars, and looking at shapes)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E41256-9582-4791-6A57-267DBB0729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9425" y="972214"/>
            <a:ext cx="2812412" cy="20662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35DC472-C027-A597-F07E-92DB642FF4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1033" y="269744"/>
            <a:ext cx="2009857" cy="241458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B01BCF2-0D3F-ED6E-2091-F89496E99A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1058" y="3454401"/>
            <a:ext cx="4676775" cy="6096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F422DAA-987B-CF42-8C9D-DBE4256CE5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2747" y="1476376"/>
            <a:ext cx="2009775" cy="15621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C734186-C96A-6502-0F15-CA35FDBBCD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46026" y="4194314"/>
            <a:ext cx="3207909" cy="250744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6778E2E-E70D-C4E3-11B5-DFFAF76D265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40011" y="5151735"/>
            <a:ext cx="3164368" cy="1468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711100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150</TotalTime>
  <Words>306</Words>
  <Application>Microsoft Office PowerPoint</Application>
  <PresentationFormat>Widescreen</PresentationFormat>
  <Paragraphs>64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Debbie Hepplewhite Print Font</vt:lpstr>
      <vt:lpstr>Trebuchet MS</vt:lpstr>
      <vt:lpstr>Wingdings</vt:lpstr>
      <vt:lpstr>Wingdings 3</vt:lpstr>
      <vt:lpstr>Facet</vt:lpstr>
      <vt:lpstr>EYFS Parent Workshop Supporting your child in their learning journey </vt:lpstr>
      <vt:lpstr>PowerPoint Presentation</vt:lpstr>
      <vt:lpstr>PowerPoint Presentation</vt:lpstr>
      <vt:lpstr>What are pupils learning about?</vt:lpstr>
      <vt:lpstr>PowerPoint Presentation</vt:lpstr>
      <vt:lpstr>2sCan  </vt:lpstr>
      <vt:lpstr>PowerPoint Presentation</vt:lpstr>
      <vt:lpstr>Reception </vt:lpstr>
      <vt:lpstr>How can you support your child at home?</vt:lpstr>
      <vt:lpstr>PowerPoint Presentation</vt:lpstr>
      <vt:lpstr>How can you support your child at home?</vt:lpstr>
      <vt:lpstr>Bug Club </vt:lpstr>
      <vt:lpstr>Other things that really help your child…</vt:lpstr>
    </vt:vector>
  </TitlesOfParts>
  <Company>Horton Grange Primary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EYFS Parent Workshop </dc:title>
  <dc:creator>Saira Yousaf</dc:creator>
  <cp:lastModifiedBy>Annabel Naylor</cp:lastModifiedBy>
  <cp:revision>11</cp:revision>
  <dcterms:created xsi:type="dcterms:W3CDTF">2022-11-09T07:50:25Z</dcterms:created>
  <dcterms:modified xsi:type="dcterms:W3CDTF">2022-11-18T10:59:19Z</dcterms:modified>
</cp:coreProperties>
</file>