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55" r:id="rId3"/>
    <p:sldId id="264" r:id="rId4"/>
    <p:sldId id="271" r:id="rId5"/>
    <p:sldId id="268" r:id="rId6"/>
    <p:sldId id="284" r:id="rId7"/>
    <p:sldId id="291" r:id="rId8"/>
    <p:sldId id="332" r:id="rId9"/>
    <p:sldId id="359" r:id="rId10"/>
    <p:sldId id="261" r:id="rId11"/>
    <p:sldId id="334" r:id="rId12"/>
    <p:sldId id="335" r:id="rId13"/>
    <p:sldId id="336" r:id="rId14"/>
    <p:sldId id="337" r:id="rId15"/>
    <p:sldId id="342" r:id="rId16"/>
    <p:sldId id="343" r:id="rId17"/>
    <p:sldId id="344" r:id="rId18"/>
    <p:sldId id="356" r:id="rId19"/>
    <p:sldId id="330" r:id="rId20"/>
    <p:sldId id="317" r:id="rId21"/>
    <p:sldId id="314" r:id="rId22"/>
    <p:sldId id="345" r:id="rId23"/>
    <p:sldId id="338" r:id="rId24"/>
    <p:sldId id="339" r:id="rId25"/>
    <p:sldId id="341" r:id="rId26"/>
    <p:sldId id="346" r:id="rId27"/>
    <p:sldId id="347" r:id="rId28"/>
    <p:sldId id="348" r:id="rId29"/>
    <p:sldId id="350" r:id="rId30"/>
    <p:sldId id="351" r:id="rId31"/>
    <p:sldId id="352" r:id="rId32"/>
    <p:sldId id="353" r:id="rId33"/>
    <p:sldId id="357"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81" autoAdjust="0"/>
    <p:restoredTop sz="94660"/>
  </p:normalViewPr>
  <p:slideViewPr>
    <p:cSldViewPr snapToGrid="0">
      <p:cViewPr varScale="1">
        <p:scale>
          <a:sx n="72" d="100"/>
          <a:sy n="72" d="100"/>
        </p:scale>
        <p:origin x="672"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2CEC87E-098F-49D6-A602-F1830A14D490}"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3001629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EC87E-098F-49D6-A602-F1830A14D490}"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2967879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EC87E-098F-49D6-A602-F1830A14D490}"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69623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2CEC87E-098F-49D6-A602-F1830A14D490}"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419341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CEC87E-098F-49D6-A602-F1830A14D490}" type="datetimeFigureOut">
              <a:rPr lang="en-GB" smtClean="0"/>
              <a:t>20/01/2022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203198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2CEC87E-098F-49D6-A602-F1830A14D490}"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137550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2CEC87E-098F-49D6-A602-F1830A14D490}" type="datetimeFigureOut">
              <a:rPr lang="en-GB" smtClean="0"/>
              <a:t>20/01/2022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388080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2CEC87E-098F-49D6-A602-F1830A14D490}" type="datetimeFigureOut">
              <a:rPr lang="en-GB" smtClean="0"/>
              <a:t>20/01/2022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3860270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EC87E-098F-49D6-A602-F1830A14D490}" type="datetimeFigureOut">
              <a:rPr lang="en-GB" smtClean="0"/>
              <a:t>20/01/2022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114737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CEC87E-098F-49D6-A602-F1830A14D490}"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4033634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CEC87E-098F-49D6-A602-F1830A14D490}" type="datetimeFigureOut">
              <a:rPr lang="en-GB" smtClean="0"/>
              <a:t>20/01/2022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F46A90-63EB-48E3-BE19-82809635B81E}" type="slidenum">
              <a:rPr lang="en-GB" smtClean="0"/>
              <a:t>‹#›</a:t>
            </a:fld>
            <a:endParaRPr lang="en-GB"/>
          </a:p>
        </p:txBody>
      </p:sp>
    </p:spTree>
    <p:extLst>
      <p:ext uri="{BB962C8B-B14F-4D97-AF65-F5344CB8AC3E}">
        <p14:creationId xmlns:p14="http://schemas.microsoft.com/office/powerpoint/2010/main" val="280705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EC87E-098F-49D6-A602-F1830A14D490}" type="datetimeFigureOut">
              <a:rPr lang="en-GB" smtClean="0"/>
              <a:t>20/01/2022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46A90-63EB-48E3-BE19-82809635B81E}" type="slidenum">
              <a:rPr lang="en-GB" smtClean="0"/>
              <a:t>‹#›</a:t>
            </a:fld>
            <a:endParaRPr lang="en-GB"/>
          </a:p>
        </p:txBody>
      </p:sp>
    </p:spTree>
    <p:extLst>
      <p:ext uri="{BB962C8B-B14F-4D97-AF65-F5344CB8AC3E}">
        <p14:creationId xmlns:p14="http://schemas.microsoft.com/office/powerpoint/2010/main" val="1223927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o9D5lfqZF3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ctivelearnprimary.co.uk/login?c=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youtu.be/crl4fUiS8z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youtu.be/jW474afBQ5w"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bc.co.uk/bitesize/topics/z8x6cj6/articles/zcm3qhv"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8800" dirty="0">
                <a:latin typeface="Comic Sans MS" pitchFamily="66" charset="0"/>
              </a:rPr>
              <a:t>English Home Learning</a:t>
            </a:r>
          </a:p>
        </p:txBody>
      </p:sp>
      <p:sp>
        <p:nvSpPr>
          <p:cNvPr id="3" name="Subtitle 2"/>
          <p:cNvSpPr>
            <a:spLocks noGrp="1"/>
          </p:cNvSpPr>
          <p:nvPr>
            <p:ph type="subTitle" idx="1"/>
          </p:nvPr>
        </p:nvSpPr>
        <p:spPr/>
        <p:txBody>
          <a:bodyPr>
            <a:normAutofit/>
          </a:bodyPr>
          <a:lstStyle/>
          <a:p>
            <a:r>
              <a:rPr lang="en-GB" sz="4000" dirty="0">
                <a:latin typeface="Comic Sans MS" pitchFamily="66" charset="0"/>
              </a:rPr>
              <a:t>Week Beginning 17.1.22</a:t>
            </a:r>
          </a:p>
        </p:txBody>
      </p:sp>
    </p:spTree>
    <p:extLst>
      <p:ext uri="{BB962C8B-B14F-4D97-AF65-F5344CB8AC3E}">
        <p14:creationId xmlns:p14="http://schemas.microsoft.com/office/powerpoint/2010/main" val="2380947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2 -  </a:t>
            </a:r>
            <a:r>
              <a:rPr lang="en-GB" sz="6000" dirty="0">
                <a:latin typeface="Comic Sans MS" pitchFamily="66" charset="0"/>
              </a:rPr>
              <a:t>Handwriting 1</a:t>
            </a:r>
          </a:p>
        </p:txBody>
      </p:sp>
      <p:sp>
        <p:nvSpPr>
          <p:cNvPr id="5" name="Content Placeholder 2"/>
          <p:cNvSpPr>
            <a:spLocks noGrp="1"/>
          </p:cNvSpPr>
          <p:nvPr>
            <p:ph idx="1"/>
          </p:nvPr>
        </p:nvSpPr>
        <p:spPr>
          <a:xfrm>
            <a:off x="823210" y="1677185"/>
            <a:ext cx="10831286" cy="3930152"/>
          </a:xfrm>
        </p:spPr>
        <p:txBody>
          <a:bodyPr>
            <a:normAutofit fontScale="85000" lnSpcReduction="20000"/>
          </a:bodyPr>
          <a:lstStyle/>
          <a:p>
            <a:pPr marL="0" indent="0">
              <a:buNone/>
            </a:pPr>
            <a:r>
              <a:rPr lang="en-GB" sz="4300" dirty="0">
                <a:latin typeface="Comic Sans MS" pitchFamily="66" charset="0"/>
              </a:rPr>
              <a:t>Today you will be practising your letter formation.</a:t>
            </a:r>
          </a:p>
          <a:p>
            <a:pPr marL="0" indent="0">
              <a:buNone/>
            </a:pPr>
            <a:endParaRPr lang="en-GB" sz="4300" dirty="0">
              <a:latin typeface="Comic Sans MS" pitchFamily="66" charset="0"/>
            </a:endParaRPr>
          </a:p>
          <a:p>
            <a:pPr marL="0" indent="0">
              <a:buNone/>
            </a:pPr>
            <a:r>
              <a:rPr lang="en-GB" sz="4300" dirty="0">
                <a:latin typeface="Comic Sans MS" pitchFamily="66" charset="0"/>
              </a:rPr>
              <a:t>Let’s warm up our hands and fingers ready to write first:</a:t>
            </a:r>
          </a:p>
          <a:p>
            <a:pPr marL="0" indent="0">
              <a:buNone/>
            </a:pPr>
            <a:endParaRPr lang="en-GB" sz="4300" dirty="0">
              <a:latin typeface="Comic Sans MS" pitchFamily="66" charset="0"/>
            </a:endParaRPr>
          </a:p>
          <a:p>
            <a:pPr marL="0" indent="0">
              <a:buNone/>
            </a:pPr>
            <a:r>
              <a:rPr lang="en-GB" sz="4300" dirty="0">
                <a:latin typeface="Comic Sans MS" pitchFamily="66" charset="0"/>
                <a:hlinkClick r:id="rId2"/>
              </a:rPr>
              <a:t>https://www.youtube.com/watch?v=o9D5lfqZF3o</a:t>
            </a:r>
            <a:r>
              <a:rPr lang="en-GB" sz="4300" dirty="0">
                <a:latin typeface="Comic Sans MS" pitchFamily="66" charset="0"/>
              </a:rPr>
              <a:t> </a:t>
            </a:r>
          </a:p>
          <a:p>
            <a:pPr marL="0" indent="0">
              <a:buNone/>
            </a:pPr>
            <a:endParaRPr lang="en-GB" sz="4300" dirty="0">
              <a:latin typeface="Sassoon Penpals" pitchFamily="50" charset="0"/>
            </a:endParaRPr>
          </a:p>
        </p:txBody>
      </p:sp>
    </p:spTree>
    <p:extLst>
      <p:ext uri="{BB962C8B-B14F-4D97-AF65-F5344CB8AC3E}">
        <p14:creationId xmlns:p14="http://schemas.microsoft.com/office/powerpoint/2010/main" val="2510431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2 -  </a:t>
            </a:r>
            <a:r>
              <a:rPr lang="en-GB" sz="6000" dirty="0">
                <a:latin typeface="Comic Sans MS" pitchFamily="66" charset="0"/>
              </a:rPr>
              <a:t>Handwriting 1</a:t>
            </a:r>
          </a:p>
        </p:txBody>
      </p:sp>
      <p:sp>
        <p:nvSpPr>
          <p:cNvPr id="5" name="Content Placeholder 2"/>
          <p:cNvSpPr>
            <a:spLocks noGrp="1"/>
          </p:cNvSpPr>
          <p:nvPr>
            <p:ph idx="1"/>
          </p:nvPr>
        </p:nvSpPr>
        <p:spPr>
          <a:xfrm>
            <a:off x="823210" y="1677185"/>
            <a:ext cx="10831286" cy="3930152"/>
          </a:xfrm>
        </p:spPr>
        <p:txBody>
          <a:bodyPr>
            <a:normAutofit/>
          </a:bodyPr>
          <a:lstStyle/>
          <a:p>
            <a:pPr marL="0" indent="0">
              <a:buNone/>
            </a:pPr>
            <a:r>
              <a:rPr lang="en-GB" sz="4300" dirty="0">
                <a:latin typeface="Comic Sans MS" pitchFamily="66" charset="0"/>
              </a:rPr>
              <a:t>Today you will be practising your letter formation of the following two letters: </a:t>
            </a:r>
            <a:r>
              <a:rPr lang="en-GB" sz="4300" dirty="0">
                <a:solidFill>
                  <a:srgbClr val="FF0000"/>
                </a:solidFill>
                <a:latin typeface="Comic Sans MS" pitchFamily="66" charset="0"/>
              </a:rPr>
              <a:t>l</a:t>
            </a:r>
            <a:r>
              <a:rPr lang="en-GB" sz="4300" dirty="0">
                <a:latin typeface="Comic Sans MS" pitchFamily="66" charset="0"/>
              </a:rPr>
              <a:t> and </a:t>
            </a:r>
            <a:r>
              <a:rPr lang="en-GB" sz="4300" dirty="0">
                <a:solidFill>
                  <a:srgbClr val="FF0000"/>
                </a:solidFill>
                <a:latin typeface="Comic Sans MS" pitchFamily="66" charset="0"/>
              </a:rPr>
              <a:t>t</a:t>
            </a:r>
          </a:p>
          <a:p>
            <a:pPr marL="0" indent="0">
              <a:buNone/>
            </a:pPr>
            <a:endParaRPr lang="en-GB" sz="4300" dirty="0">
              <a:latin typeface="Comic Sans MS" pitchFamily="66" charset="0"/>
            </a:endParaRPr>
          </a:p>
          <a:p>
            <a:pPr marL="0" indent="0">
              <a:buNone/>
            </a:pPr>
            <a:r>
              <a:rPr lang="en-GB" sz="4300" dirty="0">
                <a:latin typeface="Comic Sans MS" pitchFamily="66" charset="0"/>
              </a:rPr>
              <a:t>Let’s look at how we form each of these letters…</a:t>
            </a:r>
          </a:p>
          <a:p>
            <a:pPr marL="0" indent="0">
              <a:buNone/>
            </a:pPr>
            <a:endParaRPr lang="en-GB" sz="4300" dirty="0">
              <a:latin typeface="Sassoon Penpals" pitchFamily="50" charset="0"/>
            </a:endParaRPr>
          </a:p>
          <a:p>
            <a:pPr marL="0" indent="0">
              <a:buNone/>
            </a:pPr>
            <a:endParaRPr lang="en-GB" sz="4300" dirty="0">
              <a:latin typeface="Sassoon Penpals" pitchFamily="50" charset="0"/>
            </a:endParaRPr>
          </a:p>
        </p:txBody>
      </p:sp>
    </p:spTree>
    <p:extLst>
      <p:ext uri="{BB962C8B-B14F-4D97-AF65-F5344CB8AC3E}">
        <p14:creationId xmlns:p14="http://schemas.microsoft.com/office/powerpoint/2010/main" val="23462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2 -  </a:t>
            </a:r>
            <a:r>
              <a:rPr lang="en-GB" sz="6000" dirty="0">
                <a:latin typeface="Comic Sans MS" pitchFamily="66" charset="0"/>
              </a:rPr>
              <a:t>Handwriting 1</a:t>
            </a:r>
          </a:p>
        </p:txBody>
      </p:sp>
      <p:sp>
        <p:nvSpPr>
          <p:cNvPr id="5" name="Content Placeholder 2"/>
          <p:cNvSpPr>
            <a:spLocks noGrp="1"/>
          </p:cNvSpPr>
          <p:nvPr>
            <p:ph idx="1"/>
          </p:nvPr>
        </p:nvSpPr>
        <p:spPr>
          <a:xfrm>
            <a:off x="823210" y="1677185"/>
            <a:ext cx="5652541" cy="3930152"/>
          </a:xfrm>
        </p:spPr>
        <p:txBody>
          <a:bodyPr>
            <a:normAutofit fontScale="85000" lnSpcReduction="20000"/>
          </a:bodyPr>
          <a:lstStyle/>
          <a:p>
            <a:pPr marL="0" indent="0">
              <a:buNone/>
            </a:pPr>
            <a:r>
              <a:rPr lang="en-GB" sz="4300" dirty="0">
                <a:latin typeface="Comic Sans MS" pitchFamily="66" charset="0"/>
              </a:rPr>
              <a:t>Look carefully at where you will start and which way the arrows point as this shows you how to form each letter:</a:t>
            </a:r>
          </a:p>
          <a:p>
            <a:pPr marL="0" indent="0">
              <a:buNone/>
            </a:pPr>
            <a:endParaRPr lang="en-GB" sz="4300" dirty="0">
              <a:latin typeface="Comic Sans MS" pitchFamily="66" charset="0"/>
            </a:endParaRPr>
          </a:p>
          <a:p>
            <a:pPr marL="0" indent="0">
              <a:buNone/>
            </a:pPr>
            <a:r>
              <a:rPr lang="en-GB" sz="4300" dirty="0">
                <a:latin typeface="Comic Sans MS" pitchFamily="66" charset="0"/>
              </a:rPr>
              <a:t>Practise forming the letter l in the air with your finger.</a:t>
            </a:r>
          </a:p>
          <a:p>
            <a:pPr marL="0" indent="0">
              <a:buNone/>
            </a:pPr>
            <a:endParaRPr lang="en-GB" sz="4300" dirty="0">
              <a:latin typeface="Sassoon Penpals" pitchFamily="50" charset="0"/>
            </a:endParaRPr>
          </a:p>
          <a:p>
            <a:pPr marL="0" indent="0">
              <a:buNone/>
            </a:pPr>
            <a:endParaRPr lang="en-GB" sz="4300" dirty="0">
              <a:latin typeface="Sassoon Penpals" pitchFamily="50"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320" y="1412649"/>
            <a:ext cx="4486275"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49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2 -  </a:t>
            </a:r>
            <a:r>
              <a:rPr lang="en-GB" sz="6000" dirty="0">
                <a:latin typeface="Comic Sans MS" pitchFamily="66" charset="0"/>
              </a:rPr>
              <a:t>Handwriting 1</a:t>
            </a:r>
          </a:p>
        </p:txBody>
      </p:sp>
      <p:sp>
        <p:nvSpPr>
          <p:cNvPr id="5" name="Content Placeholder 2"/>
          <p:cNvSpPr>
            <a:spLocks noGrp="1"/>
          </p:cNvSpPr>
          <p:nvPr>
            <p:ph idx="1"/>
          </p:nvPr>
        </p:nvSpPr>
        <p:spPr>
          <a:xfrm>
            <a:off x="823210" y="1677185"/>
            <a:ext cx="5652541" cy="3930152"/>
          </a:xfrm>
        </p:spPr>
        <p:txBody>
          <a:bodyPr>
            <a:normAutofit fontScale="85000" lnSpcReduction="20000"/>
          </a:bodyPr>
          <a:lstStyle/>
          <a:p>
            <a:pPr marL="0" indent="0">
              <a:buNone/>
            </a:pPr>
            <a:r>
              <a:rPr lang="en-GB" sz="4300" dirty="0">
                <a:latin typeface="Comic Sans MS" pitchFamily="66" charset="0"/>
              </a:rPr>
              <a:t>Look carefully at where you will start and which way the arrows point as this shows you how to form each letter:</a:t>
            </a:r>
          </a:p>
          <a:p>
            <a:pPr marL="0" indent="0">
              <a:buNone/>
            </a:pPr>
            <a:endParaRPr lang="en-GB" sz="4300" dirty="0">
              <a:latin typeface="Comic Sans MS" pitchFamily="66" charset="0"/>
            </a:endParaRPr>
          </a:p>
          <a:p>
            <a:pPr marL="0" indent="0">
              <a:buNone/>
            </a:pPr>
            <a:r>
              <a:rPr lang="en-GB" sz="4300" dirty="0">
                <a:latin typeface="Comic Sans MS" pitchFamily="66" charset="0"/>
              </a:rPr>
              <a:t>Practise forming the letter t in the air with your finger.</a:t>
            </a:r>
          </a:p>
          <a:p>
            <a:pPr marL="0" indent="0">
              <a:buNone/>
            </a:pPr>
            <a:endParaRPr lang="en-GB" sz="4300" dirty="0">
              <a:latin typeface="Sassoon Penpals" pitchFamily="50" charset="0"/>
            </a:endParaRPr>
          </a:p>
          <a:p>
            <a:pPr marL="0" indent="0">
              <a:buNone/>
            </a:pPr>
            <a:endParaRPr lang="en-GB" sz="4300" dirty="0">
              <a:latin typeface="Sassoon Penpals" pitchFamily="50"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1166" y="1460046"/>
            <a:ext cx="4393519" cy="5244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1963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2</a:t>
            </a:r>
            <a:endParaRPr lang="en-GB" sz="6000" dirty="0">
              <a:latin typeface="Comic Sans MS" pitchFamily="66" charset="0"/>
            </a:endParaRPr>
          </a:p>
        </p:txBody>
      </p:sp>
      <p:sp>
        <p:nvSpPr>
          <p:cNvPr id="5" name="Content Placeholder 2"/>
          <p:cNvSpPr>
            <a:spLocks noGrp="1"/>
          </p:cNvSpPr>
          <p:nvPr>
            <p:ph idx="1"/>
          </p:nvPr>
        </p:nvSpPr>
        <p:spPr>
          <a:xfrm>
            <a:off x="358753" y="1677184"/>
            <a:ext cx="5652541" cy="4723615"/>
          </a:xfrm>
        </p:spPr>
        <p:txBody>
          <a:bodyPr>
            <a:normAutofit fontScale="77500" lnSpcReduction="20000"/>
          </a:bodyPr>
          <a:lstStyle/>
          <a:p>
            <a:pPr marL="0" indent="0">
              <a:buNone/>
            </a:pPr>
            <a:r>
              <a:rPr lang="en-GB" sz="4300" dirty="0">
                <a:latin typeface="Comic Sans MS" pitchFamily="66" charset="0"/>
              </a:rPr>
              <a:t>Can you now practise writing the letters l and t in your home learning book…</a:t>
            </a:r>
          </a:p>
          <a:p>
            <a:pPr marL="0" indent="0">
              <a:buNone/>
            </a:pPr>
            <a:endParaRPr lang="en-GB" sz="4300" dirty="0">
              <a:latin typeface="Comic Sans MS" pitchFamily="66" charset="0"/>
            </a:endParaRPr>
          </a:p>
          <a:p>
            <a:pPr marL="0" indent="0">
              <a:buNone/>
            </a:pPr>
            <a:r>
              <a:rPr lang="en-GB" sz="4300" dirty="0">
                <a:latin typeface="Comic Sans MS" pitchFamily="66" charset="0"/>
              </a:rPr>
              <a:t>Once you have done 2 lines of each letter can you write the following words with these letters in. Think really carefully about how you form each letter.</a:t>
            </a:r>
          </a:p>
          <a:p>
            <a:pPr marL="0" indent="0">
              <a:buNone/>
            </a:pPr>
            <a:endParaRPr lang="en-GB" sz="4300" dirty="0">
              <a:latin typeface="Sassoon Penpals" pitchFamily="50" charset="0"/>
            </a:endParaRPr>
          </a:p>
          <a:p>
            <a:pPr marL="0" indent="0">
              <a:buNone/>
            </a:pPr>
            <a:endParaRPr lang="en-GB" sz="4300" dirty="0">
              <a:latin typeface="Sassoon Penpals" pitchFamily="50"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887" y="628650"/>
            <a:ext cx="5377542" cy="2410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5941" y="3429000"/>
            <a:ext cx="1545545" cy="270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42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endParaRPr lang="en-GB" dirty="0"/>
          </a:p>
        </p:txBody>
      </p:sp>
      <p:sp>
        <p:nvSpPr>
          <p:cNvPr id="7" name="Content Placeholder 2"/>
          <p:cNvSpPr txBox="1">
            <a:spLocks/>
          </p:cNvSpPr>
          <p:nvPr/>
        </p:nvSpPr>
        <p:spPr>
          <a:xfrm>
            <a:off x="613348" y="284003"/>
            <a:ext cx="10896600" cy="51282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6600" dirty="0">
                <a:latin typeface="Comic Sans MS" pitchFamily="66" charset="0"/>
              </a:rPr>
              <a:t>Day 2 - Guided Reading</a:t>
            </a:r>
          </a:p>
          <a:p>
            <a:pPr marL="0" indent="0">
              <a:buFont typeface="Arial" panose="020B0604020202020204" pitchFamily="34" charset="0"/>
              <a:buNone/>
            </a:pPr>
            <a:endParaRPr lang="en-GB" sz="4000" dirty="0">
              <a:latin typeface="Sassoon Penpals" pitchFamily="50" charset="0"/>
            </a:endParaRPr>
          </a:p>
          <a:p>
            <a:pPr marL="0" indent="0">
              <a:buFont typeface="Arial" panose="020B0604020202020204" pitchFamily="34" charset="0"/>
              <a:buNone/>
            </a:pPr>
            <a:endParaRPr lang="en-GB" sz="4000" dirty="0">
              <a:latin typeface="Sassoon Penpals" pitchFamily="50" charset="0"/>
            </a:endParaRPr>
          </a:p>
          <a:p>
            <a:pPr marL="0" indent="0">
              <a:buFont typeface="Arial" panose="020B0604020202020204" pitchFamily="34" charset="0"/>
              <a:buNone/>
            </a:pPr>
            <a:endParaRPr lang="en-GB" sz="4000" dirty="0">
              <a:latin typeface="Sassoon Penpals" pitchFamily="50" charset="0"/>
            </a:endParaRPr>
          </a:p>
          <a:p>
            <a:pPr marL="0" indent="0">
              <a:buFont typeface="Arial" panose="020B0604020202020204" pitchFamily="34" charset="0"/>
              <a:buNone/>
            </a:pPr>
            <a:endParaRPr lang="en-GB" sz="4000" dirty="0">
              <a:latin typeface="Sassoon Penpals" pitchFamily="50" charset="0"/>
            </a:endParaRPr>
          </a:p>
          <a:p>
            <a:pPr marL="0" indent="0">
              <a:buFont typeface="Arial" panose="020B0604020202020204" pitchFamily="34" charset="0"/>
              <a:buNone/>
            </a:pPr>
            <a:endParaRPr lang="en-GB" sz="4000" dirty="0">
              <a:latin typeface="Sassoon Penpals" pitchFamily="50" charset="0"/>
            </a:endParaRPr>
          </a:p>
          <a:p>
            <a:pPr marL="0" indent="0">
              <a:buFont typeface="Arial" panose="020B0604020202020204" pitchFamily="34" charset="0"/>
              <a:buNone/>
            </a:pPr>
            <a:endParaRPr lang="en-GB" sz="4000" dirty="0">
              <a:latin typeface="Sassoon Penpals" pitchFamily="50" charset="0"/>
            </a:endParaRPr>
          </a:p>
          <a:p>
            <a:pPr marL="0" indent="0">
              <a:buFont typeface="Arial" panose="020B0604020202020204" pitchFamily="34" charset="0"/>
              <a:buNone/>
            </a:pPr>
            <a:endParaRPr lang="en-GB" sz="4000" dirty="0">
              <a:latin typeface="Sassoon Penpals" pitchFamily="50"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692" y="1768370"/>
            <a:ext cx="6880327" cy="1184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730692" y="3791703"/>
            <a:ext cx="10998348" cy="2015082"/>
          </a:xfrm>
          <a:prstGeom prst="rect">
            <a:avLst/>
          </a:prstGeom>
        </p:spPr>
      </p:pic>
    </p:spTree>
    <p:extLst>
      <p:ext uri="{BB962C8B-B14F-4D97-AF65-F5344CB8AC3E}">
        <p14:creationId xmlns:p14="http://schemas.microsoft.com/office/powerpoint/2010/main" val="1478602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endParaRPr lang="en-GB" dirty="0"/>
          </a:p>
        </p:txBody>
      </p:sp>
      <p:sp>
        <p:nvSpPr>
          <p:cNvPr id="7" name="Content Placeholder 2"/>
          <p:cNvSpPr txBox="1">
            <a:spLocks/>
          </p:cNvSpPr>
          <p:nvPr/>
        </p:nvSpPr>
        <p:spPr>
          <a:xfrm>
            <a:off x="613348" y="642958"/>
            <a:ext cx="10896600" cy="55329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400" dirty="0">
                <a:latin typeface="Comic Sans MS" pitchFamily="66" charset="0"/>
              </a:rPr>
              <a:t>Day 2 - Guided Reading</a:t>
            </a:r>
          </a:p>
          <a:p>
            <a:pPr marL="0" indent="0">
              <a:buFont typeface="Arial" panose="020B0604020202020204" pitchFamily="34" charset="0"/>
              <a:buNone/>
            </a:pPr>
            <a:endParaRPr lang="en-GB" sz="2400" dirty="0">
              <a:latin typeface="Comic Sans MS" pitchFamily="66" charset="0"/>
            </a:endParaRPr>
          </a:p>
          <a:p>
            <a:pPr marL="0" indent="0">
              <a:buFont typeface="Arial" panose="020B0604020202020204" pitchFamily="34" charset="0"/>
              <a:buNone/>
            </a:pPr>
            <a:endParaRPr lang="en-GB" sz="2400" dirty="0">
              <a:latin typeface="Comic Sans MS" pitchFamily="66" charset="0"/>
            </a:endParaRPr>
          </a:p>
          <a:p>
            <a:pPr marL="0" indent="0">
              <a:buFont typeface="Arial" panose="020B0604020202020204" pitchFamily="34" charset="0"/>
              <a:buNone/>
            </a:pPr>
            <a:r>
              <a:rPr lang="en-GB" sz="2400" dirty="0">
                <a:latin typeface="Comic Sans MS" pitchFamily="66" charset="0"/>
              </a:rPr>
              <a:t>Read this book on Bug club.</a:t>
            </a:r>
          </a:p>
          <a:p>
            <a:pPr marL="0" indent="0">
              <a:buNone/>
            </a:pPr>
            <a:endParaRPr lang="en-GB" sz="2400" dirty="0">
              <a:latin typeface="Comic Sans MS" pitchFamily="66" charset="0"/>
            </a:endParaRPr>
          </a:p>
          <a:p>
            <a:pPr marL="0" indent="0">
              <a:buNone/>
            </a:pPr>
            <a:r>
              <a:rPr lang="en-GB" sz="2400" dirty="0">
                <a:latin typeface="Comic Sans MS" pitchFamily="66" charset="0"/>
              </a:rPr>
              <a:t>Make sure you read the book carefully because you will be using this book for your English lessons this week!</a:t>
            </a:r>
          </a:p>
          <a:p>
            <a:pPr marL="0" indent="0">
              <a:buNone/>
            </a:pPr>
            <a:endParaRPr lang="en-GB" sz="2400" dirty="0">
              <a:latin typeface="Comic Sans MS" pitchFamily="66" charset="0"/>
            </a:endParaRPr>
          </a:p>
          <a:p>
            <a:pPr marL="0" indent="0">
              <a:buFont typeface="Arial" panose="020B0604020202020204" pitchFamily="34" charset="0"/>
              <a:buNone/>
            </a:pPr>
            <a:r>
              <a:rPr lang="en-GB" sz="2400" dirty="0">
                <a:latin typeface="Comic Sans MS" pitchFamily="66" charset="0"/>
              </a:rPr>
              <a:t>Use your log in details to log into Bug club. </a:t>
            </a:r>
            <a:r>
              <a:rPr lang="en-GB" sz="2400" b="1" dirty="0">
                <a:latin typeface="Comic Sans MS" pitchFamily="66" charset="0"/>
              </a:rPr>
              <a:t>The book will be at the very end of your allocated books in the ‘my stuff’ section.</a:t>
            </a:r>
          </a:p>
          <a:p>
            <a:pPr marL="0" indent="0">
              <a:buNone/>
            </a:pPr>
            <a:r>
              <a:rPr lang="en-GB" sz="2400" b="1" dirty="0">
                <a:latin typeface="Comic Sans MS" pitchFamily="66" charset="0"/>
                <a:hlinkClick r:id="rId2"/>
              </a:rPr>
              <a:t>https://www.activelearnprimary.co.uk/login?c=0</a:t>
            </a:r>
            <a:r>
              <a:rPr lang="en-GB" sz="2400" b="1" dirty="0">
                <a:latin typeface="Comic Sans MS" pitchFamily="66" charset="0"/>
              </a:rPr>
              <a:t> </a:t>
            </a:r>
          </a:p>
          <a:p>
            <a:pPr marL="0" indent="0">
              <a:buFont typeface="Arial" panose="020B0604020202020204" pitchFamily="34" charset="0"/>
              <a:buNone/>
            </a:pPr>
            <a:endParaRPr lang="en-GB" sz="2400" dirty="0">
              <a:latin typeface="Comic Sans MS" pitchFamily="66" charset="0"/>
            </a:endParaRPr>
          </a:p>
          <a:p>
            <a:pPr marL="0" indent="0">
              <a:buFont typeface="Arial" panose="020B0604020202020204" pitchFamily="34" charset="0"/>
              <a:buNone/>
            </a:pPr>
            <a:endParaRPr lang="en-GB" sz="4000" dirty="0">
              <a:latin typeface="Sassoon Penpals" pitchFamily="50" charset="0"/>
            </a:endParaRPr>
          </a:p>
          <a:p>
            <a:pPr marL="0" indent="0">
              <a:buFont typeface="Arial" panose="020B0604020202020204" pitchFamily="34" charset="0"/>
              <a:buNone/>
            </a:pPr>
            <a:endParaRPr lang="en-GB" sz="4000" dirty="0">
              <a:latin typeface="Sassoon Penpals" pitchFamily="50" charset="0"/>
            </a:endParaRPr>
          </a:p>
          <a:p>
            <a:pPr marL="0" indent="0">
              <a:buFont typeface="Arial" panose="020B0604020202020204" pitchFamily="34" charset="0"/>
              <a:buNone/>
            </a:pPr>
            <a:endParaRPr lang="en-GB" sz="4000" dirty="0">
              <a:latin typeface="Sassoon Penpals" pitchFamily="50" charset="0"/>
            </a:endParaRPr>
          </a:p>
        </p:txBody>
      </p:sp>
      <p:pic>
        <p:nvPicPr>
          <p:cNvPr id="2" name="Picture 1"/>
          <p:cNvPicPr>
            <a:picLocks noChangeAspect="1"/>
          </p:cNvPicPr>
          <p:nvPr/>
        </p:nvPicPr>
        <p:blipFill>
          <a:blip r:embed="rId3"/>
          <a:stretch>
            <a:fillRect/>
          </a:stretch>
        </p:blipFill>
        <p:spPr>
          <a:xfrm>
            <a:off x="9016093" y="656457"/>
            <a:ext cx="2078627" cy="2192698"/>
          </a:xfrm>
          <a:prstGeom prst="rect">
            <a:avLst/>
          </a:prstGeom>
        </p:spPr>
      </p:pic>
    </p:spTree>
    <p:extLst>
      <p:ext uri="{BB962C8B-B14F-4D97-AF65-F5344CB8AC3E}">
        <p14:creationId xmlns:p14="http://schemas.microsoft.com/office/powerpoint/2010/main" val="111770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508" y="260039"/>
            <a:ext cx="11007063" cy="6810262"/>
          </a:xfrm>
          <a:prstGeom prst="rect">
            <a:avLst/>
          </a:prstGeom>
        </p:spPr>
        <p:txBody>
          <a:bodyPr wrap="square">
            <a:spAutoFit/>
          </a:bodyPr>
          <a:lstStyle/>
          <a:p>
            <a:pPr>
              <a:lnSpc>
                <a:spcPct val="107000"/>
              </a:lnSpc>
              <a:spcAft>
                <a:spcPts val="0"/>
              </a:spcAft>
            </a:pPr>
            <a:r>
              <a:rPr lang="en-GB" sz="2400" b="1" u="sng" dirty="0">
                <a:latin typeface="Comic Sans MS" pitchFamily="66" charset="0"/>
                <a:ea typeface="Calibri" panose="020F0502020204030204" pitchFamily="34" charset="0"/>
                <a:cs typeface="VAGRoundedStd-Light"/>
              </a:rPr>
              <a:t>Questions to ask and answer:</a:t>
            </a:r>
            <a:r>
              <a:rPr lang="en-GB" sz="2400" dirty="0">
                <a:latin typeface="Comic Sans MS" pitchFamily="66" charset="0"/>
                <a:ea typeface="Calibri" panose="020F0502020204030204" pitchFamily="34" charset="0"/>
                <a:cs typeface="VAGRoundedStd-Light"/>
              </a:rPr>
              <a:t> </a:t>
            </a:r>
          </a:p>
          <a:p>
            <a:pPr>
              <a:lnSpc>
                <a:spcPct val="107000"/>
              </a:lnSpc>
              <a:spcAft>
                <a:spcPts val="0"/>
              </a:spcAft>
            </a:pPr>
            <a:r>
              <a:rPr lang="en-GB" sz="2400" dirty="0">
                <a:latin typeface="Comic Sans MS" pitchFamily="66" charset="0"/>
                <a:ea typeface="Calibri" panose="020F0502020204030204" pitchFamily="34" charset="0"/>
                <a:cs typeface="VAGRoundedStd-Light"/>
              </a:rPr>
              <a:t>Talk about these questions with an adult at home. Once you have talked about the answers you could write your answers into your home learning book. </a:t>
            </a:r>
          </a:p>
          <a:p>
            <a:pPr>
              <a:lnSpc>
                <a:spcPct val="107000"/>
              </a:lnSpc>
              <a:spcAft>
                <a:spcPts val="0"/>
              </a:spcAft>
            </a:pPr>
            <a:endParaRPr lang="en-GB" sz="2400" dirty="0">
              <a:latin typeface="Comic Sans MS" pitchFamily="66" charset="0"/>
              <a:ea typeface="Calibri" panose="020F0502020204030204" pitchFamily="34" charset="0"/>
              <a:cs typeface="VAGRoundedStd-Light"/>
            </a:endParaRPr>
          </a:p>
          <a:p>
            <a:pPr>
              <a:lnSpc>
                <a:spcPct val="107000"/>
              </a:lnSpc>
              <a:spcAft>
                <a:spcPts val="0"/>
              </a:spcAft>
            </a:pPr>
            <a:r>
              <a:rPr lang="en-GB" sz="2400" dirty="0">
                <a:latin typeface="Comic Sans MS" pitchFamily="66" charset="0"/>
                <a:ea typeface="Calibri" panose="020F0502020204030204" pitchFamily="34" charset="0"/>
                <a:cs typeface="VAGRoundedStd-Light"/>
              </a:rPr>
              <a:t>Who are the characters in the story?</a:t>
            </a:r>
          </a:p>
          <a:p>
            <a:pPr>
              <a:lnSpc>
                <a:spcPct val="107000"/>
              </a:lnSpc>
              <a:spcAft>
                <a:spcPts val="0"/>
              </a:spcAft>
            </a:pPr>
            <a:endParaRPr lang="en-GB" sz="2400" dirty="0">
              <a:latin typeface="Comic Sans MS" pitchFamily="66" charset="0"/>
              <a:ea typeface="Calibri" panose="020F0502020204030204" pitchFamily="34" charset="0"/>
              <a:cs typeface="VAGRoundedStd-Light"/>
            </a:endParaRPr>
          </a:p>
          <a:p>
            <a:pPr>
              <a:lnSpc>
                <a:spcPct val="107000"/>
              </a:lnSpc>
              <a:spcAft>
                <a:spcPts val="0"/>
              </a:spcAft>
            </a:pPr>
            <a:r>
              <a:rPr lang="en-GB" sz="2400" dirty="0">
                <a:latin typeface="Comic Sans MS" pitchFamily="66" charset="0"/>
                <a:ea typeface="Calibri" panose="020F0502020204030204" pitchFamily="34" charset="0"/>
                <a:cs typeface="VAGRoundedStd-Light"/>
              </a:rPr>
              <a:t>What does Robert do?</a:t>
            </a:r>
          </a:p>
          <a:p>
            <a:pPr>
              <a:lnSpc>
                <a:spcPct val="107000"/>
              </a:lnSpc>
              <a:spcAft>
                <a:spcPts val="0"/>
              </a:spcAft>
            </a:pPr>
            <a:endParaRPr lang="en-GB" sz="2400" dirty="0">
              <a:latin typeface="Comic Sans MS" pitchFamily="66" charset="0"/>
              <a:ea typeface="Calibri" panose="020F0502020204030204" pitchFamily="34" charset="0"/>
              <a:cs typeface="VAGRoundedStd-Light"/>
            </a:endParaRPr>
          </a:p>
          <a:p>
            <a:pPr>
              <a:lnSpc>
                <a:spcPct val="107000"/>
              </a:lnSpc>
              <a:spcAft>
                <a:spcPts val="0"/>
              </a:spcAft>
            </a:pPr>
            <a:r>
              <a:rPr lang="en-GB" sz="2400" dirty="0">
                <a:latin typeface="Comic Sans MS" pitchFamily="66" charset="0"/>
                <a:ea typeface="Calibri" panose="020F0502020204030204" pitchFamily="34" charset="0"/>
                <a:cs typeface="VAGRoundedStd-Light"/>
              </a:rPr>
              <a:t>Who is Marvin?</a:t>
            </a:r>
          </a:p>
          <a:p>
            <a:pPr>
              <a:lnSpc>
                <a:spcPct val="107000"/>
              </a:lnSpc>
              <a:spcAft>
                <a:spcPts val="0"/>
              </a:spcAft>
            </a:pPr>
            <a:endParaRPr lang="en-GB" sz="2400" dirty="0">
              <a:latin typeface="Comic Sans MS" pitchFamily="66" charset="0"/>
              <a:ea typeface="Calibri" panose="020F0502020204030204" pitchFamily="34" charset="0"/>
              <a:cs typeface="VAGRoundedStd-Light"/>
            </a:endParaRPr>
          </a:p>
          <a:p>
            <a:pPr>
              <a:lnSpc>
                <a:spcPct val="107000"/>
              </a:lnSpc>
              <a:spcAft>
                <a:spcPts val="0"/>
              </a:spcAft>
            </a:pPr>
            <a:r>
              <a:rPr lang="en-GB" sz="2400" dirty="0">
                <a:latin typeface="Comic Sans MS" pitchFamily="66" charset="0"/>
                <a:ea typeface="Calibri" panose="020F0502020204030204" pitchFamily="34" charset="0"/>
                <a:cs typeface="VAGRoundedStd-Light"/>
              </a:rPr>
              <a:t>How does Marvin help?</a:t>
            </a:r>
          </a:p>
          <a:p>
            <a:pPr>
              <a:lnSpc>
                <a:spcPct val="107000"/>
              </a:lnSpc>
              <a:spcAft>
                <a:spcPts val="0"/>
              </a:spcAft>
            </a:pPr>
            <a:endParaRPr lang="en-GB" sz="2400" dirty="0">
              <a:latin typeface="Comic Sans MS" pitchFamily="66" charset="0"/>
              <a:ea typeface="Calibri" panose="020F0502020204030204" pitchFamily="34" charset="0"/>
              <a:cs typeface="VAGRoundedStd-Light"/>
            </a:endParaRPr>
          </a:p>
          <a:p>
            <a:pPr>
              <a:lnSpc>
                <a:spcPct val="107000"/>
              </a:lnSpc>
              <a:spcAft>
                <a:spcPts val="0"/>
              </a:spcAft>
            </a:pPr>
            <a:r>
              <a:rPr lang="en-GB" sz="2400" dirty="0">
                <a:latin typeface="Comic Sans MS" pitchFamily="66" charset="0"/>
                <a:ea typeface="Calibri" panose="020F0502020204030204" pitchFamily="34" charset="0"/>
                <a:cs typeface="VAGRoundedStd-Light"/>
              </a:rPr>
              <a:t>How does the story end?</a:t>
            </a:r>
          </a:p>
          <a:p>
            <a:pPr>
              <a:lnSpc>
                <a:spcPct val="107000"/>
              </a:lnSpc>
              <a:spcAft>
                <a:spcPts val="0"/>
              </a:spcAft>
            </a:pPr>
            <a:endParaRPr lang="en-GB" sz="2400" dirty="0">
              <a:latin typeface="Debbie Hepplewhite Print Font" panose="03050602040000000000" pitchFamily="66" charset="0"/>
              <a:ea typeface="Calibri" panose="020F0502020204030204" pitchFamily="34" charset="0"/>
              <a:cs typeface="Times New Roman" panose="02020603050405020304" pitchFamily="18" charset="0"/>
            </a:endParaRPr>
          </a:p>
          <a:p>
            <a:pPr>
              <a:lnSpc>
                <a:spcPct val="107000"/>
              </a:lnSpc>
              <a:spcAft>
                <a:spcPts val="0"/>
              </a:spcAft>
            </a:pPr>
            <a:endParaRPr lang="en-GB" sz="2400" dirty="0">
              <a:latin typeface="Debbie Hepplewhite Print Font" panose="03050602040000000000" pitchFamily="66" charset="0"/>
              <a:ea typeface="Calibri" panose="020F0502020204030204" pitchFamily="34" charset="0"/>
              <a:cs typeface="Times New Roman" panose="02020603050405020304" pitchFamily="18" charset="0"/>
            </a:endParaRPr>
          </a:p>
          <a:p>
            <a:pPr>
              <a:lnSpc>
                <a:spcPct val="107000"/>
              </a:lnSpc>
              <a:spcAft>
                <a:spcPts val="0"/>
              </a:spcAft>
            </a:pPr>
            <a:r>
              <a:rPr lang="en-GB" sz="2400" dirty="0">
                <a:latin typeface="Debbie Hepplewhite Print Font" panose="03050602040000000000" pitchFamily="66" charset="0"/>
                <a:ea typeface="Calibri" panose="020F0502020204030204" pitchFamily="34" charset="0"/>
                <a:cs typeface="VAGRoundedStd-Light"/>
              </a:rPr>
              <a:t> </a:t>
            </a:r>
            <a:endParaRPr lang="en-GB" sz="3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074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3 </a:t>
            </a:r>
            <a:endParaRPr lang="en-GB" sz="6000" dirty="0">
              <a:latin typeface="Comic Sans MS" pitchFamily="66" charset="0"/>
            </a:endParaRPr>
          </a:p>
        </p:txBody>
      </p:sp>
      <p:sp>
        <p:nvSpPr>
          <p:cNvPr id="5" name="Content Placeholder 2"/>
          <p:cNvSpPr>
            <a:spLocks noGrp="1"/>
          </p:cNvSpPr>
          <p:nvPr>
            <p:ph idx="1"/>
          </p:nvPr>
        </p:nvSpPr>
        <p:spPr>
          <a:xfrm>
            <a:off x="823210" y="1362391"/>
            <a:ext cx="10831286" cy="4289472"/>
          </a:xfrm>
        </p:spPr>
        <p:txBody>
          <a:bodyPr>
            <a:normAutofit/>
          </a:bodyPr>
          <a:lstStyle/>
          <a:p>
            <a:pPr marL="0" indent="0">
              <a:buNone/>
            </a:pPr>
            <a:r>
              <a:rPr lang="en-GB" sz="4000" dirty="0">
                <a:latin typeface="Comic Sans MS" pitchFamily="66" charset="0"/>
              </a:rPr>
              <a:t>Today you will be looking at one of the characters from the story you read for Guided Reading yesterday.</a:t>
            </a:r>
          </a:p>
          <a:p>
            <a:pPr marL="0" indent="0">
              <a:buNone/>
            </a:pPr>
            <a:endParaRPr lang="en-GB" sz="4000" dirty="0">
              <a:latin typeface="Comic Sans MS" pitchFamily="66" charset="0"/>
            </a:endParaRPr>
          </a:p>
          <a:p>
            <a:pPr marL="0" indent="0">
              <a:buNone/>
            </a:pPr>
            <a:endParaRPr lang="en-GB" sz="4000" dirty="0">
              <a:latin typeface="Comic Sans MS" pitchFamily="66" charset="0"/>
            </a:endParaRPr>
          </a:p>
          <a:p>
            <a:pPr marL="0" indent="0">
              <a:buNone/>
            </a:pPr>
            <a:r>
              <a:rPr lang="en-GB" sz="2400" dirty="0">
                <a:latin typeface="Comic Sans MS" pitchFamily="66" charset="0"/>
              </a:rPr>
              <a:t>Click here to see a video of this lesson being taught:</a:t>
            </a:r>
          </a:p>
          <a:p>
            <a:pPr marL="0" indent="0">
              <a:buNone/>
            </a:pPr>
            <a:r>
              <a:rPr lang="en-GB" dirty="0">
                <a:hlinkClick r:id="rId2"/>
              </a:rPr>
              <a:t>https://youtu.be/crl4fUiS8zw</a:t>
            </a:r>
            <a:r>
              <a:rPr lang="en-GB" dirty="0"/>
              <a:t> </a:t>
            </a:r>
            <a:endParaRPr lang="en-GB" sz="4000" dirty="0">
              <a:latin typeface="Comic Sans MS" pitchFamily="66" charset="0"/>
            </a:endParaRPr>
          </a:p>
        </p:txBody>
      </p:sp>
      <p:pic>
        <p:nvPicPr>
          <p:cNvPr id="3" name="Picture 2"/>
          <p:cNvPicPr>
            <a:picLocks noChangeAspect="1"/>
          </p:cNvPicPr>
          <p:nvPr/>
        </p:nvPicPr>
        <p:blipFill>
          <a:blip r:embed="rId3"/>
          <a:stretch>
            <a:fillRect/>
          </a:stretch>
        </p:blipFill>
        <p:spPr>
          <a:xfrm>
            <a:off x="8793888" y="2622777"/>
            <a:ext cx="2353084" cy="3899072"/>
          </a:xfrm>
          <a:prstGeom prst="rect">
            <a:avLst/>
          </a:prstGeom>
        </p:spPr>
      </p:pic>
    </p:spTree>
    <p:extLst>
      <p:ext uri="{BB962C8B-B14F-4D97-AF65-F5344CB8AC3E}">
        <p14:creationId xmlns:p14="http://schemas.microsoft.com/office/powerpoint/2010/main" val="80483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5234724" y="4572489"/>
            <a:ext cx="10515600" cy="925905"/>
          </a:xfrm>
        </p:spPr>
        <p:txBody>
          <a:bodyPr>
            <a:noAutofit/>
          </a:bodyPr>
          <a:lstStyle/>
          <a:p>
            <a:r>
              <a:rPr lang="en-GB" sz="4000" dirty="0">
                <a:latin typeface="Comic Sans MS" pitchFamily="66" charset="0"/>
              </a:rPr>
              <a:t>Who is this?</a:t>
            </a:r>
            <a:br>
              <a:rPr lang="en-GB" sz="4000" dirty="0">
                <a:latin typeface="Comic Sans MS" pitchFamily="66" charset="0"/>
              </a:rPr>
            </a:br>
            <a:br>
              <a:rPr lang="en-GB" sz="4000" dirty="0">
                <a:latin typeface="Comic Sans MS" pitchFamily="66" charset="0"/>
              </a:rPr>
            </a:br>
            <a:r>
              <a:rPr lang="en-GB" sz="4000" dirty="0">
                <a:latin typeface="Comic Sans MS" pitchFamily="66" charset="0"/>
              </a:rPr>
              <a:t>What type of character </a:t>
            </a:r>
            <a:br>
              <a:rPr lang="en-GB" sz="4000" dirty="0">
                <a:latin typeface="Comic Sans MS" pitchFamily="66" charset="0"/>
              </a:rPr>
            </a:br>
            <a:r>
              <a:rPr lang="en-GB" sz="4000" dirty="0">
                <a:latin typeface="Comic Sans MS" pitchFamily="66" charset="0"/>
              </a:rPr>
              <a:t>was he?</a:t>
            </a:r>
            <a:br>
              <a:rPr lang="en-GB" sz="4000" dirty="0">
                <a:latin typeface="Comic Sans MS" pitchFamily="66" charset="0"/>
              </a:rPr>
            </a:br>
            <a:br>
              <a:rPr lang="en-GB" sz="4000" dirty="0">
                <a:latin typeface="Comic Sans MS" pitchFamily="66" charset="0"/>
              </a:rPr>
            </a:br>
            <a:r>
              <a:rPr lang="en-GB" sz="4000" dirty="0">
                <a:latin typeface="Comic Sans MS" pitchFamily="66" charset="0"/>
              </a:rPr>
              <a:t>How could you </a:t>
            </a:r>
            <a:br>
              <a:rPr lang="en-GB" sz="4000" dirty="0">
                <a:latin typeface="Comic Sans MS" pitchFamily="66" charset="0"/>
              </a:rPr>
            </a:br>
            <a:r>
              <a:rPr lang="en-GB" sz="4000" dirty="0">
                <a:latin typeface="Comic Sans MS" pitchFamily="66" charset="0"/>
              </a:rPr>
              <a:t>describe him?</a:t>
            </a:r>
            <a:br>
              <a:rPr lang="en-GB" sz="4000" dirty="0">
                <a:latin typeface="Comic Sans MS" pitchFamily="66" charset="0"/>
              </a:rPr>
            </a:br>
            <a:br>
              <a:rPr lang="en-GB" sz="4000" dirty="0">
                <a:latin typeface="Comic Sans MS" pitchFamily="66" charset="0"/>
              </a:rPr>
            </a:br>
            <a:r>
              <a:rPr lang="en-GB" sz="4000" dirty="0">
                <a:latin typeface="Comic Sans MS" pitchFamily="66" charset="0"/>
              </a:rPr>
              <a:t>What did he do in the </a:t>
            </a:r>
            <a:br>
              <a:rPr lang="en-GB" sz="4000" dirty="0">
                <a:latin typeface="Comic Sans MS" pitchFamily="66" charset="0"/>
              </a:rPr>
            </a:br>
            <a:r>
              <a:rPr lang="en-GB" sz="4000" dirty="0">
                <a:latin typeface="Comic Sans MS" pitchFamily="66" charset="0"/>
              </a:rPr>
              <a:t>story?</a:t>
            </a:r>
            <a:br>
              <a:rPr lang="en-GB" sz="4000" dirty="0">
                <a:latin typeface="Comic Sans MS" pitchFamily="66" charset="0"/>
              </a:rPr>
            </a:br>
            <a:br>
              <a:rPr lang="en-GB" sz="4000" dirty="0">
                <a:latin typeface="Comic Sans MS" pitchFamily="66" charset="0"/>
              </a:rPr>
            </a:br>
            <a:br>
              <a:rPr lang="en-GB" sz="5400" dirty="0">
                <a:latin typeface="Sassoon Penpals" pitchFamily="50" charset="0"/>
              </a:rPr>
            </a:br>
            <a:br>
              <a:rPr lang="en-GB" sz="5400" dirty="0">
                <a:latin typeface="Sassoon Penpals" pitchFamily="50"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pic>
        <p:nvPicPr>
          <p:cNvPr id="3" name="Picture 2"/>
          <p:cNvPicPr>
            <a:picLocks noChangeAspect="1"/>
          </p:cNvPicPr>
          <p:nvPr/>
        </p:nvPicPr>
        <p:blipFill>
          <a:blip r:embed="rId2"/>
          <a:stretch>
            <a:fillRect/>
          </a:stretch>
        </p:blipFill>
        <p:spPr>
          <a:xfrm>
            <a:off x="1228444" y="612120"/>
            <a:ext cx="3388380" cy="5614562"/>
          </a:xfrm>
          <a:prstGeom prst="rect">
            <a:avLst/>
          </a:prstGeom>
        </p:spPr>
      </p:pic>
    </p:spTree>
    <p:extLst>
      <p:ext uri="{BB962C8B-B14F-4D97-AF65-F5344CB8AC3E}">
        <p14:creationId xmlns:p14="http://schemas.microsoft.com/office/powerpoint/2010/main" val="74087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983" y="504688"/>
            <a:ext cx="9144000" cy="1655762"/>
          </a:xfrm>
        </p:spPr>
        <p:txBody>
          <a:bodyPr>
            <a:noAutofit/>
          </a:bodyPr>
          <a:lstStyle/>
          <a:p>
            <a:r>
              <a:rPr lang="en-GB" sz="3600" b="1" u="sng" dirty="0">
                <a:latin typeface="Comic Sans MS" pitchFamily="66" charset="0"/>
              </a:rPr>
              <a:t>Weekly Introduction</a:t>
            </a:r>
          </a:p>
          <a:p>
            <a:endParaRPr lang="en-GB" sz="3600" dirty="0">
              <a:latin typeface="Comic Sans MS" pitchFamily="66" charset="0"/>
            </a:endParaRPr>
          </a:p>
          <a:p>
            <a:r>
              <a:rPr lang="en-GB" sz="3600" dirty="0">
                <a:latin typeface="Comic Sans MS" pitchFamily="66" charset="0"/>
              </a:rPr>
              <a:t>Please click the link below to take you to the weekly introduction to English this week.</a:t>
            </a:r>
          </a:p>
          <a:p>
            <a:endParaRPr lang="en-GB" sz="3600" dirty="0">
              <a:latin typeface="Comic Sans MS" pitchFamily="66" charset="0"/>
            </a:endParaRPr>
          </a:p>
          <a:p>
            <a:r>
              <a:rPr lang="en-GB" sz="3600" dirty="0">
                <a:latin typeface="Comic Sans MS" pitchFamily="66" charset="0"/>
              </a:rPr>
              <a:t>This will explain the English learning and tasks for each day:</a:t>
            </a:r>
          </a:p>
          <a:p>
            <a:r>
              <a:rPr lang="en-GB">
                <a:hlinkClick r:id="rId2"/>
              </a:rPr>
              <a:t>https://youtu.be/jW474afBQ5w</a:t>
            </a:r>
            <a:r>
              <a:rPr lang="en-GB"/>
              <a:t> </a:t>
            </a:r>
            <a:endParaRPr lang="en-GB" sz="3600" dirty="0">
              <a:latin typeface="Comic Sans MS" pitchFamily="66" charset="0"/>
            </a:endParaRPr>
          </a:p>
          <a:p>
            <a:endParaRPr lang="en-GB" sz="3600" dirty="0">
              <a:latin typeface="Comic Sans MS" pitchFamily="66" charset="0"/>
            </a:endParaRPr>
          </a:p>
          <a:p>
            <a:endParaRPr lang="en-GB" sz="3600" dirty="0">
              <a:latin typeface="Comic Sans MS" pitchFamily="66" charset="0"/>
            </a:endParaRPr>
          </a:p>
        </p:txBody>
      </p:sp>
    </p:spTree>
    <p:extLst>
      <p:ext uri="{BB962C8B-B14F-4D97-AF65-F5344CB8AC3E}">
        <p14:creationId xmlns:p14="http://schemas.microsoft.com/office/powerpoint/2010/main" val="1457121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77" y="3244282"/>
            <a:ext cx="10515600" cy="925905"/>
          </a:xfrm>
        </p:spPr>
        <p:txBody>
          <a:bodyPr>
            <a:noAutofit/>
          </a:bodyPr>
          <a:lstStyle/>
          <a:p>
            <a:r>
              <a:rPr lang="en-GB" sz="5400" dirty="0">
                <a:latin typeface="Comic Sans MS" pitchFamily="66" charset="0"/>
              </a:rPr>
              <a:t>Day 3</a:t>
            </a:r>
            <a:br>
              <a:rPr lang="en-GB" sz="5400" dirty="0">
                <a:latin typeface="Comic Sans MS" pitchFamily="66" charset="0"/>
              </a:rPr>
            </a:br>
            <a:br>
              <a:rPr lang="en-GB" sz="5400" dirty="0">
                <a:latin typeface="Comic Sans MS" pitchFamily="66" charset="0"/>
              </a:rPr>
            </a:br>
            <a:r>
              <a:rPr lang="en-GB" sz="3200" dirty="0">
                <a:latin typeface="Comic Sans MS" pitchFamily="66" charset="0"/>
              </a:rPr>
              <a:t>Using the picture on the next slide you are going to label Robert. You can label his appearance (what he looks like) using adjectives (to describe).</a:t>
            </a:r>
            <a:br>
              <a:rPr lang="en-GB" sz="3200" dirty="0">
                <a:latin typeface="Comic Sans MS" pitchFamily="66" charset="0"/>
              </a:rPr>
            </a:br>
            <a:br>
              <a:rPr lang="en-GB" sz="3200" dirty="0">
                <a:latin typeface="Comic Sans MS" pitchFamily="66" charset="0"/>
              </a:rPr>
            </a:br>
            <a:br>
              <a:rPr lang="en-GB" sz="3200" dirty="0">
                <a:latin typeface="Comic Sans MS" pitchFamily="66" charset="0"/>
              </a:rPr>
            </a:br>
            <a:r>
              <a:rPr lang="en-GB" sz="3200" dirty="0">
                <a:latin typeface="Comic Sans MS" pitchFamily="66" charset="0"/>
              </a:rPr>
              <a:t>Remember to add as many labels as you can as you will be using these to help you to write sentences soon.</a:t>
            </a:r>
            <a:br>
              <a:rPr lang="en-GB" sz="5400" dirty="0">
                <a:latin typeface="Comic Sans MS" pitchFamily="66" charset="0"/>
              </a:rPr>
            </a:br>
            <a:br>
              <a:rPr lang="en-GB" sz="5400" dirty="0">
                <a:latin typeface="Comic Sans MS" pitchFamily="66"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spTree>
    <p:extLst>
      <p:ext uri="{BB962C8B-B14F-4D97-AF65-F5344CB8AC3E}">
        <p14:creationId xmlns:p14="http://schemas.microsoft.com/office/powerpoint/2010/main" val="3353832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8312" y="959439"/>
            <a:ext cx="3146259" cy="5213366"/>
          </a:xfrm>
          <a:prstGeom prst="rect">
            <a:avLst/>
          </a:prstGeom>
        </p:spPr>
      </p:pic>
      <p:cxnSp>
        <p:nvCxnSpPr>
          <p:cNvPr id="4" name="Straight Arrow Connector 3"/>
          <p:cNvCxnSpPr/>
          <p:nvPr/>
        </p:nvCxnSpPr>
        <p:spPr>
          <a:xfrm>
            <a:off x="5729468" y="1585732"/>
            <a:ext cx="3923983" cy="321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1672047" y="3507698"/>
            <a:ext cx="2577736" cy="1704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672047" y="5573486"/>
            <a:ext cx="3370216" cy="6348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14" idx="3"/>
          </p:cNvCxnSpPr>
          <p:nvPr/>
        </p:nvCxnSpPr>
        <p:spPr>
          <a:xfrm flipH="1" flipV="1">
            <a:off x="1770591" y="1907177"/>
            <a:ext cx="3193301" cy="330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653451" y="1707662"/>
            <a:ext cx="1032142" cy="369332"/>
          </a:xfrm>
          <a:prstGeom prst="rect">
            <a:avLst/>
          </a:prstGeom>
          <a:noFill/>
        </p:spPr>
        <p:txBody>
          <a:bodyPr wrap="none" rtlCol="0">
            <a:spAutoFit/>
          </a:bodyPr>
          <a:lstStyle/>
          <a:p>
            <a:r>
              <a:rPr lang="en-GB" dirty="0"/>
              <a:t>black hat</a:t>
            </a:r>
          </a:p>
        </p:txBody>
      </p:sp>
      <p:sp>
        <p:nvSpPr>
          <p:cNvPr id="14" name="TextBox 13"/>
          <p:cNvSpPr txBox="1"/>
          <p:nvPr/>
        </p:nvSpPr>
        <p:spPr>
          <a:xfrm>
            <a:off x="299226" y="1722511"/>
            <a:ext cx="1471365" cy="369332"/>
          </a:xfrm>
          <a:prstGeom prst="rect">
            <a:avLst/>
          </a:prstGeom>
          <a:noFill/>
        </p:spPr>
        <p:txBody>
          <a:bodyPr wrap="none" rtlCol="0">
            <a:spAutoFit/>
          </a:bodyPr>
          <a:lstStyle/>
          <a:p>
            <a:r>
              <a:rPr lang="en-GB" dirty="0"/>
              <a:t>round earring</a:t>
            </a:r>
          </a:p>
        </p:txBody>
      </p:sp>
      <p:sp>
        <p:nvSpPr>
          <p:cNvPr id="15" name="TextBox 14"/>
          <p:cNvSpPr txBox="1"/>
          <p:nvPr/>
        </p:nvSpPr>
        <p:spPr>
          <a:xfrm>
            <a:off x="33680" y="5167682"/>
            <a:ext cx="2139688" cy="369332"/>
          </a:xfrm>
          <a:prstGeom prst="rect">
            <a:avLst/>
          </a:prstGeom>
          <a:noFill/>
        </p:spPr>
        <p:txBody>
          <a:bodyPr wrap="none" rtlCol="0">
            <a:spAutoFit/>
          </a:bodyPr>
          <a:lstStyle/>
          <a:p>
            <a:r>
              <a:rPr lang="en-GB" dirty="0"/>
              <a:t>black and gold jacket</a:t>
            </a:r>
          </a:p>
        </p:txBody>
      </p:sp>
      <p:sp>
        <p:nvSpPr>
          <p:cNvPr id="16" name="TextBox 15"/>
          <p:cNvSpPr txBox="1"/>
          <p:nvPr/>
        </p:nvSpPr>
        <p:spPr>
          <a:xfrm>
            <a:off x="207077" y="6015762"/>
            <a:ext cx="1593706" cy="369332"/>
          </a:xfrm>
          <a:prstGeom prst="rect">
            <a:avLst/>
          </a:prstGeom>
          <a:noFill/>
        </p:spPr>
        <p:txBody>
          <a:bodyPr wrap="none" rtlCol="0">
            <a:spAutoFit/>
          </a:bodyPr>
          <a:lstStyle/>
          <a:p>
            <a:r>
              <a:rPr lang="en-GB" dirty="0"/>
              <a:t>big black boots</a:t>
            </a:r>
          </a:p>
        </p:txBody>
      </p:sp>
    </p:spTree>
    <p:extLst>
      <p:ext uri="{BB962C8B-B14F-4D97-AF65-F5344CB8AC3E}">
        <p14:creationId xmlns:p14="http://schemas.microsoft.com/office/powerpoint/2010/main" val="2035323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197" y="3783928"/>
            <a:ext cx="10515600" cy="925905"/>
          </a:xfrm>
        </p:spPr>
        <p:txBody>
          <a:bodyPr>
            <a:noAutofit/>
          </a:bodyPr>
          <a:lstStyle/>
          <a:p>
            <a:r>
              <a:rPr lang="en-GB" sz="5400" dirty="0">
                <a:latin typeface="Comic Sans MS" pitchFamily="66" charset="0"/>
              </a:rPr>
              <a:t>Day 3</a:t>
            </a:r>
            <a:br>
              <a:rPr lang="en-GB" sz="5400" dirty="0">
                <a:latin typeface="Comic Sans MS" pitchFamily="66" charset="0"/>
              </a:rPr>
            </a:br>
            <a:r>
              <a:rPr lang="en-GB" sz="3200" dirty="0">
                <a:latin typeface="Comic Sans MS" pitchFamily="66" charset="0"/>
              </a:rPr>
              <a:t>Now you are going to use these labels to help you write sentences to describe what Robert looks like.</a:t>
            </a:r>
            <a:br>
              <a:rPr lang="en-GB" sz="3200" dirty="0">
                <a:latin typeface="Comic Sans MS" pitchFamily="66" charset="0"/>
              </a:rPr>
            </a:br>
            <a:r>
              <a:rPr lang="en-GB" sz="3200" dirty="0">
                <a:latin typeface="Comic Sans MS" pitchFamily="66" charset="0"/>
              </a:rPr>
              <a:t>Can you use </a:t>
            </a:r>
            <a:r>
              <a:rPr lang="en-GB" sz="3200" b="1" dirty="0">
                <a:solidFill>
                  <a:srgbClr val="FF0000"/>
                </a:solidFill>
                <a:latin typeface="Comic Sans MS" pitchFamily="66" charset="0"/>
              </a:rPr>
              <a:t>and</a:t>
            </a:r>
            <a:r>
              <a:rPr lang="en-GB" sz="3200" dirty="0">
                <a:latin typeface="Comic Sans MS" pitchFamily="66" charset="0"/>
              </a:rPr>
              <a:t> in your sentences?</a:t>
            </a:r>
            <a:br>
              <a:rPr lang="en-GB" sz="3200" dirty="0">
                <a:latin typeface="Comic Sans MS" pitchFamily="66" charset="0"/>
              </a:rPr>
            </a:br>
            <a:br>
              <a:rPr lang="en-GB" sz="3200" dirty="0">
                <a:latin typeface="Comic Sans MS" pitchFamily="66" charset="0"/>
              </a:rPr>
            </a:br>
            <a:br>
              <a:rPr lang="en-GB" sz="3200" dirty="0">
                <a:latin typeface="Comic Sans MS" pitchFamily="66" charset="0"/>
              </a:rPr>
            </a:br>
            <a:br>
              <a:rPr lang="en-GB" sz="3200" dirty="0">
                <a:latin typeface="Comic Sans MS" pitchFamily="66" charset="0"/>
              </a:rPr>
            </a:br>
            <a:br>
              <a:rPr lang="en-GB" sz="3200" dirty="0">
                <a:latin typeface="Comic Sans MS" pitchFamily="66" charset="0"/>
              </a:rPr>
            </a:br>
            <a:br>
              <a:rPr lang="en-GB" sz="3200" dirty="0">
                <a:latin typeface="Comic Sans MS" pitchFamily="66" charset="0"/>
              </a:rPr>
            </a:br>
            <a:br>
              <a:rPr lang="en-GB" sz="3200" dirty="0">
                <a:latin typeface="Comic Sans MS" pitchFamily="66" charset="0"/>
              </a:rPr>
            </a:br>
            <a:br>
              <a:rPr lang="en-GB" sz="3200" dirty="0">
                <a:latin typeface="Comic Sans MS" pitchFamily="66" charset="0"/>
              </a:rPr>
            </a:br>
            <a:br>
              <a:rPr lang="en-GB" sz="3200" dirty="0">
                <a:latin typeface="Comic Sans MS" pitchFamily="66" charset="0"/>
              </a:rPr>
            </a:br>
            <a:r>
              <a:rPr lang="en-GB" sz="3200" dirty="0">
                <a:latin typeface="Comic Sans MS" pitchFamily="66" charset="0"/>
              </a:rPr>
              <a:t>e.g. Robert is wearing black boots</a:t>
            </a:r>
            <a:r>
              <a:rPr lang="en-GB" sz="3200" b="1" dirty="0">
                <a:solidFill>
                  <a:srgbClr val="FF0000"/>
                </a:solidFill>
                <a:latin typeface="Comic Sans MS" pitchFamily="66" charset="0"/>
              </a:rPr>
              <a:t> and </a:t>
            </a:r>
            <a:r>
              <a:rPr lang="en-GB" sz="3200" dirty="0">
                <a:latin typeface="Comic Sans MS" pitchFamily="66" charset="0"/>
              </a:rPr>
              <a:t>a black hat. </a:t>
            </a:r>
            <a:br>
              <a:rPr lang="en-GB" sz="3200" dirty="0">
                <a:latin typeface="Comic Sans MS" pitchFamily="66" charset="0"/>
              </a:rPr>
            </a:br>
            <a:br>
              <a:rPr lang="en-GB" sz="5400" dirty="0">
                <a:latin typeface="Sassoon Penpals" pitchFamily="50"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pic>
        <p:nvPicPr>
          <p:cNvPr id="4" name="Picture 3"/>
          <p:cNvPicPr>
            <a:picLocks noChangeAspect="1"/>
          </p:cNvPicPr>
          <p:nvPr/>
        </p:nvPicPr>
        <p:blipFill>
          <a:blip r:embed="rId2"/>
          <a:stretch>
            <a:fillRect/>
          </a:stretch>
        </p:blipFill>
        <p:spPr>
          <a:xfrm>
            <a:off x="4757194" y="2272858"/>
            <a:ext cx="5556089" cy="3022140"/>
          </a:xfrm>
          <a:prstGeom prst="rect">
            <a:avLst/>
          </a:prstGeom>
        </p:spPr>
      </p:pic>
    </p:spTree>
    <p:extLst>
      <p:ext uri="{BB962C8B-B14F-4D97-AF65-F5344CB8AC3E}">
        <p14:creationId xmlns:p14="http://schemas.microsoft.com/office/powerpoint/2010/main" val="15605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4 -  </a:t>
            </a:r>
            <a:r>
              <a:rPr lang="en-GB" sz="6000" dirty="0">
                <a:latin typeface="Comic Sans MS" pitchFamily="66" charset="0"/>
              </a:rPr>
              <a:t>Handwriting 2</a:t>
            </a:r>
          </a:p>
        </p:txBody>
      </p:sp>
      <p:sp>
        <p:nvSpPr>
          <p:cNvPr id="5" name="Content Placeholder 2"/>
          <p:cNvSpPr>
            <a:spLocks noGrp="1"/>
          </p:cNvSpPr>
          <p:nvPr>
            <p:ph idx="1"/>
          </p:nvPr>
        </p:nvSpPr>
        <p:spPr>
          <a:xfrm>
            <a:off x="823210" y="1677185"/>
            <a:ext cx="10831286" cy="3930152"/>
          </a:xfrm>
        </p:spPr>
        <p:txBody>
          <a:bodyPr>
            <a:normAutofit/>
          </a:bodyPr>
          <a:lstStyle/>
          <a:p>
            <a:pPr marL="0" indent="0">
              <a:buNone/>
            </a:pPr>
            <a:r>
              <a:rPr lang="en-GB" sz="4300" dirty="0">
                <a:latin typeface="Comic Sans MS" pitchFamily="66" charset="0"/>
              </a:rPr>
              <a:t>Today you will be practising your letter formation of the following two letters: </a:t>
            </a:r>
            <a:r>
              <a:rPr lang="en-GB" sz="4300" dirty="0">
                <a:solidFill>
                  <a:srgbClr val="FF0000"/>
                </a:solidFill>
                <a:latin typeface="Comic Sans MS" pitchFamily="66" charset="0"/>
              </a:rPr>
              <a:t>h</a:t>
            </a:r>
            <a:r>
              <a:rPr lang="en-GB" sz="4300" dirty="0">
                <a:latin typeface="Comic Sans MS" pitchFamily="66" charset="0"/>
              </a:rPr>
              <a:t> and </a:t>
            </a:r>
            <a:r>
              <a:rPr lang="en-GB" sz="4300" dirty="0">
                <a:solidFill>
                  <a:srgbClr val="FF0000"/>
                </a:solidFill>
                <a:latin typeface="Comic Sans MS" pitchFamily="66" charset="0"/>
              </a:rPr>
              <a:t>g</a:t>
            </a:r>
          </a:p>
          <a:p>
            <a:pPr marL="0" indent="0">
              <a:buNone/>
            </a:pPr>
            <a:endParaRPr lang="en-GB" sz="4300" dirty="0">
              <a:latin typeface="Comic Sans MS" pitchFamily="66" charset="0"/>
            </a:endParaRPr>
          </a:p>
          <a:p>
            <a:pPr marL="0" indent="0">
              <a:buNone/>
            </a:pPr>
            <a:r>
              <a:rPr lang="en-GB" sz="4300" dirty="0">
                <a:latin typeface="Comic Sans MS" pitchFamily="66" charset="0"/>
              </a:rPr>
              <a:t>Let’s look at how we form each of these letters…</a:t>
            </a:r>
          </a:p>
          <a:p>
            <a:pPr marL="0" indent="0">
              <a:buNone/>
            </a:pPr>
            <a:endParaRPr lang="en-GB" sz="4300" dirty="0">
              <a:latin typeface="Sassoon Penpals" pitchFamily="50" charset="0"/>
            </a:endParaRPr>
          </a:p>
          <a:p>
            <a:pPr marL="0" indent="0">
              <a:buNone/>
            </a:pPr>
            <a:endParaRPr lang="en-GB" sz="4300" dirty="0">
              <a:latin typeface="Sassoon Penpals" pitchFamily="50" charset="0"/>
            </a:endParaRPr>
          </a:p>
        </p:txBody>
      </p:sp>
    </p:spTree>
    <p:extLst>
      <p:ext uri="{BB962C8B-B14F-4D97-AF65-F5344CB8AC3E}">
        <p14:creationId xmlns:p14="http://schemas.microsoft.com/office/powerpoint/2010/main" val="3871084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4 -  </a:t>
            </a:r>
            <a:r>
              <a:rPr lang="en-GB" sz="6000" dirty="0">
                <a:latin typeface="Comic Sans MS" pitchFamily="66" charset="0"/>
              </a:rPr>
              <a:t>Handwriting 2</a:t>
            </a:r>
          </a:p>
        </p:txBody>
      </p:sp>
      <p:sp>
        <p:nvSpPr>
          <p:cNvPr id="5" name="Content Placeholder 2"/>
          <p:cNvSpPr>
            <a:spLocks noGrp="1"/>
          </p:cNvSpPr>
          <p:nvPr>
            <p:ph idx="1"/>
          </p:nvPr>
        </p:nvSpPr>
        <p:spPr>
          <a:xfrm>
            <a:off x="823210" y="1677185"/>
            <a:ext cx="5652541" cy="3930152"/>
          </a:xfrm>
        </p:spPr>
        <p:txBody>
          <a:bodyPr>
            <a:normAutofit fontScale="85000" lnSpcReduction="20000"/>
          </a:bodyPr>
          <a:lstStyle/>
          <a:p>
            <a:pPr marL="0" indent="0">
              <a:buNone/>
            </a:pPr>
            <a:r>
              <a:rPr lang="en-GB" sz="4300" dirty="0">
                <a:latin typeface="Comic Sans MS" pitchFamily="66" charset="0"/>
              </a:rPr>
              <a:t>Look carefully at where you will start and which way the arrows point as this shows you how to form each letter:</a:t>
            </a:r>
          </a:p>
          <a:p>
            <a:pPr marL="0" indent="0">
              <a:buNone/>
            </a:pPr>
            <a:endParaRPr lang="en-GB" sz="4300" dirty="0">
              <a:latin typeface="Comic Sans MS" pitchFamily="66" charset="0"/>
            </a:endParaRPr>
          </a:p>
          <a:p>
            <a:pPr marL="0" indent="0">
              <a:buNone/>
            </a:pPr>
            <a:r>
              <a:rPr lang="en-GB" sz="4300" dirty="0">
                <a:latin typeface="Comic Sans MS" pitchFamily="66" charset="0"/>
              </a:rPr>
              <a:t>Practise forming the letter h in the air with your finger.</a:t>
            </a:r>
          </a:p>
          <a:p>
            <a:pPr marL="0" indent="0">
              <a:buNone/>
            </a:pPr>
            <a:endParaRPr lang="en-GB" sz="4300" dirty="0">
              <a:latin typeface="Comic Sans MS" pitchFamily="66" charset="0"/>
            </a:endParaRPr>
          </a:p>
          <a:p>
            <a:pPr marL="0" indent="0">
              <a:buNone/>
            </a:pPr>
            <a:endParaRPr lang="en-GB" sz="4300" dirty="0">
              <a:latin typeface="Sassoon Penpals" pitchFamily="50"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128" y="1416958"/>
            <a:ext cx="4127272" cy="4965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44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4</a:t>
            </a:r>
            <a:endParaRPr lang="en-GB" sz="6000" dirty="0">
              <a:latin typeface="Comic Sans MS" pitchFamily="66" charset="0"/>
            </a:endParaRPr>
          </a:p>
        </p:txBody>
      </p:sp>
      <p:sp>
        <p:nvSpPr>
          <p:cNvPr id="5" name="Content Placeholder 2"/>
          <p:cNvSpPr>
            <a:spLocks noGrp="1"/>
          </p:cNvSpPr>
          <p:nvPr>
            <p:ph idx="1"/>
          </p:nvPr>
        </p:nvSpPr>
        <p:spPr>
          <a:xfrm>
            <a:off x="823210" y="1677184"/>
            <a:ext cx="5652541" cy="4723615"/>
          </a:xfrm>
        </p:spPr>
        <p:txBody>
          <a:bodyPr>
            <a:normAutofit fontScale="77500" lnSpcReduction="20000"/>
          </a:bodyPr>
          <a:lstStyle/>
          <a:p>
            <a:pPr marL="0" indent="0">
              <a:buNone/>
            </a:pPr>
            <a:r>
              <a:rPr lang="en-GB" sz="4300" dirty="0">
                <a:latin typeface="Comic Sans MS" pitchFamily="66" charset="0"/>
              </a:rPr>
              <a:t>Can you now practise writing the letter h in your home learning book…</a:t>
            </a:r>
          </a:p>
          <a:p>
            <a:pPr marL="0" indent="0">
              <a:buNone/>
            </a:pPr>
            <a:endParaRPr lang="en-GB" sz="4300" dirty="0">
              <a:latin typeface="Comic Sans MS" pitchFamily="66" charset="0"/>
            </a:endParaRPr>
          </a:p>
          <a:p>
            <a:pPr marL="0" indent="0">
              <a:buNone/>
            </a:pPr>
            <a:endParaRPr lang="en-GB" sz="4300" dirty="0">
              <a:latin typeface="Comic Sans MS" pitchFamily="66" charset="0"/>
            </a:endParaRPr>
          </a:p>
          <a:p>
            <a:pPr marL="0" indent="0">
              <a:buNone/>
            </a:pPr>
            <a:r>
              <a:rPr lang="en-GB" sz="4300" dirty="0">
                <a:latin typeface="Comic Sans MS" pitchFamily="66" charset="0"/>
              </a:rPr>
              <a:t>Once you have done 2 lines of the letter h can you write the following words with these letters in. Think really carefully about how you form each letter.</a:t>
            </a:r>
          </a:p>
          <a:p>
            <a:pPr marL="0" indent="0">
              <a:buNone/>
            </a:pPr>
            <a:endParaRPr lang="en-GB" sz="4300" dirty="0">
              <a:latin typeface="Sassoon Penpals" pitchFamily="50" charset="0"/>
            </a:endParaRPr>
          </a:p>
          <a:p>
            <a:pPr marL="0" indent="0">
              <a:buNone/>
            </a:pPr>
            <a:endParaRPr lang="en-GB" sz="4300" dirty="0">
              <a:latin typeface="Sassoon Penpals" pitchFamily="50"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3681" y="2455409"/>
            <a:ext cx="6353175"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189" y="4026807"/>
            <a:ext cx="1277936" cy="218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67374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0187"/>
            <a:ext cx="10515600" cy="925905"/>
          </a:xfrm>
        </p:spPr>
        <p:txBody>
          <a:bodyPr>
            <a:noAutofit/>
          </a:bodyPr>
          <a:lstStyle/>
          <a:p>
            <a:r>
              <a:rPr lang="en-GB" sz="6600" dirty="0">
                <a:latin typeface="Comic Sans MS" pitchFamily="66" charset="0"/>
              </a:rPr>
              <a:t>Day 4 </a:t>
            </a:r>
            <a:endParaRPr lang="en-GB" sz="6000" dirty="0">
              <a:latin typeface="Comic Sans MS" pitchFamily="66" charset="0"/>
            </a:endParaRPr>
          </a:p>
        </p:txBody>
      </p:sp>
      <p:sp>
        <p:nvSpPr>
          <p:cNvPr id="5" name="Content Placeholder 2"/>
          <p:cNvSpPr>
            <a:spLocks noGrp="1"/>
          </p:cNvSpPr>
          <p:nvPr>
            <p:ph idx="1"/>
          </p:nvPr>
        </p:nvSpPr>
        <p:spPr>
          <a:xfrm>
            <a:off x="823210" y="1362391"/>
            <a:ext cx="10831286" cy="3930152"/>
          </a:xfrm>
        </p:spPr>
        <p:txBody>
          <a:bodyPr>
            <a:normAutofit/>
          </a:bodyPr>
          <a:lstStyle/>
          <a:p>
            <a:pPr marL="0" indent="0">
              <a:buNone/>
            </a:pPr>
            <a:r>
              <a:rPr lang="en-GB" sz="4300" dirty="0">
                <a:latin typeface="Comic Sans MS" pitchFamily="66" charset="0"/>
              </a:rPr>
              <a:t>Today you will be looking at what Robert did in the story you read for Guided Reading this week.</a:t>
            </a:r>
          </a:p>
          <a:p>
            <a:pPr marL="0" indent="0">
              <a:buNone/>
            </a:pPr>
            <a:endParaRPr lang="en-GB" sz="4300" dirty="0">
              <a:latin typeface="Sassoon Penpals" pitchFamily="50" charset="0"/>
            </a:endParaRPr>
          </a:p>
        </p:txBody>
      </p:sp>
      <p:pic>
        <p:nvPicPr>
          <p:cNvPr id="7" name="Picture 6"/>
          <p:cNvPicPr>
            <a:picLocks noChangeAspect="1"/>
          </p:cNvPicPr>
          <p:nvPr/>
        </p:nvPicPr>
        <p:blipFill>
          <a:blip r:embed="rId2"/>
          <a:stretch>
            <a:fillRect/>
          </a:stretch>
        </p:blipFill>
        <p:spPr>
          <a:xfrm>
            <a:off x="8989596" y="2928394"/>
            <a:ext cx="2109561" cy="3495553"/>
          </a:xfrm>
          <a:prstGeom prst="rect">
            <a:avLst/>
          </a:prstGeom>
        </p:spPr>
      </p:pic>
    </p:spTree>
    <p:extLst>
      <p:ext uri="{BB962C8B-B14F-4D97-AF65-F5344CB8AC3E}">
        <p14:creationId xmlns:p14="http://schemas.microsoft.com/office/powerpoint/2010/main" val="35852591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493263" y="4462416"/>
            <a:ext cx="10515600" cy="925905"/>
          </a:xfrm>
        </p:spPr>
        <p:txBody>
          <a:bodyPr>
            <a:noAutofit/>
          </a:bodyPr>
          <a:lstStyle/>
          <a:p>
            <a:r>
              <a:rPr lang="en-GB" dirty="0">
                <a:latin typeface="Comic Sans MS" pitchFamily="66" charset="0"/>
              </a:rPr>
              <a:t>What did Robert do at the </a:t>
            </a:r>
            <a:br>
              <a:rPr lang="en-GB" dirty="0">
                <a:latin typeface="Comic Sans MS" pitchFamily="66" charset="0"/>
              </a:rPr>
            </a:br>
            <a:r>
              <a:rPr lang="en-GB" dirty="0">
                <a:latin typeface="Comic Sans MS" pitchFamily="66" charset="0"/>
              </a:rPr>
              <a:t>beginning of the story?</a:t>
            </a:r>
            <a:br>
              <a:rPr lang="en-GB" dirty="0">
                <a:latin typeface="Comic Sans MS" pitchFamily="66" charset="0"/>
              </a:rPr>
            </a:br>
            <a:br>
              <a:rPr lang="en-GB" dirty="0">
                <a:latin typeface="Comic Sans MS" pitchFamily="66" charset="0"/>
              </a:rPr>
            </a:br>
            <a:r>
              <a:rPr lang="en-GB" dirty="0">
                <a:latin typeface="Comic Sans MS" pitchFamily="66" charset="0"/>
              </a:rPr>
              <a:t>Was he being kind or not?</a:t>
            </a:r>
            <a:br>
              <a:rPr lang="en-GB" dirty="0">
                <a:latin typeface="Comic Sans MS" pitchFamily="66" charset="0"/>
              </a:rPr>
            </a:br>
            <a:br>
              <a:rPr lang="en-GB" dirty="0">
                <a:latin typeface="Comic Sans MS" pitchFamily="66" charset="0"/>
              </a:rPr>
            </a:br>
            <a:r>
              <a:rPr lang="en-GB" dirty="0">
                <a:latin typeface="Comic Sans MS" pitchFamily="66" charset="0"/>
              </a:rPr>
              <a:t>What adjectives </a:t>
            </a:r>
            <a:br>
              <a:rPr lang="en-GB" dirty="0">
                <a:latin typeface="Comic Sans MS" pitchFamily="66" charset="0"/>
              </a:rPr>
            </a:br>
            <a:r>
              <a:rPr lang="en-GB" dirty="0">
                <a:latin typeface="Comic Sans MS" pitchFamily="66" charset="0"/>
              </a:rPr>
              <a:t>could we use to describe </a:t>
            </a:r>
            <a:br>
              <a:rPr lang="en-GB" dirty="0">
                <a:latin typeface="Comic Sans MS" pitchFamily="66" charset="0"/>
              </a:rPr>
            </a:br>
            <a:r>
              <a:rPr lang="en-GB" dirty="0">
                <a:latin typeface="Comic Sans MS" pitchFamily="66" charset="0"/>
              </a:rPr>
              <a:t>him as a character?</a:t>
            </a:r>
            <a:br>
              <a:rPr lang="en-GB" dirty="0">
                <a:latin typeface="Comic Sans MS" pitchFamily="66" charset="0"/>
              </a:rPr>
            </a:br>
            <a:br>
              <a:rPr lang="en-GB" dirty="0">
                <a:latin typeface="Comic Sans MS" pitchFamily="66" charset="0"/>
              </a:rPr>
            </a:br>
            <a:br>
              <a:rPr lang="en-GB" sz="5400" dirty="0">
                <a:latin typeface="Sassoon Penpals" pitchFamily="50" charset="0"/>
              </a:rPr>
            </a:br>
            <a:br>
              <a:rPr lang="en-GB" sz="5400" dirty="0">
                <a:latin typeface="Sassoon Penpals" pitchFamily="50"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pic>
        <p:nvPicPr>
          <p:cNvPr id="4" name="Picture 3"/>
          <p:cNvPicPr>
            <a:picLocks noChangeAspect="1"/>
          </p:cNvPicPr>
          <p:nvPr/>
        </p:nvPicPr>
        <p:blipFill>
          <a:blip r:embed="rId2"/>
          <a:stretch>
            <a:fillRect/>
          </a:stretch>
        </p:blipFill>
        <p:spPr>
          <a:xfrm>
            <a:off x="797400" y="785819"/>
            <a:ext cx="3146259" cy="5213366"/>
          </a:xfrm>
          <a:prstGeom prst="rect">
            <a:avLst/>
          </a:prstGeom>
        </p:spPr>
      </p:pic>
    </p:spTree>
    <p:extLst>
      <p:ext uri="{BB962C8B-B14F-4D97-AF65-F5344CB8AC3E}">
        <p14:creationId xmlns:p14="http://schemas.microsoft.com/office/powerpoint/2010/main" val="2349770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177" y="3678996"/>
            <a:ext cx="10515600" cy="925905"/>
          </a:xfrm>
        </p:spPr>
        <p:txBody>
          <a:bodyPr>
            <a:noAutofit/>
          </a:bodyPr>
          <a:lstStyle/>
          <a:p>
            <a:r>
              <a:rPr lang="en-GB" sz="5400" dirty="0">
                <a:latin typeface="Comic Sans MS" pitchFamily="66" charset="0"/>
              </a:rPr>
              <a:t>Day 4</a:t>
            </a:r>
            <a:br>
              <a:rPr lang="en-GB" sz="5400" dirty="0">
                <a:latin typeface="Sassoon Penpals" pitchFamily="50" charset="0"/>
              </a:rPr>
            </a:br>
            <a:br>
              <a:rPr lang="en-GB" sz="5400" dirty="0">
                <a:latin typeface="Sassoon Penpals" pitchFamily="50" charset="0"/>
              </a:rPr>
            </a:br>
            <a:r>
              <a:rPr lang="en-GB" sz="2800" dirty="0">
                <a:latin typeface="Comic Sans MS" pitchFamily="66" charset="0"/>
              </a:rPr>
              <a:t>Today you will write sentences to tell me what Robert did in the story.</a:t>
            </a:r>
            <a:br>
              <a:rPr lang="en-GB" sz="2800" dirty="0">
                <a:latin typeface="Comic Sans MS" pitchFamily="66" charset="0"/>
              </a:rPr>
            </a:br>
            <a:br>
              <a:rPr lang="en-GB" sz="2800" dirty="0">
                <a:latin typeface="Comic Sans MS" pitchFamily="66" charset="0"/>
              </a:rPr>
            </a:br>
            <a:r>
              <a:rPr lang="en-GB" sz="2800" dirty="0">
                <a:latin typeface="Comic Sans MS" pitchFamily="66" charset="0"/>
              </a:rPr>
              <a:t>e.g. </a:t>
            </a:r>
            <a:r>
              <a:rPr lang="en-GB" sz="2800" b="1" dirty="0">
                <a:latin typeface="Comic Sans MS" pitchFamily="66" charset="0"/>
              </a:rPr>
              <a:t>Robert went on the ship.</a:t>
            </a:r>
            <a:br>
              <a:rPr lang="en-GB" sz="2800" dirty="0">
                <a:latin typeface="Comic Sans MS" pitchFamily="66" charset="0"/>
              </a:rPr>
            </a:br>
            <a:br>
              <a:rPr lang="en-GB" sz="2800" dirty="0">
                <a:latin typeface="Comic Sans MS" pitchFamily="66" charset="0"/>
              </a:rPr>
            </a:br>
            <a:r>
              <a:rPr lang="en-GB" sz="2800" dirty="0">
                <a:latin typeface="Comic Sans MS" pitchFamily="66" charset="0"/>
              </a:rPr>
              <a:t>You can also use adjectives in your sentences which describe the type of character Robert is.</a:t>
            </a:r>
            <a:br>
              <a:rPr lang="en-GB" sz="2800" dirty="0">
                <a:latin typeface="Comic Sans MS" pitchFamily="66" charset="0"/>
              </a:rPr>
            </a:br>
            <a:br>
              <a:rPr lang="en-GB" sz="2800" dirty="0">
                <a:latin typeface="Comic Sans MS" pitchFamily="66" charset="0"/>
              </a:rPr>
            </a:br>
            <a:r>
              <a:rPr lang="en-GB" sz="2800" dirty="0">
                <a:latin typeface="Comic Sans MS" pitchFamily="66" charset="0"/>
              </a:rPr>
              <a:t>e.g. </a:t>
            </a:r>
            <a:r>
              <a:rPr lang="en-GB" sz="2800" b="1" dirty="0">
                <a:latin typeface="Comic Sans MS" pitchFamily="66" charset="0"/>
              </a:rPr>
              <a:t>Robert took the coins because he is greedy.</a:t>
            </a:r>
            <a:br>
              <a:rPr lang="en-GB" sz="2800" dirty="0">
                <a:latin typeface="Comic Sans MS" pitchFamily="66" charset="0"/>
              </a:rPr>
            </a:br>
            <a:br>
              <a:rPr lang="en-GB" sz="2800" dirty="0">
                <a:latin typeface="Comic Sans MS" pitchFamily="66" charset="0"/>
              </a:rPr>
            </a:br>
            <a:r>
              <a:rPr lang="en-GB" sz="2800" dirty="0">
                <a:solidFill>
                  <a:srgbClr val="FF0000"/>
                </a:solidFill>
                <a:latin typeface="Comic Sans MS" pitchFamily="66" charset="0"/>
              </a:rPr>
              <a:t>Remember to use capital letters, finger spaces and full stops.</a:t>
            </a:r>
            <a:br>
              <a:rPr lang="en-GB" sz="4800" dirty="0">
                <a:latin typeface="Comic Sans MS" pitchFamily="66" charset="0"/>
              </a:rPr>
            </a:br>
            <a:br>
              <a:rPr lang="en-GB" sz="4800" dirty="0">
                <a:latin typeface="Comic Sans MS" pitchFamily="66" charset="0"/>
              </a:rPr>
            </a:br>
            <a:br>
              <a:rPr lang="en-GB" sz="1050" dirty="0">
                <a:latin typeface="Comic Sans MS" pitchFamily="66" charset="0"/>
              </a:rPr>
            </a:br>
            <a:br>
              <a:rPr lang="en-GB" dirty="0">
                <a:latin typeface="Comic Sans MS" pitchFamily="66" charset="0"/>
              </a:rPr>
            </a:br>
            <a:endParaRPr lang="en-GB" sz="2800" dirty="0">
              <a:latin typeface="Comic Sans MS" pitchFamily="66" charset="0"/>
            </a:endParaRPr>
          </a:p>
        </p:txBody>
      </p:sp>
    </p:spTree>
    <p:extLst>
      <p:ext uri="{BB962C8B-B14F-4D97-AF65-F5344CB8AC3E}">
        <p14:creationId xmlns:p14="http://schemas.microsoft.com/office/powerpoint/2010/main" val="4270122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197" y="3783928"/>
            <a:ext cx="10515600" cy="925905"/>
          </a:xfrm>
        </p:spPr>
        <p:txBody>
          <a:bodyPr>
            <a:noAutofit/>
          </a:bodyPr>
          <a:lstStyle/>
          <a:p>
            <a:r>
              <a:rPr lang="en-GB" sz="4800" dirty="0">
                <a:latin typeface="Comic Sans MS" pitchFamily="66" charset="0"/>
              </a:rPr>
              <a:t>Day 4</a:t>
            </a:r>
            <a:br>
              <a:rPr lang="en-GB" sz="4800" dirty="0">
                <a:latin typeface="Comic Sans MS" pitchFamily="66" charset="0"/>
              </a:rPr>
            </a:br>
            <a:r>
              <a:rPr lang="en-GB" sz="2800" dirty="0">
                <a:latin typeface="Comic Sans MS" pitchFamily="66" charset="0"/>
              </a:rPr>
              <a:t>Use the pictures below to remind you of the things Robert did in the story.</a:t>
            </a:r>
            <a:br>
              <a:rPr lang="en-GB" sz="2800" dirty="0">
                <a:latin typeface="Comic Sans MS" pitchFamily="66" charset="0"/>
              </a:rPr>
            </a:br>
            <a:r>
              <a:rPr lang="en-GB" sz="2800" dirty="0">
                <a:latin typeface="Comic Sans MS" pitchFamily="66" charset="0"/>
              </a:rPr>
              <a:t>Can you try to add </a:t>
            </a:r>
            <a:r>
              <a:rPr lang="en-GB" sz="2800" b="1" u="sng" dirty="0">
                <a:latin typeface="Comic Sans MS" pitchFamily="66" charset="0"/>
              </a:rPr>
              <a:t>and</a:t>
            </a:r>
            <a:r>
              <a:rPr lang="en-GB" sz="2800" dirty="0">
                <a:latin typeface="Comic Sans MS" pitchFamily="66" charset="0"/>
              </a:rPr>
              <a:t> or </a:t>
            </a:r>
            <a:r>
              <a:rPr lang="en-GB" sz="2800" b="1" u="sng" dirty="0">
                <a:latin typeface="Comic Sans MS" pitchFamily="66" charset="0"/>
              </a:rPr>
              <a:t>because</a:t>
            </a:r>
            <a:r>
              <a:rPr lang="en-GB" sz="2800" dirty="0">
                <a:latin typeface="Comic Sans MS" pitchFamily="66" charset="0"/>
              </a:rPr>
              <a:t> to your sentences to make them more interesting?</a:t>
            </a: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r>
              <a:rPr lang="en-GB" sz="2800" dirty="0">
                <a:latin typeface="Comic Sans MS" pitchFamily="66" charset="0"/>
              </a:rPr>
              <a:t>Remember to write in full sentences if you can.</a:t>
            </a:r>
            <a:br>
              <a:rPr lang="en-GB" sz="5400" dirty="0">
                <a:latin typeface="Sassoon Penpals" pitchFamily="50" charset="0"/>
              </a:rPr>
            </a:br>
            <a:br>
              <a:rPr lang="en-GB" sz="5400" dirty="0">
                <a:latin typeface="Sassoon Penpals" pitchFamily="50"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pic>
        <p:nvPicPr>
          <p:cNvPr id="3" name="Picture 2"/>
          <p:cNvPicPr>
            <a:picLocks noChangeAspect="1"/>
          </p:cNvPicPr>
          <p:nvPr/>
        </p:nvPicPr>
        <p:blipFill>
          <a:blip r:embed="rId2"/>
          <a:stretch>
            <a:fillRect/>
          </a:stretch>
        </p:blipFill>
        <p:spPr>
          <a:xfrm>
            <a:off x="170567" y="2929644"/>
            <a:ext cx="1872869" cy="2405998"/>
          </a:xfrm>
          <a:prstGeom prst="rect">
            <a:avLst/>
          </a:prstGeom>
        </p:spPr>
      </p:pic>
      <p:pic>
        <p:nvPicPr>
          <p:cNvPr id="4" name="Picture 3"/>
          <p:cNvPicPr>
            <a:picLocks noChangeAspect="1"/>
          </p:cNvPicPr>
          <p:nvPr/>
        </p:nvPicPr>
        <p:blipFill>
          <a:blip r:embed="rId3"/>
          <a:stretch>
            <a:fillRect/>
          </a:stretch>
        </p:blipFill>
        <p:spPr>
          <a:xfrm>
            <a:off x="2290005" y="2925817"/>
            <a:ext cx="1733550" cy="2409825"/>
          </a:xfrm>
          <a:prstGeom prst="rect">
            <a:avLst/>
          </a:prstGeom>
        </p:spPr>
      </p:pic>
      <p:pic>
        <p:nvPicPr>
          <p:cNvPr id="5" name="Picture 4"/>
          <p:cNvPicPr>
            <a:picLocks noChangeAspect="1"/>
          </p:cNvPicPr>
          <p:nvPr/>
        </p:nvPicPr>
        <p:blipFill>
          <a:blip r:embed="rId4"/>
          <a:stretch>
            <a:fillRect/>
          </a:stretch>
        </p:blipFill>
        <p:spPr>
          <a:xfrm>
            <a:off x="6405629" y="2925818"/>
            <a:ext cx="2775590" cy="2409825"/>
          </a:xfrm>
          <a:prstGeom prst="rect">
            <a:avLst/>
          </a:prstGeom>
        </p:spPr>
      </p:pic>
      <p:pic>
        <p:nvPicPr>
          <p:cNvPr id="6" name="Picture 5"/>
          <p:cNvPicPr>
            <a:picLocks noChangeAspect="1"/>
          </p:cNvPicPr>
          <p:nvPr/>
        </p:nvPicPr>
        <p:blipFill>
          <a:blip r:embed="rId5"/>
          <a:stretch>
            <a:fillRect/>
          </a:stretch>
        </p:blipFill>
        <p:spPr>
          <a:xfrm>
            <a:off x="9385483" y="2925818"/>
            <a:ext cx="2541421" cy="2465558"/>
          </a:xfrm>
          <a:prstGeom prst="rect">
            <a:avLst/>
          </a:prstGeom>
        </p:spPr>
      </p:pic>
      <p:pic>
        <p:nvPicPr>
          <p:cNvPr id="7" name="Picture 6"/>
          <p:cNvPicPr>
            <a:picLocks noChangeAspect="1"/>
          </p:cNvPicPr>
          <p:nvPr/>
        </p:nvPicPr>
        <p:blipFill>
          <a:blip r:embed="rId6"/>
          <a:stretch>
            <a:fillRect/>
          </a:stretch>
        </p:blipFill>
        <p:spPr>
          <a:xfrm>
            <a:off x="4307553" y="2971734"/>
            <a:ext cx="1814078" cy="2317989"/>
          </a:xfrm>
          <a:prstGeom prst="rect">
            <a:avLst/>
          </a:prstGeom>
        </p:spPr>
      </p:pic>
    </p:spTree>
    <p:extLst>
      <p:ext uri="{BB962C8B-B14F-4D97-AF65-F5344CB8AC3E}">
        <p14:creationId xmlns:p14="http://schemas.microsoft.com/office/powerpoint/2010/main" val="2697796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9182"/>
            <a:ext cx="10515600" cy="1325563"/>
          </a:xfrm>
        </p:spPr>
        <p:txBody>
          <a:bodyPr>
            <a:normAutofit/>
          </a:bodyPr>
          <a:lstStyle/>
          <a:p>
            <a:r>
              <a:rPr lang="en-GB" sz="6600" dirty="0">
                <a:latin typeface="Comic Sans MS" pitchFamily="66" charset="0"/>
              </a:rPr>
              <a:t>This week…</a:t>
            </a:r>
          </a:p>
        </p:txBody>
      </p:sp>
      <p:sp>
        <p:nvSpPr>
          <p:cNvPr id="3" name="Content Placeholder 2"/>
          <p:cNvSpPr>
            <a:spLocks noGrp="1"/>
          </p:cNvSpPr>
          <p:nvPr>
            <p:ph idx="1"/>
          </p:nvPr>
        </p:nvSpPr>
        <p:spPr>
          <a:xfrm>
            <a:off x="838200" y="1411967"/>
            <a:ext cx="10515600" cy="4554117"/>
          </a:xfrm>
        </p:spPr>
        <p:txBody>
          <a:bodyPr>
            <a:noAutofit/>
          </a:bodyPr>
          <a:lstStyle/>
          <a:p>
            <a:r>
              <a:rPr lang="en-GB" sz="3200" dirty="0">
                <a:latin typeface="Comic Sans MS" pitchFamily="66" charset="0"/>
              </a:rPr>
              <a:t>Day 1 – Grammar – Question marks</a:t>
            </a:r>
          </a:p>
          <a:p>
            <a:r>
              <a:rPr lang="en-GB" sz="3200" dirty="0">
                <a:latin typeface="Comic Sans MS" pitchFamily="66" charset="0"/>
              </a:rPr>
              <a:t>Day 2 – Handwriting 1</a:t>
            </a:r>
          </a:p>
          <a:p>
            <a:r>
              <a:rPr lang="en-GB" sz="3200" dirty="0">
                <a:latin typeface="Comic Sans MS" pitchFamily="66" charset="0"/>
              </a:rPr>
              <a:t>Day 2 – Guided Reading – Star of the Air</a:t>
            </a:r>
          </a:p>
          <a:p>
            <a:r>
              <a:rPr lang="en-GB" sz="3200" dirty="0">
                <a:latin typeface="Comic Sans MS" pitchFamily="66" charset="0"/>
              </a:rPr>
              <a:t>Day 3 – Describing what Robert looks like</a:t>
            </a:r>
          </a:p>
          <a:p>
            <a:r>
              <a:rPr lang="en-GB" sz="3200" dirty="0">
                <a:latin typeface="Comic Sans MS" pitchFamily="66" charset="0"/>
              </a:rPr>
              <a:t>Day 4 – Handwriting 2</a:t>
            </a:r>
          </a:p>
          <a:p>
            <a:r>
              <a:rPr lang="en-GB" sz="3200" dirty="0">
                <a:latin typeface="Comic Sans MS" pitchFamily="66" charset="0"/>
              </a:rPr>
              <a:t>Day 4 – What did Robert do?</a:t>
            </a:r>
          </a:p>
          <a:p>
            <a:r>
              <a:rPr lang="en-GB" sz="3200" dirty="0">
                <a:latin typeface="Comic Sans MS" pitchFamily="66" charset="0"/>
              </a:rPr>
              <a:t>Day 5 – Sending a letter to Robert</a:t>
            </a:r>
          </a:p>
        </p:txBody>
      </p:sp>
    </p:spTree>
    <p:extLst>
      <p:ext uri="{BB962C8B-B14F-4D97-AF65-F5344CB8AC3E}">
        <p14:creationId xmlns:p14="http://schemas.microsoft.com/office/powerpoint/2010/main" val="4268746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216" y="4308584"/>
            <a:ext cx="10515600" cy="925905"/>
          </a:xfrm>
        </p:spPr>
        <p:txBody>
          <a:bodyPr>
            <a:noAutofit/>
          </a:bodyPr>
          <a:lstStyle/>
          <a:p>
            <a:r>
              <a:rPr lang="en-GB" sz="5400" dirty="0">
                <a:latin typeface="Comic Sans MS" pitchFamily="66" charset="0"/>
              </a:rPr>
              <a:t>Day 5</a:t>
            </a:r>
            <a:br>
              <a:rPr lang="en-GB" sz="5400" dirty="0">
                <a:latin typeface="Comic Sans MS" pitchFamily="66" charset="0"/>
              </a:rPr>
            </a:br>
            <a:br>
              <a:rPr lang="en-GB" sz="5400" dirty="0">
                <a:latin typeface="Comic Sans MS" pitchFamily="66" charset="0"/>
              </a:rPr>
            </a:br>
            <a:r>
              <a:rPr lang="en-GB" sz="3200" dirty="0">
                <a:latin typeface="Comic Sans MS" pitchFamily="66" charset="0"/>
              </a:rPr>
              <a:t>Today you will be thinking about the story you have read. You will be writing a letter to Robert to tell him what he did wrong.</a:t>
            </a:r>
            <a:br>
              <a:rPr lang="en-GB" sz="3200" dirty="0">
                <a:latin typeface="Comic Sans MS" pitchFamily="66" charset="0"/>
              </a:rPr>
            </a:br>
            <a:br>
              <a:rPr lang="en-GB" sz="3200" dirty="0">
                <a:latin typeface="Comic Sans MS" pitchFamily="66" charset="0"/>
              </a:rPr>
            </a:br>
            <a:r>
              <a:rPr lang="en-GB" sz="3200" b="1" dirty="0">
                <a:latin typeface="Comic Sans MS" pitchFamily="66" charset="0"/>
              </a:rPr>
              <a:t>I will help you to put your letter in to the right order.</a:t>
            </a:r>
            <a:br>
              <a:rPr lang="en-GB" sz="3200" b="1" dirty="0">
                <a:latin typeface="Comic Sans MS" pitchFamily="66" charset="0"/>
              </a:rPr>
            </a:br>
            <a:br>
              <a:rPr lang="en-GB" sz="3200" dirty="0">
                <a:latin typeface="Comic Sans MS" pitchFamily="66" charset="0"/>
              </a:rPr>
            </a:br>
            <a:r>
              <a:rPr lang="en-GB" sz="3200" dirty="0">
                <a:latin typeface="Comic Sans MS" pitchFamily="66" charset="0"/>
              </a:rPr>
              <a:t>Then you will write some sentences for the main body of your letter to explain to Robert what he did wrong.</a:t>
            </a:r>
            <a:br>
              <a:rPr lang="en-GB" sz="3200" dirty="0">
                <a:latin typeface="Comic Sans MS" pitchFamily="66" charset="0"/>
              </a:rPr>
            </a:br>
            <a:br>
              <a:rPr lang="en-GB" sz="3200" dirty="0">
                <a:latin typeface="Comic Sans MS" pitchFamily="66" charset="0"/>
              </a:rPr>
            </a:br>
            <a:br>
              <a:rPr lang="en-GB" sz="3200" dirty="0">
                <a:latin typeface="Sassoon Penpals" pitchFamily="50" charset="0"/>
              </a:rPr>
            </a:br>
            <a:br>
              <a:rPr lang="en-GB" sz="5400" dirty="0">
                <a:latin typeface="Sassoon Penpals" pitchFamily="50" charset="0"/>
              </a:rPr>
            </a:br>
            <a:br>
              <a:rPr lang="en-GB" sz="5400" dirty="0">
                <a:latin typeface="Sassoon Penpals" pitchFamily="50"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spTree>
    <p:extLst>
      <p:ext uri="{BB962C8B-B14F-4D97-AF65-F5344CB8AC3E}">
        <p14:creationId xmlns:p14="http://schemas.microsoft.com/office/powerpoint/2010/main" val="925741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23" y="1507510"/>
            <a:ext cx="10515600" cy="925905"/>
          </a:xfrm>
        </p:spPr>
        <p:txBody>
          <a:bodyPr>
            <a:noAutofit/>
          </a:bodyPr>
          <a:lstStyle/>
          <a:p>
            <a:br>
              <a:rPr lang="en-GB" sz="3200" dirty="0">
                <a:latin typeface="Comic Sans MS" pitchFamily="66" charset="0"/>
              </a:rPr>
            </a:br>
            <a:r>
              <a:rPr lang="en-GB" sz="3200" dirty="0">
                <a:latin typeface="Comic Sans MS" pitchFamily="66" charset="0"/>
              </a:rPr>
              <a:t>Look at these features of a letter:</a:t>
            </a:r>
            <a:br>
              <a:rPr lang="en-GB" sz="3200" dirty="0">
                <a:latin typeface="Comic Sans MS" pitchFamily="66" charset="0"/>
              </a:rPr>
            </a:br>
            <a:br>
              <a:rPr lang="en-GB" sz="3200" dirty="0">
                <a:latin typeface="Sassoon Penpals" pitchFamily="50" charset="0"/>
              </a:rPr>
            </a:br>
            <a:br>
              <a:rPr lang="en-GB" sz="5400" dirty="0">
                <a:latin typeface="Sassoon Penpals" pitchFamily="50" charset="0"/>
              </a:rPr>
            </a:br>
            <a:br>
              <a:rPr lang="en-GB" sz="5400" dirty="0">
                <a:latin typeface="Sassoon Penpals" pitchFamily="50"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pic>
        <p:nvPicPr>
          <p:cNvPr id="3" name="Picture 2"/>
          <p:cNvPicPr>
            <a:picLocks noChangeAspect="1"/>
          </p:cNvPicPr>
          <p:nvPr/>
        </p:nvPicPr>
        <p:blipFill>
          <a:blip r:embed="rId2"/>
          <a:stretch>
            <a:fillRect/>
          </a:stretch>
        </p:blipFill>
        <p:spPr>
          <a:xfrm>
            <a:off x="2904944" y="1361049"/>
            <a:ext cx="4067175" cy="5038725"/>
          </a:xfrm>
          <a:prstGeom prst="rect">
            <a:avLst/>
          </a:prstGeom>
        </p:spPr>
      </p:pic>
      <p:sp>
        <p:nvSpPr>
          <p:cNvPr id="4" name="TextBox 3"/>
          <p:cNvSpPr txBox="1"/>
          <p:nvPr/>
        </p:nvSpPr>
        <p:spPr>
          <a:xfrm>
            <a:off x="8102278" y="1507510"/>
            <a:ext cx="3492687" cy="646331"/>
          </a:xfrm>
          <a:prstGeom prst="rect">
            <a:avLst/>
          </a:prstGeom>
          <a:noFill/>
        </p:spPr>
        <p:txBody>
          <a:bodyPr wrap="none" rtlCol="0">
            <a:spAutoFit/>
          </a:bodyPr>
          <a:lstStyle/>
          <a:p>
            <a:r>
              <a:rPr lang="en-GB" dirty="0"/>
              <a:t>Address (the person who is writing </a:t>
            </a:r>
          </a:p>
          <a:p>
            <a:r>
              <a:rPr lang="en-GB" dirty="0"/>
              <a:t>the letter)</a:t>
            </a:r>
          </a:p>
        </p:txBody>
      </p:sp>
      <p:sp>
        <p:nvSpPr>
          <p:cNvPr id="5" name="TextBox 4"/>
          <p:cNvSpPr txBox="1"/>
          <p:nvPr/>
        </p:nvSpPr>
        <p:spPr>
          <a:xfrm>
            <a:off x="8264324" y="2433415"/>
            <a:ext cx="3426836" cy="369332"/>
          </a:xfrm>
          <a:prstGeom prst="rect">
            <a:avLst/>
          </a:prstGeom>
          <a:noFill/>
        </p:spPr>
        <p:txBody>
          <a:bodyPr wrap="none" rtlCol="0">
            <a:spAutoFit/>
          </a:bodyPr>
          <a:lstStyle/>
          <a:p>
            <a:r>
              <a:rPr lang="en-GB" dirty="0"/>
              <a:t>Date (when the letter was written)</a:t>
            </a:r>
          </a:p>
        </p:txBody>
      </p:sp>
      <p:sp>
        <p:nvSpPr>
          <p:cNvPr id="6" name="TextBox 5"/>
          <p:cNvSpPr txBox="1"/>
          <p:nvPr/>
        </p:nvSpPr>
        <p:spPr>
          <a:xfrm>
            <a:off x="8264324" y="2989988"/>
            <a:ext cx="2770695" cy="369332"/>
          </a:xfrm>
          <a:prstGeom prst="rect">
            <a:avLst/>
          </a:prstGeom>
          <a:noFill/>
        </p:spPr>
        <p:txBody>
          <a:bodyPr wrap="none" rtlCol="0">
            <a:spAutoFit/>
          </a:bodyPr>
          <a:lstStyle/>
          <a:p>
            <a:r>
              <a:rPr lang="en-GB" dirty="0"/>
              <a:t>Dear… (who the letter is to)</a:t>
            </a:r>
          </a:p>
        </p:txBody>
      </p:sp>
      <p:sp>
        <p:nvSpPr>
          <p:cNvPr id="10" name="TextBox 9"/>
          <p:cNvSpPr txBox="1"/>
          <p:nvPr/>
        </p:nvSpPr>
        <p:spPr>
          <a:xfrm>
            <a:off x="8400629" y="4231928"/>
            <a:ext cx="2583271" cy="646331"/>
          </a:xfrm>
          <a:prstGeom prst="rect">
            <a:avLst/>
          </a:prstGeom>
          <a:noFill/>
        </p:spPr>
        <p:txBody>
          <a:bodyPr wrap="none" rtlCol="0">
            <a:spAutoFit/>
          </a:bodyPr>
          <a:lstStyle/>
          <a:p>
            <a:r>
              <a:rPr lang="en-GB" dirty="0"/>
              <a:t>main body of the letter</a:t>
            </a:r>
          </a:p>
          <a:p>
            <a:r>
              <a:rPr lang="en-GB" dirty="0"/>
              <a:t> (what the letter is about)</a:t>
            </a:r>
          </a:p>
        </p:txBody>
      </p:sp>
      <p:sp>
        <p:nvSpPr>
          <p:cNvPr id="11" name="TextBox 10"/>
          <p:cNvSpPr txBox="1"/>
          <p:nvPr/>
        </p:nvSpPr>
        <p:spPr>
          <a:xfrm>
            <a:off x="8306903" y="5630945"/>
            <a:ext cx="3066865" cy="369332"/>
          </a:xfrm>
          <a:prstGeom prst="rect">
            <a:avLst/>
          </a:prstGeom>
          <a:noFill/>
        </p:spPr>
        <p:txBody>
          <a:bodyPr wrap="none" rtlCol="0">
            <a:spAutoFit/>
          </a:bodyPr>
          <a:lstStyle/>
          <a:p>
            <a:r>
              <a:rPr lang="en-GB" dirty="0"/>
              <a:t>From… (who the letter is from)</a:t>
            </a:r>
          </a:p>
        </p:txBody>
      </p:sp>
      <p:cxnSp>
        <p:nvCxnSpPr>
          <p:cNvPr id="8" name="Straight Arrow Connector 7"/>
          <p:cNvCxnSpPr>
            <a:stCxn id="4" idx="1"/>
          </p:cNvCxnSpPr>
          <p:nvPr/>
        </p:nvCxnSpPr>
        <p:spPr>
          <a:xfrm flipH="1">
            <a:off x="6713316" y="1830676"/>
            <a:ext cx="1388962" cy="461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1"/>
          </p:cNvCxnSpPr>
          <p:nvPr/>
        </p:nvCxnSpPr>
        <p:spPr>
          <a:xfrm flipH="1">
            <a:off x="6695214" y="2618081"/>
            <a:ext cx="1569110" cy="1974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1"/>
          </p:cNvCxnSpPr>
          <p:nvPr/>
        </p:nvCxnSpPr>
        <p:spPr>
          <a:xfrm flipH="1">
            <a:off x="4244050" y="3174654"/>
            <a:ext cx="4020274" cy="92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6713316" y="4402799"/>
            <a:ext cx="1687313" cy="125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1" idx="1"/>
          </p:cNvCxnSpPr>
          <p:nvPr/>
        </p:nvCxnSpPr>
        <p:spPr>
          <a:xfrm flipH="1">
            <a:off x="4244050" y="5815611"/>
            <a:ext cx="40628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6683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206" y="4593397"/>
            <a:ext cx="10515600" cy="925905"/>
          </a:xfrm>
        </p:spPr>
        <p:txBody>
          <a:bodyPr>
            <a:noAutofit/>
          </a:bodyPr>
          <a:lstStyle/>
          <a:p>
            <a:r>
              <a:rPr lang="en-GB" sz="4800" dirty="0">
                <a:latin typeface="Comic Sans MS" pitchFamily="66" charset="0"/>
              </a:rPr>
              <a:t>Day 5</a:t>
            </a:r>
            <a:br>
              <a:rPr lang="en-GB" sz="4800" dirty="0">
                <a:latin typeface="Comic Sans MS" pitchFamily="66" charset="0"/>
              </a:rPr>
            </a:br>
            <a:br>
              <a:rPr lang="en-GB" sz="2800" dirty="0">
                <a:latin typeface="Comic Sans MS" pitchFamily="66" charset="0"/>
              </a:rPr>
            </a:br>
            <a:r>
              <a:rPr lang="en-GB" sz="2800" dirty="0">
                <a:latin typeface="Comic Sans MS" pitchFamily="66" charset="0"/>
              </a:rPr>
              <a:t>On the next page we have created a letter which you can use to help you.</a:t>
            </a:r>
            <a:br>
              <a:rPr lang="en-GB" sz="2800" dirty="0">
                <a:latin typeface="Comic Sans MS" pitchFamily="66" charset="0"/>
              </a:rPr>
            </a:br>
            <a:br>
              <a:rPr lang="en-GB" sz="2800" dirty="0">
                <a:latin typeface="Comic Sans MS" pitchFamily="66" charset="0"/>
              </a:rPr>
            </a:br>
            <a:r>
              <a:rPr lang="en-GB" sz="2800" dirty="0">
                <a:latin typeface="Comic Sans MS" pitchFamily="66" charset="0"/>
              </a:rPr>
              <a:t>You need to write the main body of the letter to tell Robert what he did wrong.</a:t>
            </a:r>
            <a:br>
              <a:rPr lang="en-GB" sz="2800" dirty="0">
                <a:latin typeface="Comic Sans MS" pitchFamily="66" charset="0"/>
              </a:rPr>
            </a:br>
            <a:br>
              <a:rPr lang="en-GB" sz="2800" dirty="0">
                <a:latin typeface="Comic Sans MS" pitchFamily="66" charset="0"/>
              </a:rPr>
            </a:br>
            <a:r>
              <a:rPr lang="en-GB" sz="2800" dirty="0">
                <a:latin typeface="Comic Sans MS" pitchFamily="66" charset="0"/>
              </a:rPr>
              <a:t>Remember to write in full sentences.</a:t>
            </a:r>
            <a:br>
              <a:rPr lang="en-GB" sz="2800" dirty="0">
                <a:latin typeface="Comic Sans MS" pitchFamily="66" charset="0"/>
              </a:rPr>
            </a:br>
            <a:br>
              <a:rPr lang="en-GB" sz="2800" dirty="0">
                <a:latin typeface="Comic Sans MS" pitchFamily="66" charset="0"/>
              </a:rPr>
            </a:br>
            <a:r>
              <a:rPr lang="en-GB" sz="2800" dirty="0">
                <a:latin typeface="Comic Sans MS" pitchFamily="66" charset="0"/>
              </a:rPr>
              <a:t>Use capital letters, finger spaces and full stops.</a:t>
            </a:r>
            <a:br>
              <a:rPr lang="en-GB" sz="2800" dirty="0">
                <a:latin typeface="Comic Sans MS" pitchFamily="66" charset="0"/>
              </a:rPr>
            </a:br>
            <a:br>
              <a:rPr lang="en-GB" sz="2800" dirty="0">
                <a:latin typeface="Comic Sans MS" pitchFamily="66" charset="0"/>
              </a:rPr>
            </a:br>
            <a:r>
              <a:rPr lang="en-GB" sz="2800" dirty="0">
                <a:latin typeface="Comic Sans MS" pitchFamily="66" charset="0"/>
              </a:rPr>
              <a:t>Also remember to use your Phonics to help you to sound out the words in your sentences.</a:t>
            </a: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2800" dirty="0">
                <a:latin typeface="Comic Sans MS" pitchFamily="66" charset="0"/>
              </a:rPr>
            </a:br>
            <a:br>
              <a:rPr lang="en-GB" sz="105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spTree>
    <p:extLst>
      <p:ext uri="{BB962C8B-B14F-4D97-AF65-F5344CB8AC3E}">
        <p14:creationId xmlns:p14="http://schemas.microsoft.com/office/powerpoint/2010/main" val="3435313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733" y="2908048"/>
            <a:ext cx="10515600" cy="925905"/>
          </a:xfrm>
        </p:spPr>
        <p:txBody>
          <a:bodyPr>
            <a:noAutofit/>
          </a:bodyPr>
          <a:lstStyle/>
          <a:p>
            <a:pPr algn="r"/>
            <a:r>
              <a:rPr lang="en-GB" sz="1600" dirty="0">
                <a:latin typeface="Comic Sans MS" pitchFamily="66" charset="0"/>
              </a:rPr>
              <a:t>your name</a:t>
            </a:r>
            <a:br>
              <a:rPr lang="en-GB" sz="1600" dirty="0">
                <a:latin typeface="Comic Sans MS" pitchFamily="66" charset="0"/>
              </a:rPr>
            </a:br>
            <a:r>
              <a:rPr lang="en-GB" sz="1600" dirty="0">
                <a:latin typeface="Comic Sans MS" pitchFamily="66" charset="0"/>
              </a:rPr>
              <a:t>Horton Grange Primary School</a:t>
            </a:r>
            <a:br>
              <a:rPr lang="en-GB" sz="1600" dirty="0">
                <a:latin typeface="Comic Sans MS" pitchFamily="66" charset="0"/>
              </a:rPr>
            </a:br>
            <a:r>
              <a:rPr lang="en-GB" sz="1600" dirty="0">
                <a:latin typeface="Comic Sans MS" pitchFamily="66" charset="0"/>
              </a:rPr>
              <a:t>Spencer Road </a:t>
            </a:r>
            <a:br>
              <a:rPr lang="en-GB" sz="1600" dirty="0">
                <a:latin typeface="Comic Sans MS" pitchFamily="66" charset="0"/>
              </a:rPr>
            </a:br>
            <a:r>
              <a:rPr lang="en-GB" sz="1600" dirty="0">
                <a:latin typeface="Comic Sans MS" pitchFamily="66" charset="0"/>
              </a:rPr>
              <a:t>Bradford</a:t>
            </a:r>
            <a:br>
              <a:rPr lang="en-GB" sz="1600" dirty="0">
                <a:latin typeface="Comic Sans MS" pitchFamily="66" charset="0"/>
              </a:rPr>
            </a:br>
            <a:r>
              <a:rPr lang="en-GB" sz="1600" dirty="0">
                <a:latin typeface="Comic Sans MS" pitchFamily="66" charset="0"/>
              </a:rPr>
              <a:t>BD7 2EU</a:t>
            </a:r>
            <a:br>
              <a:rPr lang="en-GB" sz="1600" dirty="0">
                <a:latin typeface="Comic Sans MS" pitchFamily="66" charset="0"/>
              </a:rPr>
            </a:br>
            <a:br>
              <a:rPr lang="en-GB" sz="1600" dirty="0">
                <a:latin typeface="Comic Sans MS" pitchFamily="66" charset="0"/>
              </a:rPr>
            </a:br>
            <a:r>
              <a:rPr lang="en-GB" sz="1600" dirty="0">
                <a:latin typeface="Comic Sans MS" pitchFamily="66" charset="0"/>
              </a:rPr>
              <a:t>Friday 21</a:t>
            </a:r>
            <a:r>
              <a:rPr lang="en-GB" sz="1600" baseline="30000" dirty="0">
                <a:latin typeface="Comic Sans MS" pitchFamily="66" charset="0"/>
              </a:rPr>
              <a:t>st</a:t>
            </a:r>
            <a:r>
              <a:rPr lang="en-GB" sz="1600" dirty="0">
                <a:latin typeface="Comic Sans MS" pitchFamily="66" charset="0"/>
              </a:rPr>
              <a:t> January</a:t>
            </a:r>
            <a:br>
              <a:rPr lang="en-GB" sz="1600" dirty="0">
                <a:latin typeface="Comic Sans MS" pitchFamily="66" charset="0"/>
              </a:rPr>
            </a:br>
            <a:br>
              <a:rPr lang="en-GB" sz="1600" dirty="0">
                <a:latin typeface="Comic Sans MS" pitchFamily="66" charset="0"/>
              </a:rPr>
            </a:br>
            <a:br>
              <a:rPr lang="en-GB" sz="3200" dirty="0">
                <a:latin typeface="Comic Sans MS" pitchFamily="66" charset="0"/>
              </a:rPr>
            </a:br>
            <a:br>
              <a:rPr lang="en-GB" sz="3200" dirty="0">
                <a:latin typeface="Comic Sans MS" pitchFamily="66" charset="0"/>
              </a:rPr>
            </a:br>
            <a:br>
              <a:rPr lang="en-GB" sz="3200" dirty="0">
                <a:latin typeface="Sassoon Penpals" pitchFamily="50" charset="0"/>
              </a:rPr>
            </a:br>
            <a:br>
              <a:rPr lang="en-GB" sz="5400" dirty="0">
                <a:latin typeface="Sassoon Penpals" pitchFamily="50" charset="0"/>
              </a:rPr>
            </a:br>
            <a:br>
              <a:rPr lang="en-GB" sz="5400" dirty="0">
                <a:latin typeface="Sassoon Penpals" pitchFamily="50"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sp>
        <p:nvSpPr>
          <p:cNvPr id="3" name="Title 1"/>
          <p:cNvSpPr txBox="1">
            <a:spLocks/>
          </p:cNvSpPr>
          <p:nvPr/>
        </p:nvSpPr>
        <p:spPr>
          <a:xfrm>
            <a:off x="941733" y="5932095"/>
            <a:ext cx="10515600" cy="92590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latin typeface="Comic Sans MS" pitchFamily="66" charset="0"/>
              </a:rPr>
              <a:t>Dear Robert</a:t>
            </a:r>
          </a:p>
          <a:p>
            <a:endParaRPr lang="en-GB" sz="1600" dirty="0">
              <a:latin typeface="Comic Sans MS" pitchFamily="66" charset="0"/>
            </a:endParaRPr>
          </a:p>
          <a:p>
            <a:r>
              <a:rPr lang="en-GB" sz="1600" dirty="0">
                <a:latin typeface="Comic Sans MS" pitchFamily="66" charset="0"/>
              </a:rPr>
              <a:t>I am writing to tell you about what you did wrong.</a:t>
            </a:r>
          </a:p>
          <a:p>
            <a:endParaRPr lang="en-GB" sz="1600" dirty="0">
              <a:latin typeface="Comic Sans MS" pitchFamily="66" charset="0"/>
            </a:endParaRPr>
          </a:p>
          <a:p>
            <a:r>
              <a:rPr lang="en-GB" sz="1600" dirty="0">
                <a:latin typeface="Comic Sans MS" pitchFamily="66" charset="0"/>
              </a:rPr>
              <a:t>____________________________________________________________________</a:t>
            </a:r>
          </a:p>
          <a:p>
            <a:endParaRPr lang="en-GB" sz="1600" dirty="0">
              <a:latin typeface="Comic Sans MS" pitchFamily="66" charset="0"/>
            </a:endParaRPr>
          </a:p>
          <a:p>
            <a:r>
              <a:rPr lang="en-GB" sz="1600" dirty="0">
                <a:latin typeface="Comic Sans MS" pitchFamily="66" charset="0"/>
              </a:rPr>
              <a:t>____________________________________________________________________</a:t>
            </a:r>
          </a:p>
          <a:p>
            <a:endParaRPr lang="en-GB" sz="1600" dirty="0">
              <a:latin typeface="Comic Sans MS" pitchFamily="66" charset="0"/>
            </a:endParaRPr>
          </a:p>
          <a:p>
            <a:r>
              <a:rPr lang="en-GB" sz="1600" dirty="0">
                <a:latin typeface="Comic Sans MS" pitchFamily="66" charset="0"/>
              </a:rPr>
              <a:t>____________________________________________________________________</a:t>
            </a:r>
          </a:p>
          <a:p>
            <a:endParaRPr lang="en-GB" sz="1600" dirty="0">
              <a:latin typeface="Comic Sans MS" pitchFamily="66" charset="0"/>
            </a:endParaRPr>
          </a:p>
          <a:p>
            <a:r>
              <a:rPr lang="en-GB" sz="1600" dirty="0">
                <a:latin typeface="Comic Sans MS" pitchFamily="66" charset="0"/>
              </a:rPr>
              <a:t>____________________________________________________________________</a:t>
            </a:r>
          </a:p>
          <a:p>
            <a:endParaRPr lang="en-GB" sz="1600" dirty="0">
              <a:latin typeface="Comic Sans MS" pitchFamily="66" charset="0"/>
            </a:endParaRPr>
          </a:p>
          <a:p>
            <a:r>
              <a:rPr lang="en-GB" sz="1600" dirty="0">
                <a:latin typeface="Comic Sans MS" pitchFamily="66" charset="0"/>
              </a:rPr>
              <a:t>____________________________________________________________________</a:t>
            </a:r>
          </a:p>
          <a:p>
            <a:endParaRPr lang="en-GB" sz="1600" dirty="0">
              <a:latin typeface="Comic Sans MS" pitchFamily="66" charset="0"/>
            </a:endParaRPr>
          </a:p>
          <a:p>
            <a:r>
              <a:rPr lang="en-GB" sz="1600" dirty="0">
                <a:latin typeface="Comic Sans MS" pitchFamily="66" charset="0"/>
              </a:rPr>
              <a:t>From </a:t>
            </a:r>
          </a:p>
          <a:p>
            <a:endParaRPr lang="en-GB" sz="1600" dirty="0">
              <a:latin typeface="Comic Sans MS" pitchFamily="66" charset="0"/>
            </a:endParaRPr>
          </a:p>
          <a:p>
            <a:endParaRPr lang="en-GB" sz="1600" dirty="0">
              <a:latin typeface="Comic Sans MS" pitchFamily="66" charset="0"/>
            </a:endParaRPr>
          </a:p>
          <a:p>
            <a:r>
              <a:rPr lang="en-GB" sz="1600" dirty="0">
                <a:latin typeface="Comic Sans MS" pitchFamily="66" charset="0"/>
              </a:rPr>
              <a:t>______________________________</a:t>
            </a:r>
            <a:br>
              <a:rPr lang="en-GB" sz="1600" dirty="0">
                <a:latin typeface="Comic Sans MS" pitchFamily="66" charset="0"/>
              </a:rPr>
            </a:br>
            <a:br>
              <a:rPr lang="en-GB" sz="1600" dirty="0">
                <a:latin typeface="Comic Sans MS" pitchFamily="66" charset="0"/>
              </a:rPr>
            </a:br>
            <a:br>
              <a:rPr lang="en-GB" sz="3200" dirty="0">
                <a:latin typeface="Comic Sans MS" pitchFamily="66" charset="0"/>
              </a:rPr>
            </a:br>
            <a:br>
              <a:rPr lang="en-GB" sz="3200" dirty="0">
                <a:latin typeface="Comic Sans MS" pitchFamily="66" charset="0"/>
              </a:rPr>
            </a:br>
            <a:br>
              <a:rPr lang="en-GB" sz="3200" dirty="0">
                <a:latin typeface="Sassoon Penpals" pitchFamily="50" charset="0"/>
              </a:rPr>
            </a:br>
            <a:br>
              <a:rPr lang="en-GB" sz="5400" dirty="0">
                <a:latin typeface="Sassoon Penpals" pitchFamily="50" charset="0"/>
              </a:rPr>
            </a:br>
            <a:br>
              <a:rPr lang="en-GB" sz="5400" dirty="0">
                <a:latin typeface="Sassoon Penpals" pitchFamily="50" charset="0"/>
              </a:rPr>
            </a:br>
            <a:br>
              <a:rPr lang="en-GB" sz="1100" dirty="0">
                <a:latin typeface="Sassoon Penpals" pitchFamily="50" charset="0"/>
              </a:rPr>
            </a:br>
            <a:br>
              <a:rPr lang="en-GB" sz="4800" dirty="0">
                <a:latin typeface="Sassoon Penpals" pitchFamily="50" charset="0"/>
              </a:rPr>
            </a:br>
            <a:endParaRPr lang="en-GB" sz="3200" dirty="0">
              <a:latin typeface="Sassoon Penpals" pitchFamily="50" charset="0"/>
            </a:endParaRPr>
          </a:p>
        </p:txBody>
      </p:sp>
    </p:spTree>
    <p:extLst>
      <p:ext uri="{BB962C8B-B14F-4D97-AF65-F5344CB8AC3E}">
        <p14:creationId xmlns:p14="http://schemas.microsoft.com/office/powerpoint/2010/main" val="358692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296472"/>
            <a:ext cx="10854128" cy="2011299"/>
          </a:xfrm>
        </p:spPr>
        <p:txBody>
          <a:bodyPr>
            <a:normAutofit/>
          </a:bodyPr>
          <a:lstStyle/>
          <a:p>
            <a:r>
              <a:rPr lang="en-GB" sz="5400" dirty="0">
                <a:latin typeface="Comic Sans MS" pitchFamily="66" charset="0"/>
              </a:rPr>
              <a:t>Day 1</a:t>
            </a:r>
            <a:br>
              <a:rPr lang="en-GB" dirty="0">
                <a:latin typeface="Sassoon Penpals" pitchFamily="50" charset="0"/>
              </a:rPr>
            </a:br>
            <a:br>
              <a:rPr lang="en-GB" dirty="0">
                <a:latin typeface="Sassoon Penpals" pitchFamily="50" charset="0"/>
              </a:rPr>
            </a:br>
            <a:endParaRPr lang="en-GB" sz="4000" dirty="0">
              <a:latin typeface="Comic Sans MS" pitchFamily="66"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551" y="310695"/>
            <a:ext cx="5639706" cy="4084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9779" y="4623480"/>
            <a:ext cx="61912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764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428" y="278039"/>
            <a:ext cx="10515600" cy="1325563"/>
          </a:xfrm>
        </p:spPr>
        <p:txBody>
          <a:bodyPr>
            <a:normAutofit/>
          </a:bodyPr>
          <a:lstStyle/>
          <a:p>
            <a:r>
              <a:rPr lang="en-GB" sz="5400" dirty="0">
                <a:latin typeface="Comic Sans MS" pitchFamily="66" charset="0"/>
              </a:rPr>
              <a:t>Day 1 – Question marks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599" y="1689554"/>
            <a:ext cx="7797572" cy="446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6596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2551837"/>
            <a:ext cx="6096000" cy="646331"/>
          </a:xfrm>
          <a:prstGeom prst="rect">
            <a:avLst/>
          </a:prstGeom>
        </p:spPr>
        <p:txBody>
          <a:bodyPr>
            <a:spAutoFit/>
          </a:bodyPr>
          <a:lstStyle/>
          <a:p>
            <a:endParaRPr lang="en-GB" dirty="0"/>
          </a:p>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483" y="147245"/>
            <a:ext cx="8290832" cy="4809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390071" y="5256439"/>
            <a:ext cx="11411858" cy="1325563"/>
          </a:xfrm>
        </p:spPr>
        <p:txBody>
          <a:bodyPr>
            <a:normAutofit fontScale="90000"/>
          </a:bodyPr>
          <a:lstStyle/>
          <a:p>
            <a:r>
              <a:rPr lang="en-GB" sz="3600" dirty="0">
                <a:latin typeface="Comic Sans MS" pitchFamily="66" charset="0"/>
              </a:rPr>
              <a:t>Click below to watch the video:</a:t>
            </a:r>
            <a:br>
              <a:rPr lang="en-GB" sz="3600" dirty="0">
                <a:latin typeface="Comic Sans MS" pitchFamily="66" charset="0"/>
              </a:rPr>
            </a:br>
            <a:r>
              <a:rPr lang="en-GB" sz="3600" dirty="0">
                <a:latin typeface="Comic Sans MS" pitchFamily="66" charset="0"/>
                <a:hlinkClick r:id="rId3"/>
              </a:rPr>
              <a:t>https://www.bbc.co.uk/bitesize/topics/z8x6cj6/articles/zcm3qhv</a:t>
            </a:r>
            <a:r>
              <a:rPr lang="en-GB" sz="3600" dirty="0">
                <a:latin typeface="Comic Sans MS" pitchFamily="66" charset="0"/>
              </a:rPr>
              <a:t> </a:t>
            </a:r>
          </a:p>
        </p:txBody>
      </p:sp>
    </p:spTree>
    <p:extLst>
      <p:ext uri="{BB962C8B-B14F-4D97-AF65-F5344CB8AC3E}">
        <p14:creationId xmlns:p14="http://schemas.microsoft.com/office/powerpoint/2010/main" val="2237575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210" y="269823"/>
            <a:ext cx="10515600" cy="1325563"/>
          </a:xfrm>
        </p:spPr>
        <p:txBody>
          <a:bodyPr>
            <a:noAutofit/>
          </a:bodyPr>
          <a:lstStyle/>
          <a:p>
            <a:r>
              <a:rPr lang="en-GB" sz="5400" dirty="0">
                <a:latin typeface="Comic Sans MS" pitchFamily="66" charset="0"/>
              </a:rPr>
              <a:t>Day 1</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449" y="1542142"/>
            <a:ext cx="10374313" cy="4742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0320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210" y="269823"/>
            <a:ext cx="10515600" cy="1325563"/>
          </a:xfrm>
        </p:spPr>
        <p:txBody>
          <a:bodyPr>
            <a:noAutofit/>
          </a:bodyPr>
          <a:lstStyle/>
          <a:p>
            <a:r>
              <a:rPr lang="en-GB" sz="4800" dirty="0">
                <a:latin typeface="Comic Sans MS" pitchFamily="66" charset="0"/>
              </a:rPr>
              <a:t>Day 1- Grammar challenge: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7937" y="1636713"/>
            <a:ext cx="7482658" cy="4851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7713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53" y="140380"/>
            <a:ext cx="10515600" cy="1325563"/>
          </a:xfrm>
        </p:spPr>
        <p:txBody>
          <a:bodyPr>
            <a:noAutofit/>
          </a:bodyPr>
          <a:lstStyle/>
          <a:p>
            <a:r>
              <a:rPr lang="en-GB" sz="4800" dirty="0">
                <a:latin typeface="Comic Sans MS" pitchFamily="66" charset="0"/>
              </a:rPr>
              <a:t>Day 1- Grammar challenge:</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124" y="1306286"/>
            <a:ext cx="7860619" cy="505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7418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1084</TotalTime>
  <Words>1329</Words>
  <Application>Microsoft Office PowerPoint</Application>
  <PresentationFormat>Widescreen</PresentationFormat>
  <Paragraphs>136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Comic Sans MS</vt:lpstr>
      <vt:lpstr>Debbie Hepplewhite Print Font</vt:lpstr>
      <vt:lpstr>Sassoon Penpals</vt:lpstr>
      <vt:lpstr>Office Theme</vt:lpstr>
      <vt:lpstr>English Home Learning</vt:lpstr>
      <vt:lpstr>PowerPoint Presentation</vt:lpstr>
      <vt:lpstr>This week…</vt:lpstr>
      <vt:lpstr>Day 1  </vt:lpstr>
      <vt:lpstr>Day 1 – Question marks</vt:lpstr>
      <vt:lpstr>Click below to watch the video: https://www.bbc.co.uk/bitesize/topics/z8x6cj6/articles/zcm3qhv </vt:lpstr>
      <vt:lpstr>Day 1</vt:lpstr>
      <vt:lpstr>Day 1- Grammar challenge:</vt:lpstr>
      <vt:lpstr>Day 1- Grammar challenge:</vt:lpstr>
      <vt:lpstr>Day 2 -  Handwriting 1</vt:lpstr>
      <vt:lpstr>Day 2 -  Handwriting 1</vt:lpstr>
      <vt:lpstr>Day 2 -  Handwriting 1</vt:lpstr>
      <vt:lpstr>Day 2 -  Handwriting 1</vt:lpstr>
      <vt:lpstr>Day 2</vt:lpstr>
      <vt:lpstr>PowerPoint Presentation</vt:lpstr>
      <vt:lpstr>PowerPoint Presentation</vt:lpstr>
      <vt:lpstr>PowerPoint Presentation</vt:lpstr>
      <vt:lpstr>Day 3 </vt:lpstr>
      <vt:lpstr>Who is this?  What type of character  was he?  How could you  describe him?  What did he do in the  story?      </vt:lpstr>
      <vt:lpstr>Day 3  Using the picture on the next slide you are going to label Robert. You can label his appearance (what he looks like) using adjectives (to describe).   Remember to add as many labels as you can as you will be using these to help you to write sentences soon.    </vt:lpstr>
      <vt:lpstr>PowerPoint Presentation</vt:lpstr>
      <vt:lpstr>Day 3 Now you are going to use these labels to help you write sentences to describe what Robert looks like. Can you use and in your sentences?         e.g. Robert is wearing black boots and a black hat.     </vt:lpstr>
      <vt:lpstr>Day 4 -  Handwriting 2</vt:lpstr>
      <vt:lpstr>Day 4 -  Handwriting 2</vt:lpstr>
      <vt:lpstr>Day 4</vt:lpstr>
      <vt:lpstr>Day 4 </vt:lpstr>
      <vt:lpstr>What did Robert do at the  beginning of the story?  Was he being kind or not?  What adjectives  could we use to describe  him as a character?      </vt:lpstr>
      <vt:lpstr>Day 4  Today you will write sentences to tell me what Robert did in the story.  e.g. Robert went on the ship.  You can also use adjectives in your sentences which describe the type of character Robert is.  e.g. Robert took the coins because he is greedy.  Remember to use capital letters, finger spaces and full stops.    </vt:lpstr>
      <vt:lpstr>Day 4 Use the pictures below to remind you of the things Robert did in the story. Can you try to add and or because to your sentences to make them more interesting?         Remember to write in full sentences if you can.    </vt:lpstr>
      <vt:lpstr>Day 5  Today you will be thinking about the story you have read. You will be writing a letter to Robert to tell him what he did wrong.  I will help you to put your letter in to the right order.  Then you will write some sentences for the main body of your letter to explain to Robert what he did wrong.       </vt:lpstr>
      <vt:lpstr> Look at these features of a letter:      </vt:lpstr>
      <vt:lpstr>Day 5  On the next page we have created a letter which you can use to help you.  You need to write the main body of the letter to tell Robert what he did wrong.  Remember to write in full sentences.  Use capital letters, finger spaces and full stops.  Also remember to use your Phonics to help you to sound out the words in your sentences.        </vt:lpstr>
      <vt:lpstr>your name Horton Grange Primary School Spencer Road  Bradford BD7 2EU  Friday 21st January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Home Learning</dc:title>
  <dc:creator>Siobhan Barford</dc:creator>
  <cp:lastModifiedBy>Amy Dawson</cp:lastModifiedBy>
  <cp:revision>105</cp:revision>
  <dcterms:created xsi:type="dcterms:W3CDTF">2020-09-11T10:00:33Z</dcterms:created>
  <dcterms:modified xsi:type="dcterms:W3CDTF">2022-01-20T16:12:38Z</dcterms:modified>
</cp:coreProperties>
</file>