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70" r:id="rId3"/>
    <p:sldId id="268" r:id="rId4"/>
    <p:sldId id="290" r:id="rId5"/>
    <p:sldId id="285" r:id="rId6"/>
    <p:sldId id="343" r:id="rId7"/>
    <p:sldId id="347" r:id="rId8"/>
    <p:sldId id="276" r:id="rId9"/>
    <p:sldId id="274" r:id="rId10"/>
    <p:sldId id="275" r:id="rId11"/>
    <p:sldId id="280" r:id="rId12"/>
    <p:sldId id="291" r:id="rId13"/>
    <p:sldId id="301" r:id="rId14"/>
    <p:sldId id="348" r:id="rId15"/>
    <p:sldId id="281" r:id="rId16"/>
    <p:sldId id="282" r:id="rId17"/>
    <p:sldId id="283" r:id="rId18"/>
    <p:sldId id="292" r:id="rId19"/>
    <p:sldId id="263" r:id="rId20"/>
    <p:sldId id="350" r:id="rId21"/>
    <p:sldId id="302" r:id="rId22"/>
    <p:sldId id="303" r:id="rId23"/>
    <p:sldId id="289" r:id="rId24"/>
    <p:sldId id="317" r:id="rId25"/>
    <p:sldId id="288" r:id="rId26"/>
    <p:sldId id="35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6" r:id="rId39"/>
    <p:sldId id="294" r:id="rId40"/>
    <p:sldId id="286" r:id="rId41"/>
    <p:sldId id="354" r:id="rId42"/>
    <p:sldId id="315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F8FA8CB4-0DC9-4434-91B8-6A91175384EA}"/>
    <pc:docChg chg="addSld delSld modSld sldOrd">
      <pc:chgData name="david taylor" userId="6ae9e8f56717e08b" providerId="LiveId" clId="{F8FA8CB4-0DC9-4434-91B8-6A91175384EA}" dt="2021-10-30T11:46:00.951" v="47" actId="20577"/>
      <pc:docMkLst>
        <pc:docMk/>
      </pc:docMkLst>
      <pc:sldChg chg="modSp mod">
        <pc:chgData name="david taylor" userId="6ae9e8f56717e08b" providerId="LiveId" clId="{F8FA8CB4-0DC9-4434-91B8-6A91175384EA}" dt="2021-10-30T11:46:00.951" v="47" actId="20577"/>
        <pc:sldMkLst>
          <pc:docMk/>
          <pc:sldMk cId="3789316406" sldId="268"/>
        </pc:sldMkLst>
        <pc:spChg chg="mod">
          <ac:chgData name="david taylor" userId="6ae9e8f56717e08b" providerId="LiveId" clId="{F8FA8CB4-0DC9-4434-91B8-6A91175384EA}" dt="2021-10-30T11:46:00.951" v="47" actId="20577"/>
          <ac:spMkLst>
            <pc:docMk/>
            <pc:sldMk cId="3789316406" sldId="268"/>
            <ac:spMk id="2" creationId="{131D7FC8-E4D1-4D62-8DB2-012BD019F11F}"/>
          </ac:spMkLst>
        </pc:spChg>
      </pc:sldChg>
      <pc:sldChg chg="modSp mod">
        <pc:chgData name="david taylor" userId="6ae9e8f56717e08b" providerId="LiveId" clId="{F8FA8CB4-0DC9-4434-91B8-6A91175384EA}" dt="2021-10-30T11:41:02.978" v="3" actId="20577"/>
        <pc:sldMkLst>
          <pc:docMk/>
          <pc:sldMk cId="2380947620" sldId="270"/>
        </pc:sldMkLst>
        <pc:spChg chg="mod">
          <ac:chgData name="david taylor" userId="6ae9e8f56717e08b" providerId="LiveId" clId="{F8FA8CB4-0DC9-4434-91B8-6A91175384EA}" dt="2021-10-30T11:41:02.978" v="3" actId="20577"/>
          <ac:spMkLst>
            <pc:docMk/>
            <pc:sldMk cId="2380947620" sldId="270"/>
            <ac:spMk id="3" creationId="{00000000-0000-0000-0000-000000000000}"/>
          </ac:spMkLst>
        </pc:spChg>
      </pc:sldChg>
      <pc:sldChg chg="ord">
        <pc:chgData name="david taylor" userId="6ae9e8f56717e08b" providerId="LiveId" clId="{F8FA8CB4-0DC9-4434-91B8-6A91175384EA}" dt="2021-10-30T11:42:18.489" v="5"/>
        <pc:sldMkLst>
          <pc:docMk/>
          <pc:sldMk cId="2528055425" sldId="285"/>
        </pc:sldMkLst>
      </pc:sldChg>
      <pc:sldChg chg="addSp modSp new mod">
        <pc:chgData name="david taylor" userId="6ae9e8f56717e08b" providerId="LiveId" clId="{F8FA8CB4-0DC9-4434-91B8-6A91175384EA}" dt="2021-10-30T11:44:00.840" v="10" actId="1076"/>
        <pc:sldMkLst>
          <pc:docMk/>
          <pc:sldMk cId="1356666288" sldId="348"/>
        </pc:sldMkLst>
        <pc:picChg chg="add mod">
          <ac:chgData name="david taylor" userId="6ae9e8f56717e08b" providerId="LiveId" clId="{F8FA8CB4-0DC9-4434-91B8-6A91175384EA}" dt="2021-10-30T11:44:00.840" v="10" actId="1076"/>
          <ac:picMkLst>
            <pc:docMk/>
            <pc:sldMk cId="1356666288" sldId="348"/>
            <ac:picMk id="2" creationId="{6872D195-EAB2-4DEE-9FA8-8020EAB00C5F}"/>
          </ac:picMkLst>
        </pc:picChg>
      </pc:sldChg>
      <pc:sldChg chg="new del">
        <pc:chgData name="david taylor" userId="6ae9e8f56717e08b" providerId="LiveId" clId="{F8FA8CB4-0DC9-4434-91B8-6A91175384EA}" dt="2021-10-30T11:44:13.359" v="12" actId="47"/>
        <pc:sldMkLst>
          <pc:docMk/>
          <pc:sldMk cId="3748315234" sldId="349"/>
        </pc:sldMkLst>
      </pc:sldChg>
      <pc:sldChg chg="new del">
        <pc:chgData name="david taylor" userId="6ae9e8f56717e08b" providerId="LiveId" clId="{F8FA8CB4-0DC9-4434-91B8-6A91175384EA}" dt="2021-10-30T11:44:30.173" v="17" actId="47"/>
        <pc:sldMkLst>
          <pc:docMk/>
          <pc:sldMk cId="2763754521" sldId="351"/>
        </pc:sldMkLst>
      </pc:sldChg>
      <pc:sldChg chg="modSp add mod">
        <pc:chgData name="david taylor" userId="6ae9e8f56717e08b" providerId="LiveId" clId="{F8FA8CB4-0DC9-4434-91B8-6A91175384EA}" dt="2021-10-30T11:44:27.022" v="16" actId="14100"/>
        <pc:sldMkLst>
          <pc:docMk/>
          <pc:sldMk cId="1643279232" sldId="352"/>
        </pc:sldMkLst>
        <pc:picChg chg="mod">
          <ac:chgData name="david taylor" userId="6ae9e8f56717e08b" providerId="LiveId" clId="{F8FA8CB4-0DC9-4434-91B8-6A91175384EA}" dt="2021-10-30T11:44:27.022" v="16" actId="14100"/>
          <ac:picMkLst>
            <pc:docMk/>
            <pc:sldMk cId="1643279232" sldId="352"/>
            <ac:picMk id="2" creationId="{6872D195-EAB2-4DEE-9FA8-8020EAB00C5F}"/>
          </ac:picMkLst>
        </pc:picChg>
      </pc:sldChg>
      <pc:sldChg chg="new del">
        <pc:chgData name="david taylor" userId="6ae9e8f56717e08b" providerId="LiveId" clId="{F8FA8CB4-0DC9-4434-91B8-6A91175384EA}" dt="2021-10-30T11:44:52.316" v="19" actId="47"/>
        <pc:sldMkLst>
          <pc:docMk/>
          <pc:sldMk cId="4198412033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E2A1-20EB-4B89-82CE-2010B56EBB60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EA57-7BDB-4FBC-A96C-D35F52E33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C3CCA33-E233-4E4A-8ECF-BB5A2F5E17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7CAC4E2-51AA-4B39-B3CF-6205FD67A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9D9310-8835-4E29-8115-8B95B1CF2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471576-CED2-49FD-8B26-A0C36C426E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90A0BFD-0234-4718-8327-7A927979F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4722A7A-A88A-4864-A2D1-5DA5A1F4D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8A3D4BF-81E9-4A2E-AB9B-7082B638E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FCC60-A56C-4192-8610-A7CDED05916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5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6CA4F53-F8DD-457D-9A20-D4D353214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C4048F4-6184-403E-981B-F5EE30D68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2924E9B-98E9-4306-BD5E-4761DA6F1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A4659-3B72-4E5C-AA66-81EB022F728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5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346C56B-B59E-4F31-84F6-8BC2A74190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2EED525-0B8F-4D5F-80A4-E944A9EA5E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566A922-D0BD-4D1C-BFF5-BA737CCA3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0D8D7-8D33-4C89-9AB2-103A45A6A7F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2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6CA4F53-F8DD-457D-9A20-D4D353214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C4048F4-6184-403E-981B-F5EE30D68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2924E9B-98E9-4306-BD5E-4761DA6F1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A4659-3B72-4E5C-AA66-81EB022F728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3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A983748-5E93-4150-9C97-C92CCCD0C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555699E-ADB5-416D-AA91-5BF5A561E1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1A97FC2-C7A8-4937-B59D-547C74491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BBE8B-C914-4A0B-A377-F9CC72E1415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5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A344657-CD0D-415D-99DA-B7F848614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3AC4065-1644-45D9-8591-BC54FDD52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CBFC30A-2E29-4A53-80EF-129A4AF72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60F9-DC40-43EF-9232-9EA37D1B300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3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7AC9C51-518E-4543-A71D-8D5099D92A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D7BB176-5F1E-432A-BEBF-13E03A15D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D4E0C90-70F9-425A-8744-AD12BCD7D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2AA35-F833-4ED9-9611-8AB8B9D1186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3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66BE89-910B-4D8E-8C58-2C10061BE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1E38B0D-1DBA-4DBF-A451-35E1AA3DC1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535AF2B-4527-49A4-8775-56F8BF8F9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E06CA-2E2C-4038-8378-857E43BB924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8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E60FD09-1CA1-4FC5-8D6E-830AB083E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C9FA1F8-7335-49D3-B8C5-E971E3717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7A7405C-E4E4-4961-A687-779564CA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D87C8-9E34-4FB8-9F26-E57050F127A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7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8EF9DB-D36F-4BE3-92E7-AA7E26546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0CBF00-5BE2-4614-AD5D-971118317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09B6646-0BA6-44C1-9867-B5C0368B7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F8602-AF7E-471A-BE97-23ECF312C8E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6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4E4880C-F67D-4792-9ECC-ACE5C1FA46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CF2A430-4DB2-42EB-828C-C15B3A7B5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7822FF4-B734-4297-9490-26F28D5CE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0A735-46DF-4F90-9CAA-99B74708F65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086EF79-93B8-43A1-89E2-0E97E4855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BB13C9D-D160-4A31-993D-F2B1E0461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B26548A-A17F-4959-9ADC-650EFFE43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6C776-F999-4475-A612-69E0BC5DF7D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3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200">
                <a:latin typeface="Debbie Hepplewhite Print Font" panose="0305060204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Debbie Hepplewhite Print Font" panose="03050602040000000000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714A-F24C-4505-87C4-97605399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EA80-5D13-4D93-BB83-3FF4D84187B7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AE7A-F51A-4932-B47F-6D8422CD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73181-E18E-4FE2-83B1-A70E2512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DF39-35E7-46F3-A31F-C02EA8385A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88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F6CA7-4016-4D71-9AE3-AE584203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D95D-5653-4686-BD23-249DA4070BB3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31B75-1B26-42C4-8869-DB524634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39F60-73CF-4084-84D9-2C6589E2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E522-A4F4-4EBB-8646-D1ADED97CE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01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055D-B4B6-43F8-AAE3-6D5E2F6B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D45D-0813-4BCF-AF28-0678369162FC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BB0D-C277-4E26-AD13-1C91C5D4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5080-6D54-48AD-BC46-EFCBFA3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8F950-7E7F-4B70-82FB-1AC235CECB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50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D877D-A6AE-4E2C-B273-7AD564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958A-3745-47BE-B43A-53994CADDB76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3C635-C0AC-4078-82E8-955BE47C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060A84-6F9A-42CE-8B6B-C16DCAC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1DF-FCF3-4ECB-878D-476ACC6010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48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CF8FD1-10BF-4EC5-8622-BE3AD51B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81F7-0651-4369-90D1-28ED11FF5966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A50E7F-A90C-4D43-832D-8363A3B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4009A9-6D5B-4E26-968F-6AAD84CA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DCD0-F7F2-49D3-B8F2-6E445C0732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0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DBFD4F-6700-479E-8D6E-10847575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8124-D786-4E04-8CFF-F2ED7DBA8812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F63528-2847-4706-89DE-FA32A698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1F54E8-EC56-4896-BD40-443CBAC3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E5E0F-E431-4713-BACB-81AA81A98E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43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25E47-884D-41CA-90F3-9769CE52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B12D-2A69-46DA-9AA5-4E7BA7E2DDB9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9327F5-B2D8-4CDA-9FDB-34D4BA95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C76AE8-CB7A-4DC4-9F5E-5FCA3E24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D3CED-E9D0-4DBA-83E6-599B5753AF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46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698252-FDB2-440D-A167-A2A7B7FB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0AAA-33F6-466C-9FE4-0F1F9522B320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A3899-15AA-4559-984B-CAAD833B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4C36E-A382-4086-AB77-BDD61DBF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7638F-DC97-4C31-AC4F-F4B5E4EA6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8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C674D7-B5A4-48E1-8B4C-1D10D805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205D-DAC1-4FE3-83DC-982C93182DB4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F3CE9-D42D-4303-9EB1-2D635045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5A863A-3EE6-4DE9-B730-6B1C929C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6139-AF1A-47BF-BF38-A5416268FD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483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71F0-FAE0-414A-B879-A745A2B6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AB71-8D05-48AA-B69B-E09B8DB05652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BF4E-2FCB-4357-BD18-B160071D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08CE4-66A3-4E8B-9287-4AA55852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7B69D-40EF-4876-8D29-A587854D4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21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81E6-8C24-4EAF-958B-FF0E6912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81F4-52B4-45E0-B96E-6B727FFA12F7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36E9-53CD-4A9F-AF67-10EE1944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F29DD-0986-4BFC-808E-5717DDF6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A1E3F-D974-4A1F-9402-5A12D161B3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98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4DF722-DE37-4E95-9EF7-266CB6B352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70CDA9-BD21-41C4-BECA-A9301DF64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F186-3E61-4F03-B03A-00811AC55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1CA9F-6444-4BCC-94ED-4E8113225F4F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8B16-08D8-4144-979F-882F064D2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A24D-1616-4527-9FA3-E2F2D4089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64882E-C483-4540-A2A1-1BD2AB7097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cbeebies/puzzles/numberblocks-adding-up-quiz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yYh1raLGB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sa=t&amp;rct=j&amp;q=&amp;esrc=s&amp;source=web&amp;cd=&amp;cad=rja&amp;uact=8&amp;ved=2ahUKEwiquLXN3LvsAhWASxUIHUFZCyYQ-4ACMAB6BAgEEAc&amp;url=https%3A%2F%2Fwww.youtube.com%2Fwatch%3Fv%3DsPRMOSmDPBM&amp;usg=AOvVaw2kuOOGFp9OjMyM4fH7wly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yYh1raLGB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imaryresources.co.uk/maths/powerpoint/using_a_number_track_in_reception.pp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yYh1raLGB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mobilePage/funkyMummy/index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jB5aSyWD6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p077rk5n/numbersongs-lets-all-draw-nu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Year 1</a:t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01.11.2021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549224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from twenty to thirty.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054" y="156147"/>
            <a:ext cx="6560695" cy="6560695"/>
            <a:chOff x="4487054" y="156147"/>
            <a:chExt cx="6560695" cy="65606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54" y="156147"/>
              <a:ext cx="6560695" cy="656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848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563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4689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55588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1749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598513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775065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3560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494664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5371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6176963"/>
              <a:ext cx="285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6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411736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2: Maths Pictorial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68394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2D195-EAB2-4DEE-9FA8-8020EAB0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60" y="59954"/>
            <a:ext cx="8425483" cy="6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Day 2: Maths Pictorial lesson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Today we are learning about adding numbers together.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90" y="1731428"/>
            <a:ext cx="5576072" cy="4768912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41072" y="3446584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Add or plus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1072" y="4788796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Equals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8383" y="5877950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It gets bigger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11151" y="3291840"/>
            <a:ext cx="2686929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670041" y="4711424"/>
            <a:ext cx="2686929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918918" y="5723206"/>
            <a:ext cx="2686929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2C3832-F590-4D6A-97AE-EA01A0578774}"/>
              </a:ext>
            </a:extLst>
          </p:cNvPr>
          <p:cNvSpPr txBox="1"/>
          <p:nvPr/>
        </p:nvSpPr>
        <p:spPr>
          <a:xfrm>
            <a:off x="689733" y="66617"/>
            <a:ext cx="821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2: Maths Pictorial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733" y="1027708"/>
            <a:ext cx="11450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Draw the total fruit for each number sentence.</a:t>
            </a:r>
          </a:p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Write the number.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31" y="2146215"/>
            <a:ext cx="67913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66" y="944074"/>
            <a:ext cx="7486650" cy="4829175"/>
          </a:xfrm>
          <a:prstGeom prst="rect">
            <a:avLst/>
          </a:prstGeom>
        </p:spPr>
      </p:pic>
      <p:sp>
        <p:nvSpPr>
          <p:cNvPr id="5" name="Rectangle 4">
            <a:hlinkClick r:id="rId2"/>
          </p:cNvPr>
          <p:cNvSpPr/>
          <p:nvPr/>
        </p:nvSpPr>
        <p:spPr>
          <a:xfrm>
            <a:off x="2419642" y="5961577"/>
            <a:ext cx="761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https://www.bbc.co.uk/cbeebies/puzzles/numberblocks-adding-up-quiz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8097" y="294081"/>
            <a:ext cx="82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Do the </a:t>
            </a:r>
            <a:r>
              <a:rPr lang="en-GB" sz="2400" dirty="0" err="1">
                <a:latin typeface="Debbie Hepplewhite Print Font" panose="03050602040000000000" pitchFamily="66" charset="0"/>
              </a:rPr>
              <a:t>Numberblocks</a:t>
            </a:r>
            <a:r>
              <a:rPr lang="en-GB" sz="2400" dirty="0">
                <a:latin typeface="Debbie Hepplewhite Print Font" panose="03050602040000000000" pitchFamily="66" charset="0"/>
              </a:rPr>
              <a:t> Adding Up Quiz!</a:t>
            </a:r>
          </a:p>
        </p:txBody>
      </p:sp>
    </p:spTree>
    <p:extLst>
      <p:ext uri="{BB962C8B-B14F-4D97-AF65-F5344CB8AC3E}">
        <p14:creationId xmlns:p14="http://schemas.microsoft.com/office/powerpoint/2010/main" val="21288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72143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3122951" y="1054798"/>
            <a:ext cx="584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How far can you count?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357447" y="232274"/>
            <a:ext cx="116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3: Maths Pictorial Lesson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3" y="1728788"/>
            <a:ext cx="607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2633" y="5741233"/>
            <a:ext cx="638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https://www.youtube.com/watch?v=CyYh1raLGBs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8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2D195-EAB2-4DEE-9FA8-8020EAB0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60" y="59954"/>
            <a:ext cx="8425483" cy="6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95003" y="379828"/>
            <a:ext cx="1209699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1: Slide 3-11: </a:t>
            </a:r>
            <a:r>
              <a:rPr lang="en-GB" dirty="0">
                <a:latin typeface="Debbie Hepplewhite Print Font" panose="03050602040000000000" pitchFamily="66" charset="0"/>
              </a:rPr>
              <a:t>Maths Practical: Number formation.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2: Slides 12-16: </a:t>
            </a:r>
            <a:r>
              <a:rPr lang="en-GB" dirty="0">
                <a:latin typeface="Debbie Hepplewhite Print Font" panose="03050602040000000000" pitchFamily="66" charset="0"/>
              </a:rPr>
              <a:t>Maths Pictorial: Addition.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3: Slides 17-22: </a:t>
            </a:r>
            <a:r>
              <a:rPr lang="en-GB" dirty="0">
                <a:latin typeface="Debbie Hepplewhite Print Font" panose="03050602040000000000" pitchFamily="66" charset="0"/>
              </a:rPr>
              <a:t>Maths Pictorial: Addition.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4: Slides 23-37: </a:t>
            </a:r>
            <a:r>
              <a:rPr lang="en-GB" dirty="0">
                <a:latin typeface="Debbie Hepplewhite Print Font" panose="03050602040000000000" pitchFamily="66" charset="0"/>
              </a:rPr>
              <a:t>Maths Pictorial: Addition.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5: Slides 38-42: </a:t>
            </a:r>
            <a:r>
              <a:rPr lang="en-GB" dirty="0">
                <a:latin typeface="Debbie Hepplewhite Print Font" panose="03050602040000000000" pitchFamily="66" charset="0"/>
              </a:rPr>
              <a:t>Maths Abstract: Addition.</a:t>
            </a: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2C3832-F590-4D6A-97AE-EA01A0578774}"/>
              </a:ext>
            </a:extLst>
          </p:cNvPr>
          <p:cNvSpPr txBox="1"/>
          <p:nvPr/>
        </p:nvSpPr>
        <p:spPr>
          <a:xfrm>
            <a:off x="689733" y="66617"/>
            <a:ext cx="821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3: Maths Pictorial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733" y="1027708"/>
            <a:ext cx="1145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Write the number to complete the number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25FD0-0DDA-4DAF-AF00-8D565920B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3" b="80648"/>
          <a:stretch/>
        </p:blipFill>
        <p:spPr>
          <a:xfrm>
            <a:off x="689733" y="2710054"/>
            <a:ext cx="8582864" cy="174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5098" y="2899955"/>
            <a:ext cx="1278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7223" y="4628675"/>
            <a:ext cx="6455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3 + 3  = 6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733" y="1755947"/>
            <a:ext cx="9904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Write the whole number sentence.</a:t>
            </a:r>
          </a:p>
        </p:txBody>
      </p:sp>
    </p:spTree>
    <p:extLst>
      <p:ext uri="{BB962C8B-B14F-4D97-AF65-F5344CB8AC3E}">
        <p14:creationId xmlns:p14="http://schemas.microsoft.com/office/powerpoint/2010/main" val="18650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2C3832-F590-4D6A-97AE-EA01A0578774}"/>
              </a:ext>
            </a:extLst>
          </p:cNvPr>
          <p:cNvSpPr txBox="1"/>
          <p:nvPr/>
        </p:nvSpPr>
        <p:spPr>
          <a:xfrm>
            <a:off x="689733" y="66617"/>
            <a:ext cx="821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3: Maths Pictorial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293" y="712948"/>
            <a:ext cx="11450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Write the number to complete the number sentence.</a:t>
            </a:r>
          </a:p>
          <a:p>
            <a:r>
              <a:rPr lang="en-GB" sz="2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Write the whole number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25FD0-0DDA-4DAF-AF00-8D565920B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3"/>
          <a:stretch/>
        </p:blipFill>
        <p:spPr>
          <a:xfrm>
            <a:off x="290577" y="1420834"/>
            <a:ext cx="4398989" cy="554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95992" y="2008256"/>
            <a:ext cx="5599806" cy="44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87" y="9496"/>
            <a:ext cx="84625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3: Maths Pictorial Lesson</a:t>
            </a:r>
          </a:p>
          <a:p>
            <a:r>
              <a:rPr lang="en-GB" sz="4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390" y="838314"/>
            <a:ext cx="1136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Watch the </a:t>
            </a:r>
            <a:r>
              <a:rPr lang="en-GB" sz="2800" dirty="0" err="1">
                <a:latin typeface="Debbie Hepplewhite Print Font" panose="03050602040000000000" pitchFamily="66" charset="0"/>
              </a:rPr>
              <a:t>Numberblocks</a:t>
            </a:r>
            <a:r>
              <a:rPr lang="en-GB" sz="2800" dirty="0">
                <a:latin typeface="Debbie Hepplewhite Print Font" panose="03050602040000000000" pitchFamily="66" charset="0"/>
              </a:rPr>
              <a:t> video to learn more about adding up!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12" y="1977087"/>
            <a:ext cx="622935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4798" y="5990510"/>
            <a:ext cx="1200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www.youtube.com%2Fwatch%3Fv%3DsPRMOSmDPBM&amp;usg=AOvVaw2kuOOGFp9OjMyM4fH7wlym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4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3124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3122951" y="1054798"/>
            <a:ext cx="584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How far can you count?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357447" y="232274"/>
            <a:ext cx="116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4: Maths Abstract Lesson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3" y="1728788"/>
            <a:ext cx="607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2633" y="5741233"/>
            <a:ext cx="638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https://www.youtube.com/watch?v=CyYh1raLGBs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50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2D195-EAB2-4DEE-9FA8-8020EAB0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86" y="0"/>
            <a:ext cx="8690527" cy="69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2D0B-42B8-4E28-8972-14CC5BF22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260351"/>
            <a:ext cx="11103428" cy="13192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Day 4: Using a Number Track </a:t>
            </a:r>
            <a:br>
              <a:rPr lang="en-GB" dirty="0"/>
            </a:br>
            <a:r>
              <a:rPr lang="en-GB" dirty="0"/>
              <a:t>for 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EB6BA-7B4E-4DC9-BCFC-72E7D4623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4" y="3789364"/>
            <a:ext cx="7539037" cy="107979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presentation explains how we use a number track to help children begin to add 2 numbers together within 6, then within 10.</a:t>
            </a:r>
          </a:p>
          <a:p>
            <a:pPr algn="l" fontAlgn="auto"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2" name="Picture 6" descr="C:\Users\Jan\AppData\Local\Microsoft\Windows\Temporary Internet Files\Content.IE5\KL3HEKDM\MC900436151[1].wmf">
            <a:extLst>
              <a:ext uri="{FF2B5EF4-FFF2-40B4-BE49-F238E27FC236}">
                <a16:creationId xmlns:a16="http://schemas.microsoft.com/office/drawing/2014/main" id="{C6476729-3104-4EB5-A943-042B937C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628776"/>
            <a:ext cx="1857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7450" y="50364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http://www.primaryresources.co.uk/maths/powerpoint/using_a_number_track_in_reception.ppt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1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DC87-4C4C-45A5-BD7F-F6E670E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2783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latin typeface="Debbie Hepplewhite Print Font" panose="03050602040000000000" pitchFamily="66" charset="0"/>
              </a:rPr>
              <a:t>What’s the difference between a number track and a number line?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AB527A-1800-46DA-B895-D7BEEC28685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992313" y="1916113"/>
          <a:ext cx="8074022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0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26" marR="91426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26" marR="91426" marT="45804" marB="458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3C3C99-13DA-46CB-93E8-6FEE7C27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299" y="2997200"/>
            <a:ext cx="7920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 number track is a sequence of numbers, each inside its own square.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We teach this first.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Whereas, a number line is where the numbers are attached to markers on a line. This method of addition / subtraction comes later.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7BEA3C-434C-4EA9-9BA7-9307963C0161}"/>
              </a:ext>
            </a:extLst>
          </p:cNvPr>
          <p:cNvCxnSpPr/>
          <p:nvPr/>
        </p:nvCxnSpPr>
        <p:spPr>
          <a:xfrm flipV="1">
            <a:off x="3719513" y="2492376"/>
            <a:ext cx="0" cy="5048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DD8340-6DB6-4509-83A1-ABA23362ACE8}"/>
              </a:ext>
            </a:extLst>
          </p:cNvPr>
          <p:cNvCxnSpPr/>
          <p:nvPr/>
        </p:nvCxnSpPr>
        <p:spPr>
          <a:xfrm>
            <a:off x="5735638" y="4581525"/>
            <a:ext cx="0" cy="5032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FE2329-45CE-45C8-BDD3-6D3E1410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67">
            <a:off x="4249738" y="5183188"/>
            <a:ext cx="2982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6AC5-4FC7-464C-8C8C-62626FCA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3265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latin typeface="Debbie Hepplewhite Print Font" panose="03050602040000000000" pitchFamily="66" charset="0"/>
              </a:rPr>
              <a:t>Using a number track for addition</a:t>
            </a:r>
            <a:br>
              <a:rPr lang="en-GB" sz="3200" dirty="0">
                <a:latin typeface="Debbie Hepplewhite Print Font" panose="03050602040000000000" pitchFamily="66" charset="0"/>
              </a:rPr>
            </a:br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1029" name="Picture 5" descr="http://illuminations.nctm.org/Lessons/ConnectingCubes/NumberJump.jpg">
            <a:extLst>
              <a:ext uri="{FF2B5EF4-FFF2-40B4-BE49-F238E27FC236}">
                <a16:creationId xmlns:a16="http://schemas.microsoft.com/office/drawing/2014/main" id="{30634C5E-C38A-4A65-BAF4-6DB827D9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196975"/>
            <a:ext cx="66516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99B5C-3B9F-4366-BF95-A44E5A30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716339"/>
            <a:ext cx="698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 number track can be drawn, using chalk, on the ground outside.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It can a track of numbers drawn on paper inside.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Children can count as they physically  jump, to help them add on the other number.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This is great for children who learn best by doing (kinaesthetic learners).</a:t>
            </a:r>
          </a:p>
        </p:txBody>
      </p:sp>
    </p:spTree>
    <p:extLst>
      <p:ext uri="{BB962C8B-B14F-4D97-AF65-F5344CB8AC3E}">
        <p14:creationId xmlns:p14="http://schemas.microsoft.com/office/powerpoint/2010/main" val="1065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3717FD-056E-45FF-AC58-DBCEB3DB32E5}"/>
              </a:ext>
            </a:extLst>
          </p:cNvPr>
          <p:cNvSpPr txBox="1">
            <a:spLocks/>
          </p:cNvSpPr>
          <p:nvPr/>
        </p:nvSpPr>
        <p:spPr>
          <a:xfrm>
            <a:off x="1524000" y="346076"/>
            <a:ext cx="9289032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How to use a number track for addition</a:t>
            </a:r>
            <a:br>
              <a:rPr lang="en-GB" sz="28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</a:br>
            <a:endParaRPr lang="en-GB" sz="28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D9A66-F88D-435A-839E-F3B79F47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268414"/>
            <a:ext cx="85689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Start by adding two numbers which total no more than 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3 add 2. Say these words. Then ask your child, ‘Which number do we start on?’ The child stands on (or points to) number 3.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Then say, ‘We need to add 2 more.’ (Pause to let the information sink in).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2C58021-1497-4361-94FE-CF1AEDA3337E}"/>
              </a:ext>
            </a:extLst>
          </p:cNvPr>
          <p:cNvGraphicFramePr>
            <a:graphicFrameLocks/>
          </p:cNvGraphicFramePr>
          <p:nvPr/>
        </p:nvGraphicFramePr>
        <p:xfrm>
          <a:off x="2279651" y="35004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5CB43F5-4F07-4D3E-9EAB-56C98ADF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464119"/>
            <a:ext cx="82089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	‘So that’s 2 jumps. Let’s do it together.’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	‘So which number have we landed on?’ (Pause) 			‘5, that’s right!’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	‘Well done! You have used a number track to 			add two numbers together.’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Then recap on what you’ve done. ‘So we did, 3 add 2. We started on 3, then we did 2 jumps. 3 add 2 makes 5.’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14337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0E9BFC14-4B95-4A60-B82B-4F939735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1702">
            <a:off x="3235326" y="3838576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ircular Arrow 8">
            <a:extLst>
              <a:ext uri="{FF2B5EF4-FFF2-40B4-BE49-F238E27FC236}">
                <a16:creationId xmlns:a16="http://schemas.microsoft.com/office/drawing/2014/main" id="{F8E92A08-876B-45A2-85D9-71CB66672D98}"/>
              </a:ext>
            </a:extLst>
          </p:cNvPr>
          <p:cNvSpPr/>
          <p:nvPr/>
        </p:nvSpPr>
        <p:spPr>
          <a:xfrm>
            <a:off x="4800601" y="2852738"/>
            <a:ext cx="790575" cy="12239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306A907C-7031-4CCA-8A79-4212D10D8A51}"/>
              </a:ext>
            </a:extLst>
          </p:cNvPr>
          <p:cNvSpPr/>
          <p:nvPr/>
        </p:nvSpPr>
        <p:spPr>
          <a:xfrm>
            <a:off x="5591176" y="2852738"/>
            <a:ext cx="792163" cy="12239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3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44528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B09E28-10CC-403B-AAD7-09F5EE40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274638"/>
            <a:ext cx="85693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latin typeface="Debbie Hepplewhite Print Font" panose="03050602040000000000" pitchFamily="66" charset="0"/>
              </a:rPr>
              <a:t>Try these number tracks with your child!</a:t>
            </a:r>
          </a:p>
        </p:txBody>
      </p:sp>
      <p:pic>
        <p:nvPicPr>
          <p:cNvPr id="6147" name="Picture 11" descr="C:\Users\Jan\AppData\Local\Microsoft\Windows\Temporary Internet Files\Content.IE5\KSTKXG1O\MC900442038[1].wmf">
            <a:extLst>
              <a:ext uri="{FF2B5EF4-FFF2-40B4-BE49-F238E27FC236}">
                <a16:creationId xmlns:a16="http://schemas.microsoft.com/office/drawing/2014/main" id="{DCCA8667-4861-48D4-BF3F-E880787B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49501"/>
            <a:ext cx="27051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77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CA115BD-4BE0-4F7F-8D4A-2B531FC3FEB3}"/>
              </a:ext>
            </a:extLst>
          </p:cNvPr>
          <p:cNvGraphicFramePr>
            <a:graphicFrameLocks/>
          </p:cNvGraphicFramePr>
          <p:nvPr/>
        </p:nvGraphicFramePr>
        <p:xfrm>
          <a:off x="2135189" y="28527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2DEA6E-8FB0-4532-B6B4-FAC120A92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2 + 1 =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752348A7-2900-4953-9240-18E6EFC01171}"/>
              </a:ext>
            </a:extLst>
          </p:cNvPr>
          <p:cNvSpPr/>
          <p:nvPr/>
        </p:nvSpPr>
        <p:spPr>
          <a:xfrm>
            <a:off x="3935413" y="2205038"/>
            <a:ext cx="792162" cy="1223962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7FC0E7D7-5714-43A2-A66E-235F2BCB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702" flipH="1">
            <a:off x="3883026" y="3190876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C0C7C-0182-45EA-9A7D-006B9650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2 + 1 = 3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8F786-5300-47D9-88A6-4A59D47031F3}"/>
              </a:ext>
            </a:extLst>
          </p:cNvPr>
          <p:cNvSpPr/>
          <p:nvPr/>
        </p:nvSpPr>
        <p:spPr>
          <a:xfrm>
            <a:off x="3935414" y="692150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F01A470-92B5-406D-9D6E-D32747CC0BE5}"/>
              </a:ext>
            </a:extLst>
          </p:cNvPr>
          <p:cNvGraphicFramePr>
            <a:graphicFrameLocks/>
          </p:cNvGraphicFramePr>
          <p:nvPr/>
        </p:nvGraphicFramePr>
        <p:xfrm>
          <a:off x="2135189" y="28527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084F883-BFDF-42EC-B6D9-9453FEE5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 + 3 =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12298EC1-6C29-47E3-B80D-664A457DB9E0}"/>
              </a:ext>
            </a:extLst>
          </p:cNvPr>
          <p:cNvSpPr/>
          <p:nvPr/>
        </p:nvSpPr>
        <p:spPr>
          <a:xfrm>
            <a:off x="4008438" y="2205038"/>
            <a:ext cx="792162" cy="1223962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D0781BEB-AEF6-4ECF-ACB4-0DF957B2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702" flipH="1">
            <a:off x="3163889" y="3190876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7DB35F-064C-452D-862F-05D9EE360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 + 3 = 4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F4D24-2173-4B06-8A2C-355FD5AC3078}"/>
              </a:ext>
            </a:extLst>
          </p:cNvPr>
          <p:cNvSpPr/>
          <p:nvPr/>
        </p:nvSpPr>
        <p:spPr>
          <a:xfrm>
            <a:off x="3916363" y="700089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ACE21481-DB28-47B5-8F5C-80AB200529DF}"/>
              </a:ext>
            </a:extLst>
          </p:cNvPr>
          <p:cNvSpPr/>
          <p:nvPr/>
        </p:nvSpPr>
        <p:spPr>
          <a:xfrm>
            <a:off x="3143251" y="2205038"/>
            <a:ext cx="792163" cy="1223962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507696A5-2BE4-4BD2-ACA8-4A918D3B8EBA}"/>
              </a:ext>
            </a:extLst>
          </p:cNvPr>
          <p:cNvSpPr/>
          <p:nvPr/>
        </p:nvSpPr>
        <p:spPr>
          <a:xfrm>
            <a:off x="4800601" y="2205038"/>
            <a:ext cx="790575" cy="1223962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6B730C1-F005-4C07-99F7-E2515CA1406E}"/>
              </a:ext>
            </a:extLst>
          </p:cNvPr>
          <p:cNvGraphicFramePr>
            <a:graphicFrameLocks/>
          </p:cNvGraphicFramePr>
          <p:nvPr/>
        </p:nvGraphicFramePr>
        <p:xfrm>
          <a:off x="2135189" y="28527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225583-8111-434D-A412-778CA990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4 + 2 =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69C1E9DE-4A10-4178-9251-B9D1E327B506}"/>
              </a:ext>
            </a:extLst>
          </p:cNvPr>
          <p:cNvSpPr/>
          <p:nvPr/>
        </p:nvSpPr>
        <p:spPr>
          <a:xfrm>
            <a:off x="5375276" y="2205038"/>
            <a:ext cx="792163" cy="1223962"/>
          </a:xfrm>
          <a:prstGeom prst="circular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8C126D65-D70F-47E7-97B3-22FE0571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702" flipH="1">
            <a:off x="5395914" y="3190876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2A19A9-4ECC-4768-9DBC-4CAA9B23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4 + 2 = 6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6C287-A5C9-44B9-9C7A-7E6E2A75A7D8}"/>
              </a:ext>
            </a:extLst>
          </p:cNvPr>
          <p:cNvSpPr/>
          <p:nvPr/>
        </p:nvSpPr>
        <p:spPr>
          <a:xfrm>
            <a:off x="4079777" y="692150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805C0C1B-82C7-43DA-848C-DCB0240A9FF9}"/>
              </a:ext>
            </a:extLst>
          </p:cNvPr>
          <p:cNvSpPr/>
          <p:nvPr/>
        </p:nvSpPr>
        <p:spPr>
          <a:xfrm>
            <a:off x="6167438" y="2205038"/>
            <a:ext cx="792162" cy="1223962"/>
          </a:xfrm>
          <a:prstGeom prst="circular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581CB2A-344D-499E-A018-0B09B51F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433637"/>
          </a:xfrm>
        </p:spPr>
        <p:txBody>
          <a:bodyPr/>
          <a:lstStyle/>
          <a:p>
            <a:r>
              <a:rPr lang="en-GB" altLang="en-US" sz="3200">
                <a:latin typeface="Debbie Hepplewhite Print Font" panose="03050602040000000000" pitchFamily="66" charset="0"/>
              </a:rPr>
              <a:t>When your child is confident with addition within 6, </a:t>
            </a:r>
            <a:br>
              <a:rPr lang="en-GB" altLang="en-US" sz="3200">
                <a:latin typeface="Debbie Hepplewhite Print Font" panose="03050602040000000000" pitchFamily="66" charset="0"/>
              </a:rPr>
            </a:br>
            <a:r>
              <a:rPr lang="en-GB" altLang="en-US" sz="3200">
                <a:latin typeface="Debbie Hepplewhite Print Font" panose="03050602040000000000" pitchFamily="66" charset="0"/>
              </a:rPr>
              <a:t>move on to totals to 10.</a:t>
            </a:r>
          </a:p>
        </p:txBody>
      </p:sp>
      <p:pic>
        <p:nvPicPr>
          <p:cNvPr id="10243" name="Picture 11" descr="C:\Users\Jan\AppData\Local\Microsoft\Windows\Temporary Internet Files\Content.IE5\KSTKXG1O\MC900442038[1].wmf">
            <a:extLst>
              <a:ext uri="{FF2B5EF4-FFF2-40B4-BE49-F238E27FC236}">
                <a16:creationId xmlns:a16="http://schemas.microsoft.com/office/drawing/2014/main" id="{107E1997-BCE7-4576-9FD2-8A3E9634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708275"/>
            <a:ext cx="2705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24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0C72AFF-188A-43F5-9D7E-EB61CF7EDEF5}"/>
              </a:ext>
            </a:extLst>
          </p:cNvPr>
          <p:cNvGraphicFramePr>
            <a:graphicFrameLocks/>
          </p:cNvGraphicFramePr>
          <p:nvPr/>
        </p:nvGraphicFramePr>
        <p:xfrm>
          <a:off x="2135189" y="28527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899148-08AE-46D3-BBA4-33AAABAD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5 + 4 =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2779F77E-E802-4001-AFF3-E6C8C674B56E}"/>
              </a:ext>
            </a:extLst>
          </p:cNvPr>
          <p:cNvSpPr/>
          <p:nvPr/>
        </p:nvSpPr>
        <p:spPr>
          <a:xfrm>
            <a:off x="8472488" y="2205038"/>
            <a:ext cx="792162" cy="1223962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9D79E0B8-6816-486B-A7C2-65809768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702" flipH="1">
            <a:off x="6043614" y="3262314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8E3221-5CED-4E65-9738-78600917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229226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5 + 4 = 9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902B5-E993-4DB2-B9EE-9B03F4135713}"/>
              </a:ext>
            </a:extLst>
          </p:cNvPr>
          <p:cNvSpPr/>
          <p:nvPr/>
        </p:nvSpPr>
        <p:spPr>
          <a:xfrm>
            <a:off x="4079777" y="674687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E54D09FC-D37E-48AE-A52E-3DEE32729F20}"/>
              </a:ext>
            </a:extLst>
          </p:cNvPr>
          <p:cNvSpPr/>
          <p:nvPr/>
        </p:nvSpPr>
        <p:spPr>
          <a:xfrm>
            <a:off x="6888163" y="2205038"/>
            <a:ext cx="792162" cy="1223962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A31022EE-2D28-419E-95D5-EE5659128A00}"/>
              </a:ext>
            </a:extLst>
          </p:cNvPr>
          <p:cNvSpPr/>
          <p:nvPr/>
        </p:nvSpPr>
        <p:spPr>
          <a:xfrm>
            <a:off x="7680326" y="2205038"/>
            <a:ext cx="792163" cy="1223962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A9996FD8-AF97-418D-ABEF-A6C18F538D44}"/>
              </a:ext>
            </a:extLst>
          </p:cNvPr>
          <p:cNvSpPr/>
          <p:nvPr/>
        </p:nvSpPr>
        <p:spPr>
          <a:xfrm>
            <a:off x="6096001" y="2205038"/>
            <a:ext cx="792163" cy="1223962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07727D9-FEC6-4AEF-872E-35363710AF19}"/>
              </a:ext>
            </a:extLst>
          </p:cNvPr>
          <p:cNvGraphicFramePr>
            <a:graphicFrameLocks/>
          </p:cNvGraphicFramePr>
          <p:nvPr/>
        </p:nvGraphicFramePr>
        <p:xfrm>
          <a:off x="2135189" y="2852738"/>
          <a:ext cx="8075617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864E1D-E654-4BC9-A394-39BAB699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3 + 5 =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8254843F-6D89-4EBC-AEC9-3E3497A3A479}"/>
              </a:ext>
            </a:extLst>
          </p:cNvPr>
          <p:cNvSpPr/>
          <p:nvPr/>
        </p:nvSpPr>
        <p:spPr>
          <a:xfrm>
            <a:off x="6959601" y="2205038"/>
            <a:ext cx="792163" cy="1223962"/>
          </a:xfrm>
          <a:prstGeom prst="circular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1" descr="C:\Users\Jan\AppData\Local\Microsoft\Windows\Temporary Internet Files\Content.IE5\KSTKXG1O\MC900438002[1].wmf">
            <a:extLst>
              <a:ext uri="{FF2B5EF4-FFF2-40B4-BE49-F238E27FC236}">
                <a16:creationId xmlns:a16="http://schemas.microsoft.com/office/drawing/2014/main" id="{D4F85E28-2158-4EFE-AF5B-FCBD6026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702" flipH="1">
            <a:off x="4603751" y="3190876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D696C5-0ED5-410D-AFF2-956F3C880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229226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3 + 5 = 8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4007769" y="692150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E2679F05-224D-4B6D-9921-5FF0456F2D53}"/>
              </a:ext>
            </a:extLst>
          </p:cNvPr>
          <p:cNvSpPr/>
          <p:nvPr/>
        </p:nvSpPr>
        <p:spPr>
          <a:xfrm>
            <a:off x="5375276" y="2205038"/>
            <a:ext cx="792163" cy="1223962"/>
          </a:xfrm>
          <a:prstGeom prst="circular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71F3CB95-7B33-4687-BA2B-CB2EECDAA8F4}"/>
              </a:ext>
            </a:extLst>
          </p:cNvPr>
          <p:cNvSpPr/>
          <p:nvPr/>
        </p:nvSpPr>
        <p:spPr>
          <a:xfrm>
            <a:off x="6167438" y="2205038"/>
            <a:ext cx="792162" cy="1223962"/>
          </a:xfrm>
          <a:prstGeom prst="circular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3A094EE0-9D14-4A19-B008-5767CD8341A2}"/>
              </a:ext>
            </a:extLst>
          </p:cNvPr>
          <p:cNvSpPr/>
          <p:nvPr/>
        </p:nvSpPr>
        <p:spPr>
          <a:xfrm>
            <a:off x="4583113" y="2205038"/>
            <a:ext cx="792162" cy="1223962"/>
          </a:xfrm>
          <a:prstGeom prst="circular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C09E0787-761E-4ABD-BFA0-84C13F847EC4}"/>
              </a:ext>
            </a:extLst>
          </p:cNvPr>
          <p:cNvSpPr/>
          <p:nvPr/>
        </p:nvSpPr>
        <p:spPr>
          <a:xfrm>
            <a:off x="7751763" y="2205038"/>
            <a:ext cx="792162" cy="1223962"/>
          </a:xfrm>
          <a:prstGeom prst="circular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black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C3CC3F5-8F41-4F86-B71D-B8A28298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33376"/>
            <a:ext cx="839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Addition</a:t>
            </a: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 vocabulary to use with your child: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EAF8D0F-43AB-4FA9-85CE-91B16905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3" y="1844676"/>
            <a:ext cx="82802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Add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Can you </a:t>
            </a: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add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 these 2 numbers together?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More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Can you add 3 </a:t>
            </a: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more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Makes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	4 and 2 </a:t>
            </a: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makes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Altogether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2 and 3, </a:t>
            </a: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altogether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 makes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Equals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	5 add 5 </a:t>
            </a: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equals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 more	1 more </a:t>
            </a:r>
            <a:r>
              <a:rPr lang="en-GB" altLang="en-US" sz="20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than 8 is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13316" name="Picture 3" descr="C:\Users\Jan\AppData\Local\Microsoft\Windows\Temporary Internet Files\Content.IE5\WPFE94Y3\MC900197824[1].wmf">
            <a:extLst>
              <a:ext uri="{FF2B5EF4-FFF2-40B4-BE49-F238E27FC236}">
                <a16:creationId xmlns:a16="http://schemas.microsoft.com/office/drawing/2014/main" id="{E8C02A84-1B2E-485B-9BE7-07495DA8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284985"/>
            <a:ext cx="2565848" cy="324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81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3167493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3122951" y="1054798"/>
            <a:ext cx="584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How far can you count?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357447" y="232274"/>
            <a:ext cx="116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5: Maths Abstract Lesson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3" y="1728788"/>
            <a:ext cx="607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2633" y="5741233"/>
            <a:ext cx="638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https://www.youtube.com/watch?v=CyYh1raLGBs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5F43D92-95A5-43E0-AFF5-FA5556E6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8" y="1343645"/>
            <a:ext cx="7905750" cy="482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2143125" y="1082035"/>
            <a:ext cx="790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Let's count to twenty together!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510639" y="232274"/>
            <a:ext cx="1025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B168D-3860-4F5D-89A1-31C7A2E02596}"/>
              </a:ext>
            </a:extLst>
          </p:cNvPr>
          <p:cNvSpPr txBox="1"/>
          <p:nvPr/>
        </p:nvSpPr>
        <p:spPr>
          <a:xfrm>
            <a:off x="2447778" y="6192382"/>
            <a:ext cx="668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https://www.youtube.com/watch?v=D0Ajq682yrA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55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2D195-EAB2-4DEE-9FA8-8020EAB0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60" y="59954"/>
            <a:ext cx="8425483" cy="6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8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07727D9-FEC6-4AEF-872E-35363710A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040905"/>
              </p:ext>
            </p:extLst>
          </p:nvPr>
        </p:nvGraphicFramePr>
        <p:xfrm>
          <a:off x="1537056" y="6169726"/>
          <a:ext cx="9144009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9341227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3560944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9660653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740921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956050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70668889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754185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45456429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9571121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737328655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0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2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3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4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5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6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7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8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9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10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11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12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13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14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15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16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17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18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Debbie Hepplewhite Print Font" panose="03050602040000000000" pitchFamily="66" charset="0"/>
                        </a:rPr>
                        <a:t>19</a:t>
                      </a:r>
                    </a:p>
                  </a:txBody>
                  <a:tcPr marL="91444" marR="91444" marT="45804" marB="45804" anchor="b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Debbie Hepplewhite Print Font" panose="03050602040000000000" pitchFamily="66" charset="0"/>
                        </a:rPr>
                        <a:t>20</a:t>
                      </a:r>
                    </a:p>
                  </a:txBody>
                  <a:tcPr marL="91444" marR="91444" marT="45804" marB="45804" anchor="ctr"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864E1D-E654-4BC9-A394-39BAB699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599" y="1208209"/>
            <a:ext cx="223224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3 + 5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2 + 6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6 + 3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10 + 2 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8 + 6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11 + 7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12 + 8 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7 + 10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6" y="1345190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64E1D-E654-4BC9-A394-39BAB699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023" y="1183382"/>
            <a:ext cx="33123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3 + 5 = 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2 + 6 = 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6 + 3 = 9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10 + 2 = 12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8 + 6 = 14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11 + 7 = 18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12 + 8 = 20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Debbie Hepplewhite Print Font" panose="03050602040000000000" pitchFamily="66" charset="0"/>
                <a:cs typeface="Arial" panose="020B0604020202020204" pitchFamily="34" charset="0"/>
              </a:rPr>
              <a:t>7 + 10 = 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Debbie Hepplewhite Print Font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5" y="1921254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5" y="2468829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4" y="3016404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3" y="3576848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3" y="4111554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2" y="4671998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0E732-65D3-4CF2-BBB5-83B71427081B}"/>
              </a:ext>
            </a:extLst>
          </p:cNvPr>
          <p:cNvSpPr/>
          <p:nvPr/>
        </p:nvSpPr>
        <p:spPr>
          <a:xfrm>
            <a:off x="3718362" y="5216706"/>
            <a:ext cx="3587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7056" y="352697"/>
            <a:ext cx="95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Day 5 Task: Use the Number Track to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30322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46" y="1892030"/>
            <a:ext cx="3506154" cy="225884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718847"/>
            <a:ext cx="7814823" cy="5602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3039" y="6320962"/>
            <a:ext cx="682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http://www.ictgames.com/mobilePage/funkyMummy/index.html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22363" y="134693"/>
            <a:ext cx="101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Funky Mummy Addition up to 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789823" y="1434830"/>
            <a:ext cx="949689" cy="91440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403BE-4003-4C48-BDD3-DCEE82CF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F8753FD-5611-41F4-BE5F-1B5E1CDC7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34" y="0"/>
            <a:ext cx="10248932" cy="5632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8381C-0EA6-4277-A1FF-E82409F7A25C}"/>
              </a:ext>
            </a:extLst>
          </p:cNvPr>
          <p:cNvSpPr txBox="1"/>
          <p:nvPr/>
        </p:nvSpPr>
        <p:spPr>
          <a:xfrm>
            <a:off x="1378225" y="5903893"/>
            <a:ext cx="103764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  <a:hlinkClick r:id="rId2"/>
              </a:rPr>
              <a:t>https://www.youtube.com/watch?v=vjB5aSyWD6U</a:t>
            </a:r>
            <a:endParaRPr lang="en-GB" sz="2800" dirty="0">
              <a:latin typeface="Debbie Hepplewhite Print Font" panose="03050602040000000000" pitchFamily="66" charset="0"/>
            </a:endParaRPr>
          </a:p>
          <a:p>
            <a:endParaRPr lang="en-GB" sz="28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5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259CC-B96B-41BD-9D7C-C42F4D14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9CE63-B17C-4FA1-8DAB-90748701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478" y="-336551"/>
            <a:ext cx="10971188" cy="73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CAB17-A5FA-4159-B8FA-678CFDAD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2" y="1332723"/>
            <a:ext cx="7990751" cy="476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4EBC-CB95-460B-A0E0-494CD94726F7}"/>
              </a:ext>
            </a:extLst>
          </p:cNvPr>
          <p:cNvSpPr txBox="1"/>
          <p:nvPr/>
        </p:nvSpPr>
        <p:spPr>
          <a:xfrm>
            <a:off x="2213113" y="6102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https://www.bbc.co.uk/iplayer/episode/p077rk5n/numbersongs-lets-all-draw-numbers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E505-9F89-4DBA-AB17-632D07C9E120}"/>
              </a:ext>
            </a:extLst>
          </p:cNvPr>
          <p:cNvSpPr txBox="1"/>
          <p:nvPr/>
        </p:nvSpPr>
        <p:spPr>
          <a:xfrm>
            <a:off x="1470991" y="344557"/>
            <a:ext cx="978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1: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Trace the numbers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258568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FDB9E-5DDF-406B-96F5-1A28DA7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4" y="179374"/>
            <a:ext cx="9233516" cy="649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249140" y="1797662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zero to nine.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5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69539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ten to twenty.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DE1DF-4D9F-4809-9182-6EC8535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92494"/>
            <a:ext cx="9286496" cy="6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1171</Words>
  <Application>Microsoft Office PowerPoint</Application>
  <PresentationFormat>Widescreen</PresentationFormat>
  <Paragraphs>252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Debbie Hepplewhite Print Font</vt:lpstr>
      <vt:lpstr>Office Theme</vt:lpstr>
      <vt:lpstr>1_Office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4: Using a Number Track  for Addition</vt:lpstr>
      <vt:lpstr>What’s the difference between a number track and a number line?</vt:lpstr>
      <vt:lpstr>Using a number track for addition </vt:lpstr>
      <vt:lpstr>PowerPoint Presentation</vt:lpstr>
      <vt:lpstr>Try these number tracks with your child!</vt:lpstr>
      <vt:lpstr>PowerPoint Presentation</vt:lpstr>
      <vt:lpstr>PowerPoint Presentation</vt:lpstr>
      <vt:lpstr>PowerPoint Presentation</vt:lpstr>
      <vt:lpstr>When your child is confident with addition within 6,  move on to totals to 10.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45</cp:revision>
  <dcterms:created xsi:type="dcterms:W3CDTF">2020-09-20T13:13:53Z</dcterms:created>
  <dcterms:modified xsi:type="dcterms:W3CDTF">2021-10-30T11:46:04Z</dcterms:modified>
</cp:coreProperties>
</file>