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sldIdLst>
    <p:sldId id="270" r:id="rId2"/>
    <p:sldId id="268" r:id="rId3"/>
    <p:sldId id="918" r:id="rId4"/>
    <p:sldId id="935" r:id="rId5"/>
    <p:sldId id="860" r:id="rId6"/>
    <p:sldId id="859" r:id="rId7"/>
    <p:sldId id="861" r:id="rId8"/>
    <p:sldId id="862" r:id="rId9"/>
    <p:sldId id="863" r:id="rId10"/>
    <p:sldId id="988" r:id="rId11"/>
    <p:sldId id="937" r:id="rId12"/>
    <p:sldId id="938" r:id="rId13"/>
    <p:sldId id="956" r:id="rId14"/>
    <p:sldId id="941" r:id="rId15"/>
    <p:sldId id="940" r:id="rId16"/>
    <p:sldId id="943" r:id="rId17"/>
    <p:sldId id="966" r:id="rId18"/>
    <p:sldId id="945" r:id="rId19"/>
    <p:sldId id="967" r:id="rId20"/>
    <p:sldId id="919" r:id="rId21"/>
    <p:sldId id="920" r:id="rId22"/>
    <p:sldId id="1000" r:id="rId23"/>
    <p:sldId id="970" r:id="rId24"/>
    <p:sldId id="925" r:id="rId25"/>
    <p:sldId id="971" r:id="rId26"/>
    <p:sldId id="989" r:id="rId27"/>
    <p:sldId id="990" r:id="rId28"/>
    <p:sldId id="991" r:id="rId29"/>
    <p:sldId id="926" r:id="rId30"/>
    <p:sldId id="927" r:id="rId31"/>
    <p:sldId id="928" r:id="rId32"/>
    <p:sldId id="1001" r:id="rId33"/>
    <p:sldId id="993" r:id="rId34"/>
    <p:sldId id="1002" r:id="rId35"/>
    <p:sldId id="999" r:id="rId36"/>
    <p:sldId id="1003" r:id="rId37"/>
    <p:sldId id="994" r:id="rId38"/>
    <p:sldId id="997" r:id="rId39"/>
    <p:sldId id="992" r:id="rId40"/>
    <p:sldId id="996" r:id="rId41"/>
    <p:sldId id="998" r:id="rId42"/>
    <p:sldId id="1004" r:id="rId4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vid taylor" initials="dt" lastIdx="1" clrIdx="0">
    <p:extLst>
      <p:ext uri="{19B8F6BF-5375-455C-9EA6-DF929625EA0E}">
        <p15:presenceInfo xmlns:p15="http://schemas.microsoft.com/office/powerpoint/2012/main" userId="6ae9e8f56717e08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564" autoAdjust="0"/>
    <p:restoredTop sz="94660"/>
  </p:normalViewPr>
  <p:slideViewPr>
    <p:cSldViewPr snapToGrid="0">
      <p:cViewPr varScale="1">
        <p:scale>
          <a:sx n="86" d="100"/>
          <a:sy n="86" d="100"/>
        </p:scale>
        <p:origin x="182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64E84B-C497-4ABD-AAAA-59E302CA0B12}" type="datetimeFigureOut">
              <a:rPr lang="en-GB" smtClean="0"/>
              <a:t>01/05/2021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99B485-B4E5-4A31-A9CB-5F78598B2A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42673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DF0574-0390-45AA-8F65-EA9AE2ED62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C951A3-9350-4580-8885-644366C9B3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A0DC3D-99BA-41FA-8BAF-F85B88F2158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2113657-8095-49B7-8DDD-9030FF7EC60C}" type="datetime1">
              <a:rPr lang="en-GB" smtClean="0"/>
              <a:t>01/05/2021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043263-F3F8-4E95-8C2F-6D094E9447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5770E4-E1D2-4399-B431-C1839D538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F4BA4-0979-4020-8901-4024EFBEA9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3495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BABC0F-CE97-496E-9ADE-5DD3CD0634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ED5904B-B44A-4DE7-9956-29CCDC86B1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12C4BF-F036-4C6B-88B7-598FFDF6099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65A2E3-2F5B-465F-B34C-2530C063D519}" type="datetime1">
              <a:rPr lang="en-GB" smtClean="0"/>
              <a:t>01/05/2021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487B59-5DA0-4A55-BC82-A5294B495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913FA1-7784-4DBD-A382-3A08AF8DF6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F4BA4-0979-4020-8901-4024EFBEA9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33755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6808D1C-2457-4346-9DC3-1F79FA7E961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503109B-5743-4142-A4F5-6947E4B157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96EFDF-7983-4B81-9D90-CF452EB17DA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817C7D-3155-41BF-A947-5FD0EB9F8AC1}" type="datetime1">
              <a:rPr lang="en-GB" smtClean="0"/>
              <a:t>01/05/2021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B48DCD-499E-4872-A3E1-D29AD22A61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DFD550-DAB3-434C-8229-68CFF93D4D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F4BA4-0979-4020-8901-4024EFBEA9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3992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57D0AF-24CE-4C81-94C3-15E628F8B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57E8D5-4700-48A3-845E-9B755D9E25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8A6DE3-6C44-47A2-A656-4F88C46CDEF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01EC6C3-8266-4E0A-851B-86FAC2FEDCFF}" type="datetime1">
              <a:rPr lang="en-GB" smtClean="0"/>
              <a:t>01/05/2021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6F3073-CB88-492C-A442-A7A9C08CCD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FC498B-666D-4CD3-A4E7-752014A460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F4BA4-0979-4020-8901-4024EFBEA9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43869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D7FE64-F18C-483A-AB4D-F3067A6935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880C7D-F4C5-4BF9-B76D-FC0B6B20F1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5C1651-68BA-4052-8219-4D88FB3CEAD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01088F-4E80-441F-93F0-291B585476E6}" type="datetime1">
              <a:rPr lang="en-GB" smtClean="0"/>
              <a:t>01/05/2021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25F881-D17A-4E8D-9882-0DC60947D7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27D843-0F7D-4899-AC30-BCCB494348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F4BA4-0979-4020-8901-4024EFBEA9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87654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16CCC3-6546-4087-96F2-A8FEA97094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AB9E0A-7AE0-4663-92C4-2B2B1C38B7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96E62B-508C-4596-BC61-83D59A4069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79877E-0F05-4370-A9AD-16A48D0FE89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4EC3D3-D8FB-4433-8428-B79A44F5C51E}" type="datetime1">
              <a:rPr lang="en-GB" smtClean="0"/>
              <a:t>01/05/2021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5E92F5-5E68-45C5-8C03-CCD2337B22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4BDCD0-2603-4086-9DEF-DC5B73A62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F4BA4-0979-4020-8901-4024EFBEA9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3472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8514A7-19D6-4897-9B89-5845D84802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A0D9C4-B951-4AC6-9091-7F6BA6CCAF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5B1B0C-7C44-464C-AD57-1FEB6FFD04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1D9779A-AE61-4CC6-97CC-90A304D84B6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1E19248-18F1-42D4-A80C-0F64609D1D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85396FD-2F11-454D-9EF5-A6B1CC7C72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4A496D7-DC8D-44E9-8044-3B4EA553ADF7}" type="datetime1">
              <a:rPr lang="en-GB" smtClean="0"/>
              <a:t>01/05/2021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A4A3F49-D152-47A6-80E3-B3E7C9156B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231765D-9BCF-4F8B-80BD-E6971BE94C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F4BA4-0979-4020-8901-4024EFBEA9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7722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08B6E-65E5-43C0-8079-D2258D4B23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4A03B1A-F4BD-4D78-92D5-351C57C7D18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EE2F2FF-5CB3-41E7-962F-F6A00BEC88C5}" type="datetime1">
              <a:rPr lang="en-GB" smtClean="0"/>
              <a:t>01/05/2021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DEC5F2-19D9-41DF-BA02-48888F2219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F739B1-4066-4A82-A238-599F3042F1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F4BA4-0979-4020-8901-4024EFBEA9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44753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79C2D8-D3A8-4ECE-B532-F4F6DE6CC1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356350"/>
            <a:ext cx="2743200" cy="365125"/>
          </a:xfrm>
        </p:spPr>
        <p:txBody>
          <a:bodyPr/>
          <a:lstStyle>
            <a:lvl1pPr>
              <a:defRPr>
                <a:latin typeface="Debbie Hepplewhite Print Font" panose="03050602040000000000" pitchFamily="66" charset="0"/>
              </a:defRPr>
            </a:lvl1pPr>
          </a:lstStyle>
          <a:p>
            <a:fld id="{BF1F4BA4-0979-4020-8901-4024EFBEA95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841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225E1-551E-41C9-BA39-964CB83A97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E29699-3F02-4248-B943-7430431DF3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59FEF8-7DD5-41CD-A158-822BFB72D3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611256-1F9A-45CA-9F02-164251F8481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1DDD94-6053-416A-9C23-AC0E575D57E1}" type="datetime1">
              <a:rPr lang="en-GB" smtClean="0"/>
              <a:t>01/05/2021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3DD5BA-A8D9-4B79-AB18-823FF51082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5E73BD-A7C9-492F-8C84-F6E7CC4FD4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F4BA4-0979-4020-8901-4024EFBEA9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35037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E5AC06-7701-427A-85DB-9B713A475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AC17694-5700-42CB-BCF2-D183B82FD4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610DEA-49B2-416E-8D8E-79F83F64E3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7BECD1-4662-4DA5-9B5D-9EBB67EB89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A8055E-1416-44B0-8C09-93D8104CAFF9}" type="datetime1">
              <a:rPr lang="en-GB" smtClean="0"/>
              <a:t>01/05/2021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B19E50-BB1C-4129-BB86-7E2BEF8EE9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01B93A-5677-4121-9BB1-66EBB3DBC1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F4BA4-0979-4020-8901-4024EFBEA9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27232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6B8497-475C-4562-8431-0033519BE9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48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Debbie Hepplewhite Print Font" panose="03050602040000000000" pitchFamily="66" charset="0"/>
              </a:defRPr>
            </a:lvl1pPr>
          </a:lstStyle>
          <a:p>
            <a:fld id="{BF1F4BA4-0979-4020-8901-4024EFBEA95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47770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1B@hortongrangeacademy.co.uk" TargetMode="External"/><Relationship Id="rId2" Type="http://schemas.openxmlformats.org/officeDocument/2006/relationships/hyperlink" Target="mailto:1A@hortongrangeacademy.co.uk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1C@hortongrangeacademy.co.uk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mailto:1B@hortongrangeacademy.co.uk" TargetMode="External"/><Relationship Id="rId2" Type="http://schemas.openxmlformats.org/officeDocument/2006/relationships/hyperlink" Target="mailto:1A@hortongrangeacademy.co.uk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1C@hortongrangeacademy.co.uk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bc.co.uk/iplayer/episode/p077rk5n/numbersongs-lets-all-draw-numbers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4556" y="2107096"/>
            <a:ext cx="11847444" cy="11702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sz="4800" dirty="0">
                <a:latin typeface="Debbie Hepplewhite Print Font" panose="03050602040000000000" pitchFamily="66" charset="0"/>
              </a:rPr>
              <a:t>Year 1 Maths Home Learning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4730" y="3623193"/>
            <a:ext cx="9144000" cy="646562"/>
          </a:xfrm>
        </p:spPr>
        <p:txBody>
          <a:bodyPr>
            <a:normAutofit/>
          </a:bodyPr>
          <a:lstStyle/>
          <a:p>
            <a:r>
              <a:rPr lang="en-GB" sz="3600" dirty="0">
                <a:latin typeface="Debbie Hepplewhite Print Font" panose="03050602040000000000" pitchFamily="66" charset="0"/>
              </a:rPr>
              <a:t>Week Beginning 3.5.21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8E8AE1-E062-4492-80EE-194BF42D79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BF1F4BA4-0979-4020-8901-4024EFBEA954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80947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20"/>
    </mc:Choice>
    <mc:Fallback xmlns="">
      <p:transition spd="slow" advTm="412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48297" y="2128058"/>
            <a:ext cx="512895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800" dirty="0">
                <a:latin typeface="Debbie Hepplewhite Print Font" panose="03050602040000000000" pitchFamily="66" charset="0"/>
              </a:rPr>
              <a:t>Day 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941A26-4C77-4C00-A919-1A76019106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F4BA4-0979-4020-8901-4024EFBEA954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42854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F4BA4-0979-4020-8901-4024EFBEA954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468809" y="378672"/>
            <a:ext cx="1131967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Debbie Hepplewhite Print Font" panose="03050602040000000000" pitchFamily="66" charset="0"/>
              </a:rPr>
              <a:t>OMS- let’s get </a:t>
            </a:r>
          </a:p>
          <a:p>
            <a:r>
              <a:rPr lang="en-GB" sz="3200" dirty="0">
                <a:latin typeface="Debbie Hepplewhite Print Font" panose="03050602040000000000" pitchFamily="66" charset="0"/>
              </a:rPr>
              <a:t>your brains </a:t>
            </a:r>
          </a:p>
          <a:p>
            <a:r>
              <a:rPr lang="en-GB" sz="3200" dirty="0">
                <a:latin typeface="Debbie Hepplewhite Print Font" panose="03050602040000000000" pitchFamily="66" charset="0"/>
              </a:rPr>
              <a:t>ready for Maths!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F626737-BC5A-426B-9059-1C6CCD3C0A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1599" y="378672"/>
            <a:ext cx="5976863" cy="5859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3296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F4BA4-0979-4020-8901-4024EFBEA954}" type="slidenum">
              <a:rPr lang="en-GB" smtClean="0"/>
              <a:pPr/>
              <a:t>12</a:t>
            </a:fld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A601AA2-DEBE-4DF4-B0CF-94A4AF4329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7422" y="274320"/>
            <a:ext cx="8816441" cy="6309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400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F4BA4-0979-4020-8901-4024EFBEA954}" type="slidenum">
              <a:rPr lang="en-GB" smtClean="0"/>
              <a:pPr/>
              <a:t>13</a:t>
            </a:fld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231851" y="464540"/>
            <a:ext cx="1131967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Debbie Hepplewhite Print Font" panose="03050602040000000000" pitchFamily="66" charset="0"/>
              </a:rPr>
              <a:t>Today you will be dividing by sharing objects into groups.</a:t>
            </a:r>
          </a:p>
          <a:p>
            <a:endParaRPr lang="en-GB" sz="3200" dirty="0">
              <a:latin typeface="Debbie Hepplewhite Print Font" panose="03050602040000000000" pitchFamily="66" charset="0"/>
            </a:endParaRPr>
          </a:p>
          <a:p>
            <a:endParaRPr lang="en-GB" sz="3200" dirty="0">
              <a:latin typeface="Debbie Hepplewhite Print Font" panose="03050602040000000000" pitchFamily="66" charset="0"/>
            </a:endParaRPr>
          </a:p>
          <a:p>
            <a:r>
              <a:rPr lang="en-GB" sz="3200" dirty="0">
                <a:latin typeface="Debbie Hepplewhite Print Font" panose="03050602040000000000" pitchFamily="66" charset="0"/>
              </a:rPr>
              <a:t>When you divide, each group you share into must have an </a:t>
            </a:r>
            <a:r>
              <a:rPr lang="en-GB" sz="3200" dirty="0">
                <a:solidFill>
                  <a:srgbClr val="FF0000"/>
                </a:solidFill>
                <a:latin typeface="Debbie Hepplewhite Print Font" panose="03050602040000000000" pitchFamily="66" charset="0"/>
              </a:rPr>
              <a:t>equal</a:t>
            </a:r>
            <a:r>
              <a:rPr lang="en-GB" sz="3200" dirty="0">
                <a:latin typeface="Debbie Hepplewhite Print Font" panose="03050602040000000000" pitchFamily="66" charset="0"/>
              </a:rPr>
              <a:t> amount in.</a:t>
            </a:r>
          </a:p>
          <a:p>
            <a:endParaRPr lang="en-GB" sz="3200" dirty="0">
              <a:latin typeface="Debbie Hepplewhite Print Font" panose="03050602040000000000" pitchFamily="66" charset="0"/>
            </a:endParaRPr>
          </a:p>
          <a:p>
            <a:endParaRPr lang="en-GB" sz="3200" dirty="0">
              <a:latin typeface="Debbie Hepplewhite Print Font" panose="03050602040000000000" pitchFamily="66" charset="0"/>
            </a:endParaRPr>
          </a:p>
          <a:p>
            <a:r>
              <a:rPr lang="en-GB" sz="3200" dirty="0">
                <a:latin typeface="Debbie Hepplewhite Print Font" panose="03050602040000000000" pitchFamily="66" charset="0"/>
              </a:rPr>
              <a:t>Let’s look at some examples together…</a:t>
            </a:r>
          </a:p>
        </p:txBody>
      </p:sp>
    </p:spTree>
    <p:extLst>
      <p:ext uri="{BB962C8B-B14F-4D97-AF65-F5344CB8AC3E}">
        <p14:creationId xmlns:p14="http://schemas.microsoft.com/office/powerpoint/2010/main" val="25080167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F4BA4-0979-4020-8901-4024EFBEA954}" type="slidenum">
              <a:rPr lang="en-GB" smtClean="0"/>
              <a:pPr/>
              <a:t>14</a:t>
            </a:fld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FE4B68A-38BB-4970-B27F-8F9AAF72D5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8081" y="236284"/>
            <a:ext cx="9024743" cy="6385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3623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F4BA4-0979-4020-8901-4024EFBEA954}" type="slidenum">
              <a:rPr lang="en-GB" smtClean="0"/>
              <a:pPr/>
              <a:t>15</a:t>
            </a:fld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C661D00-039B-49E6-929B-A351C8AD72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5836" y="398293"/>
            <a:ext cx="9396407" cy="6061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038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F4BA4-0979-4020-8901-4024EFBEA954}" type="slidenum">
              <a:rPr lang="en-GB" smtClean="0"/>
              <a:pPr/>
              <a:t>16</a:t>
            </a:fld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206583" y="319088"/>
            <a:ext cx="1131967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Debbie Hepplewhite Print Font" panose="03050602040000000000" pitchFamily="66" charset="0"/>
              </a:rPr>
              <a:t>Now you try this question…</a:t>
            </a:r>
          </a:p>
          <a:p>
            <a:r>
              <a:rPr lang="en-GB" sz="3200" dirty="0">
                <a:solidFill>
                  <a:srgbClr val="FF0000"/>
                </a:solidFill>
                <a:latin typeface="Debbie Hepplewhite Print Font" panose="03050602040000000000" pitchFamily="66" charset="0"/>
              </a:rPr>
              <a:t>Share 6 objects equally into 2 groups.</a:t>
            </a:r>
          </a:p>
          <a:p>
            <a:r>
              <a:rPr lang="en-GB" sz="3200" dirty="0">
                <a:latin typeface="Debbie Hepplewhite Print Font" panose="03050602040000000000" pitchFamily="66" charset="0"/>
              </a:rPr>
              <a:t>				6 ÷ 2 =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E6A590D-405B-4127-BD0F-D5D5C4B0D3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2640" y="2061557"/>
            <a:ext cx="8920480" cy="4477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4512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F4BA4-0979-4020-8901-4024EFBEA954}" type="slidenum">
              <a:rPr lang="en-GB" smtClean="0"/>
              <a:pPr/>
              <a:t>17</a:t>
            </a:fld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419647" y="294546"/>
            <a:ext cx="1131967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Debbie Hepplewhite Print Font" panose="03050602040000000000" pitchFamily="66" charset="0"/>
              </a:rPr>
              <a:t>Now you try this question…</a:t>
            </a:r>
          </a:p>
          <a:p>
            <a:r>
              <a:rPr lang="en-GB" sz="3200" dirty="0">
                <a:solidFill>
                  <a:srgbClr val="FF0000"/>
                </a:solidFill>
                <a:latin typeface="Debbie Hepplewhite Print Font" panose="03050602040000000000" pitchFamily="66" charset="0"/>
              </a:rPr>
              <a:t>Share 12 objects equally into 3 groups.</a:t>
            </a:r>
          </a:p>
          <a:p>
            <a:r>
              <a:rPr lang="en-GB" sz="3200" dirty="0">
                <a:latin typeface="Debbie Hepplewhite Print Font" panose="03050602040000000000" pitchFamily="66" charset="0"/>
              </a:rPr>
              <a:t>	12 ÷ 3 =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64363F6-5B8E-41A5-AD0B-5F9D631EB3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7868" y="1385169"/>
            <a:ext cx="6674485" cy="4971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1085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F4BA4-0979-4020-8901-4024EFBEA954}" type="slidenum">
              <a:rPr lang="en-GB" smtClean="0"/>
              <a:pPr/>
              <a:t>18</a:t>
            </a:fld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419647" y="294546"/>
            <a:ext cx="11609596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Debbie Hepplewhite Print Font" panose="03050602040000000000" pitchFamily="66" charset="0"/>
              </a:rPr>
              <a:t>Now you have some division number sentences to read and solve. </a:t>
            </a:r>
          </a:p>
          <a:p>
            <a:endParaRPr lang="en-GB" sz="3200" dirty="0">
              <a:latin typeface="Debbie Hepplewhite Print Font" panose="03050602040000000000" pitchFamily="66" charset="0"/>
            </a:endParaRPr>
          </a:p>
          <a:p>
            <a:r>
              <a:rPr lang="en-GB" sz="3200" dirty="0">
                <a:latin typeface="Debbie Hepplewhite Print Font" panose="03050602040000000000" pitchFamily="66" charset="0"/>
              </a:rPr>
              <a:t>You are going to do this by practically. Use objects from in your house to make groups to find the answers to the following questions:</a:t>
            </a:r>
          </a:p>
          <a:p>
            <a:endParaRPr lang="en-GB" sz="3200" dirty="0">
              <a:latin typeface="Debbie Hepplewhite Print Font" panose="03050602040000000000" pitchFamily="66" charset="0"/>
            </a:endParaRPr>
          </a:p>
          <a:p>
            <a:r>
              <a:rPr lang="en-GB" sz="3200" dirty="0">
                <a:latin typeface="Debbie Hepplewhite Print Font" panose="03050602040000000000" pitchFamily="66" charset="0"/>
              </a:rPr>
              <a:t>You might want to use:		</a:t>
            </a:r>
            <a:r>
              <a:rPr lang="en-GB" sz="3200" dirty="0">
                <a:solidFill>
                  <a:srgbClr val="FF0000"/>
                </a:solidFill>
                <a:latin typeface="Debbie Hepplewhite Print Font" panose="03050602040000000000" pitchFamily="66" charset="0"/>
              </a:rPr>
              <a:t>Remember to </a:t>
            </a:r>
          </a:p>
          <a:p>
            <a:r>
              <a:rPr lang="en-GB" sz="3200" dirty="0">
                <a:latin typeface="Debbie Hepplewhite Print Font" panose="03050602040000000000" pitchFamily="66" charset="0"/>
              </a:rPr>
              <a:t>-coins								</a:t>
            </a:r>
            <a:r>
              <a:rPr lang="en-GB" sz="3200" dirty="0">
                <a:solidFill>
                  <a:srgbClr val="FF0000"/>
                </a:solidFill>
                <a:latin typeface="Debbie Hepplewhite Print Font" panose="03050602040000000000" pitchFamily="66" charset="0"/>
              </a:rPr>
              <a:t>draw the</a:t>
            </a:r>
          </a:p>
          <a:p>
            <a:r>
              <a:rPr lang="en-GB" sz="3200" dirty="0">
                <a:latin typeface="Debbie Hepplewhite Print Font" panose="03050602040000000000" pitchFamily="66" charset="0"/>
              </a:rPr>
              <a:t>-blocks							</a:t>
            </a:r>
            <a:r>
              <a:rPr lang="en-GB" sz="3200" dirty="0">
                <a:solidFill>
                  <a:srgbClr val="FF0000"/>
                </a:solidFill>
                <a:latin typeface="Debbie Hepplewhite Print Font" panose="03050602040000000000" pitchFamily="66" charset="0"/>
              </a:rPr>
              <a:t>correct amount</a:t>
            </a:r>
          </a:p>
          <a:p>
            <a:r>
              <a:rPr lang="en-GB" sz="3200" dirty="0">
                <a:latin typeface="Debbie Hepplewhite Print Font" panose="03050602040000000000" pitchFamily="66" charset="0"/>
              </a:rPr>
              <a:t>-pencils							</a:t>
            </a:r>
            <a:r>
              <a:rPr lang="en-GB" sz="3200" dirty="0">
                <a:solidFill>
                  <a:srgbClr val="FF0000"/>
                </a:solidFill>
                <a:latin typeface="Debbie Hepplewhite Print Font" panose="03050602040000000000" pitchFamily="66" charset="0"/>
              </a:rPr>
              <a:t>of hoops!</a:t>
            </a:r>
          </a:p>
          <a:p>
            <a:r>
              <a:rPr lang="en-GB" sz="3200" dirty="0">
                <a:latin typeface="Debbie Hepplewhite Print Font" panose="03050602040000000000" pitchFamily="66" charset="0"/>
              </a:rPr>
              <a:t>-small toys</a:t>
            </a:r>
          </a:p>
        </p:txBody>
      </p:sp>
    </p:spTree>
    <p:extLst>
      <p:ext uri="{BB962C8B-B14F-4D97-AF65-F5344CB8AC3E}">
        <p14:creationId xmlns:p14="http://schemas.microsoft.com/office/powerpoint/2010/main" val="23375966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293C300-4C87-43AD-9401-ECB91C524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F4BA4-0979-4020-8901-4024EFBEA954}" type="slidenum">
              <a:rPr lang="en-GB" smtClean="0"/>
              <a:pPr/>
              <a:t>19</a:t>
            </a:fld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7350B8E-95A3-4DA8-B2BB-0DE2BEA36D68}"/>
              </a:ext>
            </a:extLst>
          </p:cNvPr>
          <p:cNvSpPr txBox="1"/>
          <p:nvPr/>
        </p:nvSpPr>
        <p:spPr>
          <a:xfrm>
            <a:off x="6373407" y="1044366"/>
            <a:ext cx="113196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Debbie Hepplewhite Print Font" panose="03050602040000000000" pitchFamily="66" charset="0"/>
              </a:rPr>
              <a:t>Bananas, Broccoli &amp; Aubergines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093C041-1219-4FC7-943D-0EE9C85518FD}"/>
              </a:ext>
            </a:extLst>
          </p:cNvPr>
          <p:cNvSpPr txBox="1"/>
          <p:nvPr/>
        </p:nvSpPr>
        <p:spPr>
          <a:xfrm>
            <a:off x="1790530" y="962638"/>
            <a:ext cx="113196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Debbie Hepplewhite Print Font" panose="03050602040000000000" pitchFamily="66" charset="0"/>
              </a:rPr>
              <a:t>Carrots &amp; Tomatoes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14A7D98-EB10-4640-9B47-074BDEA46E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5272" y="1538605"/>
            <a:ext cx="3362008" cy="50613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3630E53-9975-4933-BB4E-BAA707519F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9900" y="1495425"/>
            <a:ext cx="3362008" cy="4945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9421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31D7FC8-E4D1-4D62-8DB2-012BD019F11F}"/>
              </a:ext>
            </a:extLst>
          </p:cNvPr>
          <p:cNvSpPr txBox="1"/>
          <p:nvPr/>
        </p:nvSpPr>
        <p:spPr>
          <a:xfrm>
            <a:off x="284921" y="442833"/>
            <a:ext cx="12706597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latin typeface="Debbie Hepplewhite Print Font" panose="03050602040000000000" pitchFamily="66" charset="0"/>
              </a:rPr>
              <a:t>If you are learning from home, </a:t>
            </a:r>
          </a:p>
          <a:p>
            <a:r>
              <a:rPr lang="en-GB" sz="4000" dirty="0">
                <a:latin typeface="Debbie Hepplewhite Print Font" panose="03050602040000000000" pitchFamily="66" charset="0"/>
              </a:rPr>
              <a:t>don’t forget to send your work to </a:t>
            </a:r>
          </a:p>
          <a:p>
            <a:r>
              <a:rPr lang="en-GB" sz="4000" dirty="0">
                <a:latin typeface="Debbie Hepplewhite Print Font" panose="03050602040000000000" pitchFamily="66" charset="0"/>
              </a:rPr>
              <a:t>your teacher:</a:t>
            </a:r>
          </a:p>
          <a:p>
            <a:endParaRPr lang="en-GB" dirty="0">
              <a:latin typeface="Debbie Hepplewhite Print Font" panose="03050602040000000000" pitchFamily="66" charset="0"/>
            </a:endParaRP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2200" dirty="0">
                <a:latin typeface="Debbie Hepplewhite Print Font" panose="03050602040000000000" pitchFamily="66" charset="0"/>
              </a:rPr>
              <a:t>Mrs O’Sullivan- </a:t>
            </a:r>
            <a:r>
              <a:rPr lang="en-GB" sz="2200" dirty="0">
                <a:latin typeface="Debbie Hepplewhite Print Font" panose="03050602040000000000" pitchFamily="66" charset="0"/>
                <a:hlinkClick r:id="rId2"/>
              </a:rPr>
              <a:t>1A@hortongrangeacademy.co.uk</a:t>
            </a:r>
            <a:r>
              <a:rPr lang="en-GB" sz="2200" dirty="0">
                <a:latin typeface="Debbie Hepplewhite Print Font" panose="03050602040000000000" pitchFamily="66" charset="0"/>
              </a:rPr>
              <a:t> 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en-GB" sz="2200" dirty="0">
              <a:latin typeface="Debbie Hepplewhite Print Font" panose="03050602040000000000" pitchFamily="66" charset="0"/>
            </a:endParaRP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2200" dirty="0">
                <a:latin typeface="Debbie Hepplewhite Print Font" panose="03050602040000000000" pitchFamily="66" charset="0"/>
              </a:rPr>
              <a:t>Mr Taylor- </a:t>
            </a:r>
            <a:r>
              <a:rPr lang="en-GB" sz="2200" dirty="0">
                <a:latin typeface="Debbie Hepplewhite Print Font" panose="03050602040000000000" pitchFamily="66" charset="0"/>
                <a:hlinkClick r:id="rId3"/>
              </a:rPr>
              <a:t>1B@hortongrangeacademy.co.uk</a:t>
            </a:r>
            <a:endParaRPr lang="en-GB" sz="2200" dirty="0">
              <a:latin typeface="Debbie Hepplewhite Print Font" panose="03050602040000000000" pitchFamily="66" charset="0"/>
            </a:endParaRP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en-GB" sz="2200" dirty="0">
              <a:latin typeface="Debbie Hepplewhite Print Font" panose="03050602040000000000" pitchFamily="66" charset="0"/>
            </a:endParaRP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2200" dirty="0">
                <a:latin typeface="Debbie Hepplewhite Print Font" panose="03050602040000000000" pitchFamily="66" charset="0"/>
              </a:rPr>
              <a:t>Miss Matthews- </a:t>
            </a:r>
            <a:r>
              <a:rPr lang="en-GB" sz="2200" dirty="0">
                <a:latin typeface="Debbie Hepplewhite Print Font" panose="03050602040000000000" pitchFamily="66" charset="0"/>
                <a:hlinkClick r:id="rId4"/>
              </a:rPr>
              <a:t>1C@hortongrangeacademy.co.uk</a:t>
            </a:r>
            <a:r>
              <a:rPr lang="en-GB" sz="2200" dirty="0">
                <a:latin typeface="Debbie Hepplewhite Print Font" panose="03050602040000000000" pitchFamily="66" charset="0"/>
              </a:rPr>
              <a:t>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441C999-623D-4CFB-A366-51C34CB768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F4BA4-0979-4020-8901-4024EFBEA954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93164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48297" y="2128058"/>
            <a:ext cx="512895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800" dirty="0">
                <a:latin typeface="Debbie Hepplewhite Print Font" panose="03050602040000000000" pitchFamily="66" charset="0"/>
              </a:rPr>
              <a:t>Day 4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2EC770-0CBD-4841-BCFB-552F76B10B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F4BA4-0979-4020-8901-4024EFBEA954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15468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F4BA4-0979-4020-8901-4024EFBEA954}" type="slidenum">
              <a:rPr lang="en-GB" smtClean="0"/>
              <a:pPr/>
              <a:t>21</a:t>
            </a:fld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468809" y="378672"/>
            <a:ext cx="1131967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Debbie Hepplewhite Print Font" panose="03050602040000000000" pitchFamily="66" charset="0"/>
              </a:rPr>
              <a:t>OMS- let’s get </a:t>
            </a:r>
          </a:p>
          <a:p>
            <a:r>
              <a:rPr lang="en-GB" sz="3200" dirty="0">
                <a:latin typeface="Debbie Hepplewhite Print Font" panose="03050602040000000000" pitchFamily="66" charset="0"/>
              </a:rPr>
              <a:t>your brains ready </a:t>
            </a:r>
          </a:p>
          <a:p>
            <a:r>
              <a:rPr lang="en-GB" sz="3200" dirty="0">
                <a:latin typeface="Debbie Hepplewhite Print Font" panose="03050602040000000000" pitchFamily="66" charset="0"/>
              </a:rPr>
              <a:t>for Maths!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8C9B5A8-B9CA-42DB-BBEB-B86FB8600A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1718" y="156438"/>
            <a:ext cx="6503753" cy="6565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7373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F4BA4-0979-4020-8901-4024EFBEA954}" type="slidenum">
              <a:rPr lang="en-GB" smtClean="0"/>
              <a:pPr/>
              <a:t>22</a:t>
            </a:fld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A601AA2-DEBE-4DF4-B0CF-94A4AF4329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7422" y="274320"/>
            <a:ext cx="8816441" cy="6309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6462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F4BA4-0979-4020-8901-4024EFBEA954}" type="slidenum">
              <a:rPr lang="en-GB" smtClean="0"/>
              <a:pPr/>
              <a:t>23</a:t>
            </a:fld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419647" y="638675"/>
            <a:ext cx="1131967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Debbie Hepplewhite Print Font" panose="03050602040000000000" pitchFamily="66" charset="0"/>
              </a:rPr>
              <a:t>Today you will be dividing again by sharing into equal groups. </a:t>
            </a:r>
          </a:p>
          <a:p>
            <a:endParaRPr lang="en-GB" sz="3200" dirty="0">
              <a:latin typeface="Debbie Hepplewhite Print Font" panose="03050602040000000000" pitchFamily="66" charset="0"/>
            </a:endParaRPr>
          </a:p>
          <a:p>
            <a:r>
              <a:rPr lang="en-GB" sz="3200" dirty="0">
                <a:latin typeface="Debbie Hepplewhite Print Font" panose="03050602040000000000" pitchFamily="66" charset="0"/>
              </a:rPr>
              <a:t>Now we have tried this practically, you will now draw objects into groups to help you to find the answers for each number sentence.</a:t>
            </a:r>
          </a:p>
          <a:p>
            <a:endParaRPr lang="en-GB" sz="3200" dirty="0">
              <a:latin typeface="Debbie Hepplewhite Print Font" panose="03050602040000000000" pitchFamily="66" charset="0"/>
            </a:endParaRPr>
          </a:p>
          <a:p>
            <a:endParaRPr lang="en-GB" sz="3200" dirty="0">
              <a:latin typeface="Debbie Hepplewhite Print Font" panose="03050602040000000000" pitchFamily="66" charset="0"/>
            </a:endParaRPr>
          </a:p>
          <a:p>
            <a:r>
              <a:rPr lang="en-GB" sz="3200" dirty="0">
                <a:latin typeface="Debbie Hepplewhite Print Font" panose="03050602040000000000" pitchFamily="66" charset="0"/>
              </a:rPr>
              <a:t>Let’s look at some examples together…</a:t>
            </a:r>
          </a:p>
        </p:txBody>
      </p:sp>
    </p:spTree>
    <p:extLst>
      <p:ext uri="{BB962C8B-B14F-4D97-AF65-F5344CB8AC3E}">
        <p14:creationId xmlns:p14="http://schemas.microsoft.com/office/powerpoint/2010/main" val="30924064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F4BA4-0979-4020-8901-4024EFBEA954}" type="slidenum">
              <a:rPr lang="en-GB" smtClean="0"/>
              <a:pPr/>
              <a:t>24</a:t>
            </a:fld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E2C933C-ACAA-41AC-B1EC-1DA46FB9E3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3811" y="279646"/>
            <a:ext cx="9497269" cy="6298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5510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F7A37E9-7592-4C78-814B-B2AF8B4204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F4BA4-0979-4020-8901-4024EFBEA954}" type="slidenum">
              <a:rPr lang="en-GB" smtClean="0"/>
              <a:pPr/>
              <a:t>25</a:t>
            </a:fld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B2D9763-24F8-49AC-817C-796CC85B8D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3693" y="177254"/>
            <a:ext cx="9420794" cy="6503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8846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F7A37E9-7592-4C78-814B-B2AF8B4204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F4BA4-0979-4020-8901-4024EFBEA954}" type="slidenum">
              <a:rPr lang="en-GB" smtClean="0"/>
              <a:pPr/>
              <a:t>26</a:t>
            </a:fld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0D68AD1-104C-4FF0-AFF3-C4C575230A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0040" y="1890481"/>
            <a:ext cx="9644149" cy="213110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062E614-54DF-4176-B4AE-FFE305770688}"/>
              </a:ext>
            </a:extLst>
          </p:cNvPr>
          <p:cNvSpPr txBox="1"/>
          <p:nvPr/>
        </p:nvSpPr>
        <p:spPr>
          <a:xfrm>
            <a:off x="457516" y="512232"/>
            <a:ext cx="1063544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400" dirty="0">
                <a:latin typeface="Debbie Hepplewhite Print Font" panose="03050602040000000000" pitchFamily="66" charset="0"/>
              </a:rPr>
              <a:t>Can you try this question?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70F936D-AE27-4170-802E-3C4AB2108249}"/>
              </a:ext>
            </a:extLst>
          </p:cNvPr>
          <p:cNvSpPr txBox="1"/>
          <p:nvPr/>
        </p:nvSpPr>
        <p:spPr>
          <a:xfrm>
            <a:off x="2161712" y="5004332"/>
            <a:ext cx="842046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600" dirty="0">
                <a:solidFill>
                  <a:srgbClr val="FF0000"/>
                </a:solidFill>
                <a:latin typeface="Debbie Hepplewhite Print Font" panose="03050602040000000000" pitchFamily="66" charset="0"/>
              </a:rPr>
              <a:t>Remember to share equally into the groups!</a:t>
            </a:r>
          </a:p>
        </p:txBody>
      </p:sp>
    </p:spTree>
    <p:extLst>
      <p:ext uri="{BB962C8B-B14F-4D97-AF65-F5344CB8AC3E}">
        <p14:creationId xmlns:p14="http://schemas.microsoft.com/office/powerpoint/2010/main" val="112189797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F7A37E9-7592-4C78-814B-B2AF8B4204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F4BA4-0979-4020-8901-4024EFBEA954}" type="slidenum">
              <a:rPr lang="en-GB" smtClean="0"/>
              <a:pPr/>
              <a:t>27</a:t>
            </a:fld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062E614-54DF-4176-B4AE-FFE305770688}"/>
              </a:ext>
            </a:extLst>
          </p:cNvPr>
          <p:cNvSpPr txBox="1"/>
          <p:nvPr/>
        </p:nvSpPr>
        <p:spPr>
          <a:xfrm>
            <a:off x="457516" y="512232"/>
            <a:ext cx="1063544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400" dirty="0">
                <a:latin typeface="Debbie Hepplewhite Print Font" panose="03050602040000000000" pitchFamily="66" charset="0"/>
              </a:rPr>
              <a:t>Can you try this question?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70F936D-AE27-4170-802E-3C4AB2108249}"/>
              </a:ext>
            </a:extLst>
          </p:cNvPr>
          <p:cNvSpPr txBox="1"/>
          <p:nvPr/>
        </p:nvSpPr>
        <p:spPr>
          <a:xfrm>
            <a:off x="2161712" y="5004332"/>
            <a:ext cx="842046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600" dirty="0">
                <a:solidFill>
                  <a:srgbClr val="FF0000"/>
                </a:solidFill>
                <a:latin typeface="Debbie Hepplewhite Print Font" panose="03050602040000000000" pitchFamily="66" charset="0"/>
              </a:rPr>
              <a:t>Remember to share equally into the groups!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D1BA2C2-77C3-48AA-BAFA-85C71C331F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965" y="1990477"/>
            <a:ext cx="10548371" cy="2235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4312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F7A37E9-7592-4C78-814B-B2AF8B4204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F4BA4-0979-4020-8901-4024EFBEA954}" type="slidenum">
              <a:rPr lang="en-GB" smtClean="0"/>
              <a:pPr/>
              <a:t>28</a:t>
            </a:fld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062E614-54DF-4176-B4AE-FFE305770688}"/>
              </a:ext>
            </a:extLst>
          </p:cNvPr>
          <p:cNvSpPr txBox="1"/>
          <p:nvPr/>
        </p:nvSpPr>
        <p:spPr>
          <a:xfrm>
            <a:off x="457516" y="512232"/>
            <a:ext cx="1063544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400" dirty="0">
                <a:latin typeface="Debbie Hepplewhite Print Font" panose="03050602040000000000" pitchFamily="66" charset="0"/>
              </a:rPr>
              <a:t>Can you try this question?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70F936D-AE27-4170-802E-3C4AB2108249}"/>
              </a:ext>
            </a:extLst>
          </p:cNvPr>
          <p:cNvSpPr txBox="1"/>
          <p:nvPr/>
        </p:nvSpPr>
        <p:spPr>
          <a:xfrm>
            <a:off x="429985" y="4699164"/>
            <a:ext cx="1133203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600" dirty="0">
                <a:solidFill>
                  <a:srgbClr val="FF0000"/>
                </a:solidFill>
                <a:latin typeface="Debbie Hepplewhite Print Font" panose="03050602040000000000" pitchFamily="66" charset="0"/>
              </a:rPr>
              <a:t>You must now draw your own groups!</a:t>
            </a:r>
          </a:p>
          <a:p>
            <a:pPr algn="ctr"/>
            <a:r>
              <a:rPr lang="en-GB" sz="3600" dirty="0">
                <a:solidFill>
                  <a:srgbClr val="FF0000"/>
                </a:solidFill>
                <a:latin typeface="Debbie Hepplewhite Print Font" panose="03050602040000000000" pitchFamily="66" charset="0"/>
              </a:rPr>
              <a:t>Remember to share equally into the groups!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D6C0AEF-E221-4972-9C11-5694FA989D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2057" y="1913767"/>
            <a:ext cx="10197042" cy="2153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22367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F4BA4-0979-4020-8901-4024EFBEA954}" type="slidenum">
              <a:rPr lang="en-GB" smtClean="0"/>
              <a:pPr/>
              <a:t>29</a:t>
            </a:fld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250971" y="363467"/>
            <a:ext cx="117008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Debbie Hepplewhite Print Font" panose="03050602040000000000" pitchFamily="66" charset="0"/>
              </a:rPr>
              <a:t>In your home learning books can you solve the following questions:</a:t>
            </a:r>
          </a:p>
          <a:p>
            <a:endParaRPr lang="en-GB" sz="3200" dirty="0">
              <a:latin typeface="Debbie Hepplewhite Print Font" panose="03050602040000000000" pitchFamily="66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5908C19-42F2-4C5D-885C-98342D353D73}"/>
              </a:ext>
            </a:extLst>
          </p:cNvPr>
          <p:cNvSpPr txBox="1"/>
          <p:nvPr/>
        </p:nvSpPr>
        <p:spPr>
          <a:xfrm>
            <a:off x="535868" y="1773048"/>
            <a:ext cx="60989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dirty="0">
                <a:latin typeface="Debbie Hepplewhite Print Font" panose="03050602040000000000" pitchFamily="66" charset="0"/>
              </a:rPr>
              <a:t>Carrots &amp; Tomatoes</a:t>
            </a:r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AF7683E-8781-4581-AC69-9EA68221AAF6}"/>
              </a:ext>
            </a:extLst>
          </p:cNvPr>
          <p:cNvSpPr txBox="1"/>
          <p:nvPr/>
        </p:nvSpPr>
        <p:spPr>
          <a:xfrm>
            <a:off x="4721442" y="1895514"/>
            <a:ext cx="60989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dirty="0">
                <a:latin typeface="Debbie Hepplewhite Print Font" panose="03050602040000000000" pitchFamily="66" charset="0"/>
              </a:rPr>
              <a:t>Aubergines</a:t>
            </a:r>
            <a:endParaRPr lang="en-GB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86FE80C-9100-41F2-87FC-3421E222B82F}"/>
              </a:ext>
            </a:extLst>
          </p:cNvPr>
          <p:cNvSpPr txBox="1"/>
          <p:nvPr/>
        </p:nvSpPr>
        <p:spPr>
          <a:xfrm>
            <a:off x="8123338" y="1305478"/>
            <a:ext cx="60989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dirty="0">
                <a:latin typeface="Debbie Hepplewhite Print Font" panose="03050602040000000000" pitchFamily="66" charset="0"/>
              </a:rPr>
              <a:t>Bananas &amp; Broccoli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BD54B23-A482-4760-BEC1-5BE5F77CA4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4772" y="2314019"/>
            <a:ext cx="3444875" cy="408103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C6AADC7-9DB2-442D-ABFE-D85A04BAC9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0921" y="1851342"/>
            <a:ext cx="3819643" cy="454371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95A114C-0F65-4035-90BF-579D9F4A15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117" y="2230462"/>
            <a:ext cx="3341381" cy="4248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613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31D7FC8-E4D1-4D62-8DB2-012BD019F11F}"/>
              </a:ext>
            </a:extLst>
          </p:cNvPr>
          <p:cNvSpPr txBox="1"/>
          <p:nvPr/>
        </p:nvSpPr>
        <p:spPr>
          <a:xfrm>
            <a:off x="284921" y="442833"/>
            <a:ext cx="12706597" cy="61940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latin typeface="Debbie Hepplewhite Print Font" panose="03050602040000000000" pitchFamily="66" charset="0"/>
              </a:rPr>
              <a:t>This Week………</a:t>
            </a:r>
          </a:p>
          <a:p>
            <a:endParaRPr lang="en-GB" sz="4000" dirty="0">
              <a:latin typeface="Debbie Hepplewhite Print Font" panose="03050602040000000000" pitchFamily="66" charset="0"/>
            </a:endParaRPr>
          </a:p>
          <a:p>
            <a:r>
              <a:rPr lang="en-GB" sz="4000" dirty="0">
                <a:latin typeface="Debbie Hepplewhite Print Font" panose="03050602040000000000" pitchFamily="66" charset="0"/>
              </a:rPr>
              <a:t>Multiplication</a:t>
            </a:r>
          </a:p>
          <a:p>
            <a:endParaRPr lang="en-GB" dirty="0">
              <a:latin typeface="Debbie Hepplewhite Print Font" panose="03050602040000000000" pitchFamily="66" charset="0"/>
            </a:endParaRP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2200" dirty="0">
                <a:latin typeface="Debbie Hepplewhite Print Font" panose="03050602040000000000" pitchFamily="66" charset="0"/>
              </a:rPr>
              <a:t>School Jam Activities: </a:t>
            </a:r>
            <a:r>
              <a:rPr lang="en-GB" sz="2000" dirty="0">
                <a:latin typeface="Debbie Hepplewhite Print Font" panose="03050602040000000000" pitchFamily="66" charset="0"/>
              </a:rPr>
              <a:t>See the activities sent to your APP this week</a:t>
            </a:r>
            <a:r>
              <a:rPr lang="en-GB" sz="2200" dirty="0">
                <a:latin typeface="Debbie Hepplewhite Print Font" panose="03050602040000000000" pitchFamily="66" charset="0"/>
              </a:rPr>
              <a:t>.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2200" dirty="0">
                <a:latin typeface="Debbie Hepplewhite Print Font" panose="03050602040000000000" pitchFamily="66" charset="0"/>
              </a:rPr>
              <a:t>Day 1: Monday- Bank Holiday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2200" dirty="0">
                <a:latin typeface="Debbie Hepplewhite Print Font" panose="03050602040000000000" pitchFamily="66" charset="0"/>
              </a:rPr>
              <a:t>Day 2: Number Formation Practise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2200" dirty="0">
                <a:latin typeface="Debbie Hepplewhite Print Font" panose="03050602040000000000" pitchFamily="66" charset="0"/>
              </a:rPr>
              <a:t>Day 3: Practically sharing to divide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2200" dirty="0">
                <a:latin typeface="Debbie Hepplewhite Print Font" panose="03050602040000000000" pitchFamily="66" charset="0"/>
              </a:rPr>
              <a:t>Day 4: Sharing to divide by drawing groups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2200" dirty="0">
                <a:latin typeface="Debbie Hepplewhite Print Font" panose="03050602040000000000" pitchFamily="66" charset="0"/>
              </a:rPr>
              <a:t>Day 5: Sharing to divide by drawing groups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441C999-623D-4CFB-A366-51C34CB768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F4BA4-0979-4020-8901-4024EFBEA954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252925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48297" y="2128058"/>
            <a:ext cx="512895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800" dirty="0">
                <a:latin typeface="Debbie Hepplewhite Print Font" panose="03050602040000000000" pitchFamily="66" charset="0"/>
              </a:rPr>
              <a:t>Day 5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8375B6-8C47-459C-A80F-50169B81A5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F4BA4-0979-4020-8901-4024EFBEA954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976743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F4BA4-0979-4020-8901-4024EFBEA954}" type="slidenum">
              <a:rPr lang="en-GB" smtClean="0"/>
              <a:pPr/>
              <a:t>31</a:t>
            </a:fld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468809" y="378672"/>
            <a:ext cx="1131967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Debbie Hepplewhite Print Font" panose="03050602040000000000" pitchFamily="66" charset="0"/>
              </a:rPr>
              <a:t>OMS- let’s get </a:t>
            </a:r>
          </a:p>
          <a:p>
            <a:r>
              <a:rPr lang="en-GB" sz="3200" dirty="0">
                <a:latin typeface="Debbie Hepplewhite Print Font" panose="03050602040000000000" pitchFamily="66" charset="0"/>
              </a:rPr>
              <a:t>your brains ready </a:t>
            </a:r>
          </a:p>
          <a:p>
            <a:r>
              <a:rPr lang="en-GB" sz="3200" dirty="0">
                <a:latin typeface="Debbie Hepplewhite Print Font" panose="03050602040000000000" pitchFamily="66" charset="0"/>
              </a:rPr>
              <a:t>for Maths!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779B93E-88AB-4C00-BC34-015F44FA29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589" y="378672"/>
            <a:ext cx="6072893" cy="6209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44893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F4BA4-0979-4020-8901-4024EFBEA954}" type="slidenum">
              <a:rPr lang="en-GB" smtClean="0"/>
              <a:pPr/>
              <a:t>32</a:t>
            </a:fld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A601AA2-DEBE-4DF4-B0CF-94A4AF4329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7422" y="274320"/>
            <a:ext cx="8816441" cy="6309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80449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F4BA4-0979-4020-8901-4024EFBEA954}" type="slidenum">
              <a:rPr lang="en-GB" smtClean="0"/>
              <a:pPr/>
              <a:t>33</a:t>
            </a:fld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419647" y="638675"/>
            <a:ext cx="11319673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Debbie Hepplewhite Print Font" panose="03050602040000000000" pitchFamily="66" charset="0"/>
              </a:rPr>
              <a:t>Today you will be dividing again by sharing into equal groups. </a:t>
            </a:r>
          </a:p>
          <a:p>
            <a:endParaRPr lang="en-GB" sz="3200" dirty="0">
              <a:latin typeface="Debbie Hepplewhite Print Font" panose="03050602040000000000" pitchFamily="66" charset="0"/>
            </a:endParaRPr>
          </a:p>
          <a:p>
            <a:r>
              <a:rPr lang="en-GB" sz="3200" dirty="0">
                <a:latin typeface="Debbie Hepplewhite Print Font" panose="03050602040000000000" pitchFamily="66" charset="0"/>
              </a:rPr>
              <a:t>Now we have tried this practically and by drawing into groups, you will now draw the groups as well to help you to find the answers for each number sentence.</a:t>
            </a:r>
          </a:p>
          <a:p>
            <a:endParaRPr lang="en-GB" sz="3200" dirty="0">
              <a:latin typeface="Debbie Hepplewhite Print Font" panose="03050602040000000000" pitchFamily="66" charset="0"/>
            </a:endParaRPr>
          </a:p>
          <a:p>
            <a:endParaRPr lang="en-GB" sz="3200" dirty="0">
              <a:latin typeface="Debbie Hepplewhite Print Font" panose="03050602040000000000" pitchFamily="66" charset="0"/>
            </a:endParaRPr>
          </a:p>
          <a:p>
            <a:r>
              <a:rPr lang="en-GB" sz="3200" dirty="0">
                <a:latin typeface="Debbie Hepplewhite Print Font" panose="03050602040000000000" pitchFamily="66" charset="0"/>
              </a:rPr>
              <a:t>Let’s look at some examples together…</a:t>
            </a:r>
          </a:p>
        </p:txBody>
      </p:sp>
    </p:spTree>
    <p:extLst>
      <p:ext uri="{BB962C8B-B14F-4D97-AF65-F5344CB8AC3E}">
        <p14:creationId xmlns:p14="http://schemas.microsoft.com/office/powerpoint/2010/main" val="387293065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F4BA4-0979-4020-8901-4024EFBEA954}" type="slidenum">
              <a:rPr lang="en-GB" smtClean="0"/>
              <a:pPr/>
              <a:t>34</a:t>
            </a:fld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E2C933C-ACAA-41AC-B1EC-1DA46FB9E3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3811" y="279646"/>
            <a:ext cx="9497269" cy="6298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36874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9712CE0-8075-4D3A-B638-63D767D319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F4BA4-0979-4020-8901-4024EFBEA954}" type="slidenum">
              <a:rPr lang="en-GB" smtClean="0"/>
              <a:pPr/>
              <a:t>35</a:t>
            </a:fld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BC32030-EC0C-4615-A46D-F92CC66952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9069" y="398635"/>
            <a:ext cx="8641331" cy="6060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0830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6A78FC2-135D-4CB2-89AE-7EE4C91BC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F4BA4-0979-4020-8901-4024EFBEA954}" type="slidenum">
              <a:rPr lang="en-GB" smtClean="0"/>
              <a:pPr/>
              <a:t>36</a:t>
            </a:fld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16DDF51-5E55-412A-AB9D-2587D0992A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0066" y="192501"/>
            <a:ext cx="9111868" cy="6472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76647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F7A37E9-7592-4C78-814B-B2AF8B4204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F4BA4-0979-4020-8901-4024EFBEA954}" type="slidenum">
              <a:rPr lang="en-GB" smtClean="0"/>
              <a:pPr/>
              <a:t>37</a:t>
            </a:fld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062E614-54DF-4176-B4AE-FFE305770688}"/>
              </a:ext>
            </a:extLst>
          </p:cNvPr>
          <p:cNvSpPr txBox="1"/>
          <p:nvPr/>
        </p:nvSpPr>
        <p:spPr>
          <a:xfrm>
            <a:off x="457516" y="512232"/>
            <a:ext cx="1063544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400" dirty="0">
                <a:latin typeface="Debbie Hepplewhite Print Font" panose="03050602040000000000" pitchFamily="66" charset="0"/>
              </a:rPr>
              <a:t>Can you try this question?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70F936D-AE27-4170-802E-3C4AB2108249}"/>
              </a:ext>
            </a:extLst>
          </p:cNvPr>
          <p:cNvSpPr txBox="1"/>
          <p:nvPr/>
        </p:nvSpPr>
        <p:spPr>
          <a:xfrm>
            <a:off x="429985" y="4699164"/>
            <a:ext cx="1133203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600" dirty="0">
                <a:solidFill>
                  <a:srgbClr val="FF0000"/>
                </a:solidFill>
                <a:latin typeface="Debbie Hepplewhite Print Font" panose="03050602040000000000" pitchFamily="66" charset="0"/>
              </a:rPr>
              <a:t>You must now draw your own groups!</a:t>
            </a:r>
          </a:p>
          <a:p>
            <a:pPr algn="ctr"/>
            <a:r>
              <a:rPr lang="en-GB" sz="3600" dirty="0">
                <a:solidFill>
                  <a:srgbClr val="FF0000"/>
                </a:solidFill>
                <a:latin typeface="Debbie Hepplewhite Print Font" panose="03050602040000000000" pitchFamily="66" charset="0"/>
              </a:rPr>
              <a:t>Remember to share equally into the groups!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2B1B7FC-8B45-4BAC-8299-83597E34ED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1176" y="1986871"/>
            <a:ext cx="10181789" cy="2203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41741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F7A37E9-7592-4C78-814B-B2AF8B4204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F4BA4-0979-4020-8901-4024EFBEA954}" type="slidenum">
              <a:rPr lang="en-GB" smtClean="0"/>
              <a:pPr/>
              <a:t>38</a:t>
            </a:fld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062E614-54DF-4176-B4AE-FFE305770688}"/>
              </a:ext>
            </a:extLst>
          </p:cNvPr>
          <p:cNvSpPr txBox="1"/>
          <p:nvPr/>
        </p:nvSpPr>
        <p:spPr>
          <a:xfrm>
            <a:off x="457516" y="512232"/>
            <a:ext cx="1063544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400" dirty="0">
                <a:latin typeface="Debbie Hepplewhite Print Font" panose="03050602040000000000" pitchFamily="66" charset="0"/>
              </a:rPr>
              <a:t>Can you try this question?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70F936D-AE27-4170-802E-3C4AB2108249}"/>
              </a:ext>
            </a:extLst>
          </p:cNvPr>
          <p:cNvSpPr txBox="1"/>
          <p:nvPr/>
        </p:nvSpPr>
        <p:spPr>
          <a:xfrm>
            <a:off x="429985" y="4699164"/>
            <a:ext cx="1133203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600" dirty="0">
                <a:solidFill>
                  <a:srgbClr val="FF0000"/>
                </a:solidFill>
                <a:latin typeface="Debbie Hepplewhite Print Font" panose="03050602040000000000" pitchFamily="66" charset="0"/>
              </a:rPr>
              <a:t>You must now draw your own groups!</a:t>
            </a:r>
          </a:p>
          <a:p>
            <a:pPr algn="ctr"/>
            <a:r>
              <a:rPr lang="en-GB" sz="3600" dirty="0">
                <a:solidFill>
                  <a:srgbClr val="FF0000"/>
                </a:solidFill>
                <a:latin typeface="Debbie Hepplewhite Print Font" panose="03050602040000000000" pitchFamily="66" charset="0"/>
              </a:rPr>
              <a:t>Remember to share equally into the groups!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438933A-B763-4A12-867E-37A0637319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874" y="1882928"/>
            <a:ext cx="10871332" cy="2280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49733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F7A37E9-7592-4C78-814B-B2AF8B4204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F4BA4-0979-4020-8901-4024EFBEA954}" type="slidenum">
              <a:rPr lang="en-GB" smtClean="0"/>
              <a:pPr/>
              <a:t>39</a:t>
            </a:fld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062E614-54DF-4176-B4AE-FFE305770688}"/>
              </a:ext>
            </a:extLst>
          </p:cNvPr>
          <p:cNvSpPr txBox="1"/>
          <p:nvPr/>
        </p:nvSpPr>
        <p:spPr>
          <a:xfrm>
            <a:off x="457516" y="512232"/>
            <a:ext cx="1063544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400" dirty="0">
                <a:latin typeface="Debbie Hepplewhite Print Font" panose="03050602040000000000" pitchFamily="66" charset="0"/>
              </a:rPr>
              <a:t>Can you try this question?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70F936D-AE27-4170-802E-3C4AB2108249}"/>
              </a:ext>
            </a:extLst>
          </p:cNvPr>
          <p:cNvSpPr txBox="1"/>
          <p:nvPr/>
        </p:nvSpPr>
        <p:spPr>
          <a:xfrm>
            <a:off x="429985" y="4699164"/>
            <a:ext cx="1133203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600" dirty="0">
                <a:solidFill>
                  <a:srgbClr val="FF0000"/>
                </a:solidFill>
                <a:latin typeface="Debbie Hepplewhite Print Font" panose="03050602040000000000" pitchFamily="66" charset="0"/>
              </a:rPr>
              <a:t>You must now draw your own groups!</a:t>
            </a:r>
          </a:p>
          <a:p>
            <a:pPr algn="ctr"/>
            <a:r>
              <a:rPr lang="en-GB" sz="3600" dirty="0">
                <a:solidFill>
                  <a:srgbClr val="FF0000"/>
                </a:solidFill>
                <a:latin typeface="Debbie Hepplewhite Print Font" panose="03050602040000000000" pitchFamily="66" charset="0"/>
              </a:rPr>
              <a:t>Remember to share equally into the groups!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D6C0AEF-E221-4972-9C11-5694FA989D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2057" y="1913767"/>
            <a:ext cx="10197042" cy="2153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4685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48297" y="2128058"/>
            <a:ext cx="512895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800" dirty="0">
                <a:latin typeface="Debbie Hepplewhite Print Font" panose="03050602040000000000" pitchFamily="66" charset="0"/>
              </a:rPr>
              <a:t>Day 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941A26-4C77-4C00-A919-1A76019106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F4BA4-0979-4020-8901-4024EFBEA954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082582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F7A37E9-7592-4C78-814B-B2AF8B4204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F4BA4-0979-4020-8901-4024EFBEA954}" type="slidenum">
              <a:rPr lang="en-GB" smtClean="0"/>
              <a:pPr/>
              <a:t>40</a:t>
            </a:fld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062E614-54DF-4176-B4AE-FFE305770688}"/>
              </a:ext>
            </a:extLst>
          </p:cNvPr>
          <p:cNvSpPr txBox="1"/>
          <p:nvPr/>
        </p:nvSpPr>
        <p:spPr>
          <a:xfrm>
            <a:off x="457516" y="512232"/>
            <a:ext cx="1063544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400" dirty="0">
                <a:latin typeface="Debbie Hepplewhite Print Font" panose="03050602040000000000" pitchFamily="66" charset="0"/>
              </a:rPr>
              <a:t>Can you try this question?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70F936D-AE27-4170-802E-3C4AB2108249}"/>
              </a:ext>
            </a:extLst>
          </p:cNvPr>
          <p:cNvSpPr txBox="1"/>
          <p:nvPr/>
        </p:nvSpPr>
        <p:spPr>
          <a:xfrm>
            <a:off x="429985" y="4699164"/>
            <a:ext cx="1133203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600" dirty="0">
                <a:solidFill>
                  <a:srgbClr val="FF0000"/>
                </a:solidFill>
                <a:latin typeface="Debbie Hepplewhite Print Font" panose="03050602040000000000" pitchFamily="66" charset="0"/>
              </a:rPr>
              <a:t>You must now draw your own groups!</a:t>
            </a:r>
          </a:p>
          <a:p>
            <a:pPr algn="ctr"/>
            <a:r>
              <a:rPr lang="en-GB" sz="3600" dirty="0">
                <a:solidFill>
                  <a:srgbClr val="FF0000"/>
                </a:solidFill>
                <a:latin typeface="Debbie Hepplewhite Print Font" panose="03050602040000000000" pitchFamily="66" charset="0"/>
              </a:rPr>
              <a:t>Remember to share equally into the groups!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E67570D-7E77-4131-8E76-02E193081A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411" y="1779444"/>
            <a:ext cx="10852880" cy="2318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52347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F4BA4-0979-4020-8901-4024EFBEA954}" type="slidenum">
              <a:rPr lang="en-GB" smtClean="0"/>
              <a:pPr/>
              <a:t>41</a:t>
            </a:fld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250971" y="363467"/>
            <a:ext cx="117008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Debbie Hepplewhite Print Font" panose="03050602040000000000" pitchFamily="66" charset="0"/>
              </a:rPr>
              <a:t>In your home learning books can you solve the following questions:</a:t>
            </a:r>
          </a:p>
          <a:p>
            <a:endParaRPr lang="en-GB" sz="3200" dirty="0">
              <a:latin typeface="Debbie Hepplewhite Print Font" panose="03050602040000000000" pitchFamily="66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5908C19-42F2-4C5D-885C-98342D353D73}"/>
              </a:ext>
            </a:extLst>
          </p:cNvPr>
          <p:cNvSpPr txBox="1"/>
          <p:nvPr/>
        </p:nvSpPr>
        <p:spPr>
          <a:xfrm>
            <a:off x="535868" y="1773048"/>
            <a:ext cx="60989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dirty="0">
                <a:latin typeface="Debbie Hepplewhite Print Font" panose="03050602040000000000" pitchFamily="66" charset="0"/>
              </a:rPr>
              <a:t>Carrots &amp; Tomatoes</a:t>
            </a:r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AF7683E-8781-4581-AC69-9EA68221AAF6}"/>
              </a:ext>
            </a:extLst>
          </p:cNvPr>
          <p:cNvSpPr txBox="1"/>
          <p:nvPr/>
        </p:nvSpPr>
        <p:spPr>
          <a:xfrm>
            <a:off x="4721442" y="1895514"/>
            <a:ext cx="60989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dirty="0">
                <a:latin typeface="Debbie Hepplewhite Print Font" panose="03050602040000000000" pitchFamily="66" charset="0"/>
              </a:rPr>
              <a:t>Aubergines</a:t>
            </a:r>
            <a:endParaRPr lang="en-GB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86FE80C-9100-41F2-87FC-3421E222B82F}"/>
              </a:ext>
            </a:extLst>
          </p:cNvPr>
          <p:cNvSpPr txBox="1"/>
          <p:nvPr/>
        </p:nvSpPr>
        <p:spPr>
          <a:xfrm>
            <a:off x="8123338" y="1305478"/>
            <a:ext cx="60989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dirty="0">
                <a:latin typeface="Debbie Hepplewhite Print Font" panose="03050602040000000000" pitchFamily="66" charset="0"/>
              </a:rPr>
              <a:t>Bananas &amp; Broccoli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D01F9AB-5D44-4343-BBEC-ED055794E2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971" y="2264846"/>
            <a:ext cx="3431645" cy="408103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B88575A-5942-4D3E-ABE0-9CF361EFFB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0214" y="2387312"/>
            <a:ext cx="3575600" cy="424872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706257D-CD78-48DB-9764-640DB79E4C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73412" y="1837148"/>
            <a:ext cx="3815693" cy="4577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0198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31D7FC8-E4D1-4D62-8DB2-012BD019F11F}"/>
              </a:ext>
            </a:extLst>
          </p:cNvPr>
          <p:cNvSpPr txBox="1"/>
          <p:nvPr/>
        </p:nvSpPr>
        <p:spPr>
          <a:xfrm>
            <a:off x="284921" y="442833"/>
            <a:ext cx="12706597" cy="49013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latin typeface="Debbie Hepplewhite Print Font" panose="03050602040000000000" pitchFamily="66" charset="0"/>
              </a:rPr>
              <a:t>Don’t forget to send your fantastic</a:t>
            </a:r>
          </a:p>
          <a:p>
            <a:r>
              <a:rPr lang="en-GB" sz="4000" dirty="0">
                <a:latin typeface="Debbie Hepplewhite Print Font" panose="03050602040000000000" pitchFamily="66" charset="0"/>
              </a:rPr>
              <a:t>work from </a:t>
            </a:r>
            <a:r>
              <a:rPr lang="en-GB" sz="4000">
                <a:latin typeface="Debbie Hepplewhite Print Font" panose="03050602040000000000" pitchFamily="66" charset="0"/>
              </a:rPr>
              <a:t>this week to your </a:t>
            </a:r>
            <a:r>
              <a:rPr lang="en-GB" sz="4000" dirty="0">
                <a:latin typeface="Debbie Hepplewhite Print Font" panose="03050602040000000000" pitchFamily="66" charset="0"/>
              </a:rPr>
              <a:t>teacher:</a:t>
            </a:r>
          </a:p>
          <a:p>
            <a:endParaRPr lang="en-GB" dirty="0">
              <a:latin typeface="Debbie Hepplewhite Print Font" panose="03050602040000000000" pitchFamily="66" charset="0"/>
            </a:endParaRP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2200" dirty="0">
                <a:latin typeface="Debbie Hepplewhite Print Font" panose="03050602040000000000" pitchFamily="66" charset="0"/>
              </a:rPr>
              <a:t>Mrs O’Sullivan- </a:t>
            </a:r>
            <a:r>
              <a:rPr lang="en-GB" sz="2200" dirty="0">
                <a:latin typeface="Debbie Hepplewhite Print Font" panose="03050602040000000000" pitchFamily="66" charset="0"/>
                <a:hlinkClick r:id="rId2"/>
              </a:rPr>
              <a:t>1A@hortongrangeacademy.co.uk</a:t>
            </a:r>
            <a:r>
              <a:rPr lang="en-GB" sz="2200" dirty="0">
                <a:latin typeface="Debbie Hepplewhite Print Font" panose="03050602040000000000" pitchFamily="66" charset="0"/>
              </a:rPr>
              <a:t> 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en-GB" sz="2200" dirty="0">
              <a:latin typeface="Debbie Hepplewhite Print Font" panose="03050602040000000000" pitchFamily="66" charset="0"/>
            </a:endParaRP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2200" dirty="0">
                <a:latin typeface="Debbie Hepplewhite Print Font" panose="03050602040000000000" pitchFamily="66" charset="0"/>
              </a:rPr>
              <a:t>Mr Taylor- </a:t>
            </a:r>
            <a:r>
              <a:rPr lang="en-GB" sz="2200" dirty="0">
                <a:latin typeface="Debbie Hepplewhite Print Font" panose="03050602040000000000" pitchFamily="66" charset="0"/>
                <a:hlinkClick r:id="rId3"/>
              </a:rPr>
              <a:t>1B@hortongrangeacademy.co.uk</a:t>
            </a:r>
            <a:endParaRPr lang="en-GB" sz="2200" dirty="0">
              <a:latin typeface="Debbie Hepplewhite Print Font" panose="03050602040000000000" pitchFamily="66" charset="0"/>
            </a:endParaRP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en-GB" sz="2200" dirty="0">
              <a:latin typeface="Debbie Hepplewhite Print Font" panose="03050602040000000000" pitchFamily="66" charset="0"/>
            </a:endParaRP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2200" dirty="0">
                <a:latin typeface="Debbie Hepplewhite Print Font" panose="03050602040000000000" pitchFamily="66" charset="0"/>
              </a:rPr>
              <a:t>Miss Matthews- </a:t>
            </a:r>
            <a:r>
              <a:rPr lang="en-GB" sz="2200" dirty="0">
                <a:latin typeface="Debbie Hepplewhite Print Font" panose="03050602040000000000" pitchFamily="66" charset="0"/>
                <a:hlinkClick r:id="rId4"/>
              </a:rPr>
              <a:t>1C@hortongrangeacademy.co.uk</a:t>
            </a:r>
            <a:r>
              <a:rPr lang="en-GB" sz="2200" dirty="0">
                <a:latin typeface="Debbie Hepplewhite Print Font" panose="03050602040000000000" pitchFamily="66" charset="0"/>
              </a:rPr>
              <a:t>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441C999-623D-4CFB-A366-51C34CB768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F4BA4-0979-4020-8901-4024EFBEA954}" type="slidenum">
              <a:rPr lang="en-GB" smtClean="0"/>
              <a:t>42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66310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482EBFE-3B99-4A5C-8599-28642B4BCB76}"/>
              </a:ext>
            </a:extLst>
          </p:cNvPr>
          <p:cNvSpPr txBox="1"/>
          <p:nvPr/>
        </p:nvSpPr>
        <p:spPr>
          <a:xfrm>
            <a:off x="105449" y="282371"/>
            <a:ext cx="2586825" cy="193899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Debbie Hepplewhite Print Font" panose="03050602040000000000" pitchFamily="66" charset="0"/>
              </a:rPr>
              <a:t>Day 2</a:t>
            </a:r>
          </a:p>
          <a:p>
            <a:pPr algn="ctr"/>
            <a:r>
              <a:rPr lang="en-GB" sz="2000" dirty="0">
                <a:latin typeface="Debbie Hepplewhite Print Font" panose="03050602040000000000" pitchFamily="66" charset="0"/>
              </a:rPr>
              <a:t>Maths</a:t>
            </a:r>
          </a:p>
          <a:p>
            <a:pPr algn="ctr"/>
            <a:endParaRPr lang="en-GB" sz="2000" dirty="0">
              <a:latin typeface="Debbie Hepplewhite Print Font" panose="03050602040000000000" pitchFamily="66" charset="0"/>
            </a:endParaRPr>
          </a:p>
          <a:p>
            <a:pPr algn="ctr"/>
            <a:r>
              <a:rPr lang="en-GB" sz="2000" dirty="0">
                <a:latin typeface="Debbie Hepplewhite Print Font" panose="03050602040000000000" pitchFamily="66" charset="0"/>
              </a:rPr>
              <a:t>Match the numbers to the words.</a:t>
            </a:r>
            <a:endParaRPr lang="en-GB" sz="2400" dirty="0">
              <a:latin typeface="Debbie Hepplewhite Print Font" panose="03050602040000000000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40034" y="91440"/>
            <a:ext cx="3605349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GB" sz="3600" dirty="0">
                <a:latin typeface="Debbie Hepplewhite Print Font" panose="03050602040000000000" pitchFamily="66" charset="0"/>
              </a:rPr>
              <a:t>One</a:t>
            </a:r>
          </a:p>
          <a:p>
            <a:pPr>
              <a:lnSpc>
                <a:spcPct val="200000"/>
              </a:lnSpc>
            </a:pPr>
            <a:r>
              <a:rPr lang="en-GB" sz="3600" dirty="0">
                <a:latin typeface="Debbie Hepplewhite Print Font" panose="03050602040000000000" pitchFamily="66" charset="0"/>
              </a:rPr>
              <a:t>Thirteen</a:t>
            </a:r>
          </a:p>
          <a:p>
            <a:pPr>
              <a:lnSpc>
                <a:spcPct val="200000"/>
              </a:lnSpc>
            </a:pPr>
            <a:r>
              <a:rPr lang="en-GB" sz="3600" dirty="0">
                <a:latin typeface="Debbie Hepplewhite Print Font" panose="03050602040000000000" pitchFamily="66" charset="0"/>
              </a:rPr>
              <a:t>Four</a:t>
            </a:r>
          </a:p>
          <a:p>
            <a:pPr>
              <a:lnSpc>
                <a:spcPct val="200000"/>
              </a:lnSpc>
            </a:pPr>
            <a:r>
              <a:rPr lang="en-GB" sz="3600" dirty="0">
                <a:latin typeface="Debbie Hepplewhite Print Font" panose="03050602040000000000" pitchFamily="66" charset="0"/>
              </a:rPr>
              <a:t>Twenty</a:t>
            </a:r>
          </a:p>
          <a:p>
            <a:pPr>
              <a:lnSpc>
                <a:spcPct val="200000"/>
              </a:lnSpc>
            </a:pPr>
            <a:r>
              <a:rPr lang="en-GB" sz="3600" dirty="0">
                <a:latin typeface="Debbie Hepplewhite Print Font" panose="03050602040000000000" pitchFamily="66" charset="0"/>
              </a:rPr>
              <a:t>Two</a:t>
            </a:r>
          </a:p>
          <a:p>
            <a:pPr>
              <a:lnSpc>
                <a:spcPct val="200000"/>
              </a:lnSpc>
            </a:pPr>
            <a:r>
              <a:rPr lang="en-GB" sz="3600" dirty="0">
                <a:latin typeface="Debbie Hepplewhite Print Font" panose="03050602040000000000" pitchFamily="66" charset="0"/>
              </a:rPr>
              <a:t>Fifteen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68788" y="0"/>
            <a:ext cx="3605349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GB" sz="3600" dirty="0">
                <a:latin typeface="Debbie Hepplewhite Print Font" panose="03050602040000000000" pitchFamily="66" charset="0"/>
              </a:rPr>
              <a:t>15</a:t>
            </a:r>
          </a:p>
          <a:p>
            <a:pPr>
              <a:lnSpc>
                <a:spcPct val="200000"/>
              </a:lnSpc>
            </a:pPr>
            <a:r>
              <a:rPr lang="en-GB" sz="3600" dirty="0">
                <a:latin typeface="Debbie Hepplewhite Print Font" panose="03050602040000000000" pitchFamily="66" charset="0"/>
              </a:rPr>
              <a:t>1</a:t>
            </a:r>
          </a:p>
          <a:p>
            <a:pPr>
              <a:lnSpc>
                <a:spcPct val="200000"/>
              </a:lnSpc>
            </a:pPr>
            <a:r>
              <a:rPr lang="en-GB" sz="3600" dirty="0">
                <a:latin typeface="Debbie Hepplewhite Print Font" panose="03050602040000000000" pitchFamily="66" charset="0"/>
              </a:rPr>
              <a:t>4</a:t>
            </a:r>
          </a:p>
          <a:p>
            <a:pPr>
              <a:lnSpc>
                <a:spcPct val="200000"/>
              </a:lnSpc>
            </a:pPr>
            <a:r>
              <a:rPr lang="en-GB" sz="3600" dirty="0">
                <a:latin typeface="Debbie Hepplewhite Print Font" panose="03050602040000000000" pitchFamily="66" charset="0"/>
              </a:rPr>
              <a:t>2</a:t>
            </a:r>
          </a:p>
          <a:p>
            <a:pPr>
              <a:lnSpc>
                <a:spcPct val="200000"/>
              </a:lnSpc>
            </a:pPr>
            <a:r>
              <a:rPr lang="en-GB" sz="3600" dirty="0">
                <a:latin typeface="Debbie Hepplewhite Print Font" panose="03050602040000000000" pitchFamily="66" charset="0"/>
              </a:rPr>
              <a:t>13</a:t>
            </a:r>
          </a:p>
          <a:p>
            <a:pPr>
              <a:lnSpc>
                <a:spcPct val="200000"/>
              </a:lnSpc>
            </a:pPr>
            <a:r>
              <a:rPr lang="en-GB" sz="3600" dirty="0">
                <a:latin typeface="Debbie Hepplewhite Print Font" panose="03050602040000000000" pitchFamily="66" charset="0"/>
              </a:rPr>
              <a:t>20</a:t>
            </a:r>
          </a:p>
        </p:txBody>
      </p:sp>
    </p:spTree>
    <p:extLst>
      <p:ext uri="{BB962C8B-B14F-4D97-AF65-F5344CB8AC3E}">
        <p14:creationId xmlns:p14="http://schemas.microsoft.com/office/powerpoint/2010/main" val="31629871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52CAB17-A5FA-4159-B8FA-678CFDADA2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3092" y="1332723"/>
            <a:ext cx="7990751" cy="476983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B2A4EBC-CB95-460B-A0E0-494CD94726F7}"/>
              </a:ext>
            </a:extLst>
          </p:cNvPr>
          <p:cNvSpPr txBox="1"/>
          <p:nvPr/>
        </p:nvSpPr>
        <p:spPr>
          <a:xfrm>
            <a:off x="2213113" y="6102555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3"/>
              </a:rPr>
              <a:t>https://www.bbc.co.uk/iplayer/episode/p077rk5n/numbersongs-lets-all-draw-numbers</a:t>
            </a:r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D2DE505-9F89-4DBA-AB17-632D07C9E120}"/>
              </a:ext>
            </a:extLst>
          </p:cNvPr>
          <p:cNvSpPr txBox="1"/>
          <p:nvPr/>
        </p:nvSpPr>
        <p:spPr>
          <a:xfrm>
            <a:off x="1470991" y="344557"/>
            <a:ext cx="978010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Debbie Hepplewhite Print Font" panose="03050602040000000000" pitchFamily="66" charset="0"/>
              </a:rPr>
              <a:t>Day 2: </a:t>
            </a:r>
          </a:p>
          <a:p>
            <a:r>
              <a:rPr lang="en-GB" sz="3200" dirty="0">
                <a:latin typeface="Debbie Hepplewhite Print Font" panose="03050602040000000000" pitchFamily="66" charset="0"/>
              </a:rPr>
              <a:t>Trace the numbers with your finger.</a:t>
            </a:r>
          </a:p>
        </p:txBody>
      </p:sp>
    </p:spTree>
    <p:extLst>
      <p:ext uri="{BB962C8B-B14F-4D97-AF65-F5344CB8AC3E}">
        <p14:creationId xmlns:p14="http://schemas.microsoft.com/office/powerpoint/2010/main" val="31579122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01FDB9E-5DDF-406B-96F5-1A28DA7EA1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8484" y="179374"/>
            <a:ext cx="9233516" cy="649925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482EBFE-3B99-4A5C-8599-28642B4BCB76}"/>
              </a:ext>
            </a:extLst>
          </p:cNvPr>
          <p:cNvSpPr txBox="1"/>
          <p:nvPr/>
        </p:nvSpPr>
        <p:spPr>
          <a:xfrm>
            <a:off x="249140" y="1797662"/>
            <a:ext cx="2586825" cy="323165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Debbie Hepplewhite Print Font" panose="03050602040000000000" pitchFamily="66" charset="0"/>
              </a:rPr>
              <a:t>Day 2</a:t>
            </a:r>
          </a:p>
          <a:p>
            <a:pPr algn="ctr"/>
            <a:r>
              <a:rPr lang="en-GB" sz="2000" dirty="0">
                <a:latin typeface="Debbie Hepplewhite Print Font" panose="03050602040000000000" pitchFamily="66" charset="0"/>
              </a:rPr>
              <a:t>Maths Practical Lesson.</a:t>
            </a:r>
          </a:p>
          <a:p>
            <a:pPr algn="ctr"/>
            <a:endParaRPr lang="en-GB" sz="2000" dirty="0">
              <a:latin typeface="Debbie Hepplewhite Print Font" panose="03050602040000000000" pitchFamily="66" charset="0"/>
            </a:endParaRPr>
          </a:p>
          <a:p>
            <a:pPr algn="ctr"/>
            <a:r>
              <a:rPr lang="en-GB" sz="2000" dirty="0">
                <a:latin typeface="Debbie Hepplewhite Print Font" panose="03050602040000000000" pitchFamily="66" charset="0"/>
              </a:rPr>
              <a:t>Practise forming the numbers and words zero to nine.</a:t>
            </a:r>
          </a:p>
          <a:p>
            <a:endParaRPr lang="en-GB" sz="2400" dirty="0">
              <a:latin typeface="Debbie Hepplewhite Print Font" panose="0305060204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73596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482EBFE-3B99-4A5C-8599-28642B4BCB76}"/>
              </a:ext>
            </a:extLst>
          </p:cNvPr>
          <p:cNvSpPr txBox="1"/>
          <p:nvPr/>
        </p:nvSpPr>
        <p:spPr>
          <a:xfrm>
            <a:off x="69539" y="1837419"/>
            <a:ext cx="2586825" cy="323165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Debbie Hepplewhite Print Font" panose="03050602040000000000" pitchFamily="66" charset="0"/>
              </a:rPr>
              <a:t>Day 2</a:t>
            </a:r>
          </a:p>
          <a:p>
            <a:pPr algn="ctr"/>
            <a:r>
              <a:rPr lang="en-GB" sz="2000" dirty="0">
                <a:latin typeface="Debbie Hepplewhite Print Font" panose="03050602040000000000" pitchFamily="66" charset="0"/>
              </a:rPr>
              <a:t>Maths Practical Lesson.</a:t>
            </a:r>
          </a:p>
          <a:p>
            <a:pPr algn="ctr"/>
            <a:endParaRPr lang="en-GB" sz="2000" dirty="0">
              <a:latin typeface="Debbie Hepplewhite Print Font" panose="03050602040000000000" pitchFamily="66" charset="0"/>
            </a:endParaRPr>
          </a:p>
          <a:p>
            <a:pPr algn="ctr"/>
            <a:r>
              <a:rPr lang="en-GB" sz="2000" dirty="0">
                <a:latin typeface="Debbie Hepplewhite Print Font" panose="03050602040000000000" pitchFamily="66" charset="0"/>
              </a:rPr>
              <a:t>Practise forming the numbers and words ten to twenty.</a:t>
            </a:r>
          </a:p>
          <a:p>
            <a:endParaRPr lang="en-GB" sz="2400" dirty="0">
              <a:latin typeface="Debbie Hepplewhite Print Font" panose="03050602040000000000" pitchFamily="66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34DE1DF-4D9F-4809-9182-6EC8535C6F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5965" y="92494"/>
            <a:ext cx="9286496" cy="6673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7605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482EBFE-3B99-4A5C-8599-28642B4BCB76}"/>
              </a:ext>
            </a:extLst>
          </p:cNvPr>
          <p:cNvSpPr txBox="1"/>
          <p:nvPr/>
        </p:nvSpPr>
        <p:spPr>
          <a:xfrm>
            <a:off x="549224" y="1837419"/>
            <a:ext cx="2586825" cy="323165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Debbie Hepplewhite Print Font" panose="03050602040000000000" pitchFamily="66" charset="0"/>
              </a:rPr>
              <a:t>Day 2</a:t>
            </a:r>
          </a:p>
          <a:p>
            <a:pPr algn="ctr"/>
            <a:r>
              <a:rPr lang="en-GB" sz="2000" dirty="0">
                <a:latin typeface="Debbie Hepplewhite Print Font" panose="03050602040000000000" pitchFamily="66" charset="0"/>
              </a:rPr>
              <a:t>Maths Practical Lesson.</a:t>
            </a:r>
          </a:p>
          <a:p>
            <a:pPr algn="ctr"/>
            <a:endParaRPr lang="en-GB" sz="2000" dirty="0">
              <a:latin typeface="Debbie Hepplewhite Print Font" panose="03050602040000000000" pitchFamily="66" charset="0"/>
            </a:endParaRPr>
          </a:p>
          <a:p>
            <a:pPr algn="ctr"/>
            <a:r>
              <a:rPr lang="en-GB" sz="2000" dirty="0">
                <a:latin typeface="Debbie Hepplewhite Print Font" panose="03050602040000000000" pitchFamily="66" charset="0"/>
              </a:rPr>
              <a:t>Practise forming the numbers from twenty to thirty.</a:t>
            </a:r>
          </a:p>
          <a:p>
            <a:endParaRPr lang="en-GB" sz="2400" dirty="0">
              <a:latin typeface="Debbie Hepplewhite Print Font" panose="03050602040000000000" pitchFamily="66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4487054" y="156147"/>
            <a:ext cx="6560695" cy="6560695"/>
            <a:chOff x="4487054" y="156147"/>
            <a:chExt cx="6560695" cy="6560695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87054" y="156147"/>
              <a:ext cx="6560695" cy="65606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43450" y="284844"/>
              <a:ext cx="323850" cy="476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4400" y="856344"/>
              <a:ext cx="323850" cy="476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4400" y="1446894"/>
              <a:ext cx="323850" cy="476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4400" y="2055588"/>
              <a:ext cx="323850" cy="476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43450" y="3174990"/>
              <a:ext cx="323850" cy="476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43450" y="2598513"/>
              <a:ext cx="323850" cy="476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43450" y="3775065"/>
              <a:ext cx="323850" cy="476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43450" y="4356090"/>
              <a:ext cx="323850" cy="476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4875" y="4946640"/>
              <a:ext cx="323850" cy="476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4875" y="5537190"/>
              <a:ext cx="323850" cy="476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6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4875" y="6176963"/>
              <a:ext cx="285750" cy="409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301612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5186</TotalTime>
  <Words>758</Words>
  <Application>Microsoft Office PowerPoint</Application>
  <PresentationFormat>Widescreen</PresentationFormat>
  <Paragraphs>173</Paragraphs>
  <Slides>42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7" baseType="lpstr">
      <vt:lpstr>Arial</vt:lpstr>
      <vt:lpstr>Calibri</vt:lpstr>
      <vt:lpstr>Calibri Light</vt:lpstr>
      <vt:lpstr>Debbie Hepplewhite Print Font</vt:lpstr>
      <vt:lpstr>Office Theme</vt:lpstr>
      <vt:lpstr>Year 1 Maths Home Learning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taylor</dc:creator>
  <cp:lastModifiedBy>Kayleigh Matthews</cp:lastModifiedBy>
  <cp:revision>150</cp:revision>
  <cp:lastPrinted>2021-01-22T22:55:20Z</cp:lastPrinted>
  <dcterms:created xsi:type="dcterms:W3CDTF">2020-09-20T13:13:53Z</dcterms:created>
  <dcterms:modified xsi:type="dcterms:W3CDTF">2021-05-01T12:02:33Z</dcterms:modified>
</cp:coreProperties>
</file>