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358" r:id="rId4"/>
    <p:sldId id="388" r:id="rId5"/>
    <p:sldId id="464" r:id="rId6"/>
    <p:sldId id="465" r:id="rId7"/>
    <p:sldId id="466" r:id="rId8"/>
    <p:sldId id="467" r:id="rId9"/>
    <p:sldId id="468" r:id="rId10"/>
    <p:sldId id="334" r:id="rId11"/>
    <p:sldId id="335" r:id="rId12"/>
    <p:sldId id="337" r:id="rId13"/>
    <p:sldId id="431" r:id="rId14"/>
    <p:sldId id="430" r:id="rId15"/>
    <p:sldId id="432" r:id="rId16"/>
    <p:sldId id="472" r:id="rId17"/>
    <p:sldId id="446" r:id="rId18"/>
    <p:sldId id="473" r:id="rId19"/>
    <p:sldId id="449" r:id="rId20"/>
    <p:sldId id="435" r:id="rId21"/>
    <p:sldId id="460" r:id="rId22"/>
    <p:sldId id="450" r:id="rId23"/>
    <p:sldId id="470" r:id="rId24"/>
    <p:sldId id="47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629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87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2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41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98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50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80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27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37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63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05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EC87E-098F-49D6-A602-F1830A14D490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2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9D5lfqZF3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activelearnprimary.co.uk/login?c=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8800" dirty="0">
                <a:latin typeface="Comic Sans MS" pitchFamily="66" charset="0"/>
              </a:rPr>
              <a:t>English Home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mic Sans MS" pitchFamily="66" charset="0"/>
              </a:rPr>
              <a:t>Week Beginning 10.5.21</a:t>
            </a:r>
          </a:p>
        </p:txBody>
      </p:sp>
    </p:spTree>
    <p:extLst>
      <p:ext uri="{BB962C8B-B14F-4D97-AF65-F5344CB8AC3E}">
        <p14:creationId xmlns:p14="http://schemas.microsoft.com/office/powerpoint/2010/main" val="2380947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0187"/>
            <a:ext cx="10515600" cy="925905"/>
          </a:xfrm>
        </p:spPr>
        <p:txBody>
          <a:bodyPr>
            <a:noAutofit/>
          </a:bodyPr>
          <a:lstStyle/>
          <a:p>
            <a:r>
              <a:rPr lang="en-GB" sz="6600" dirty="0">
                <a:latin typeface="Comic Sans MS" pitchFamily="66" charset="0"/>
              </a:rPr>
              <a:t>Day 2 -  </a:t>
            </a:r>
            <a:r>
              <a:rPr lang="en-GB" sz="6000" dirty="0">
                <a:latin typeface="Comic Sans MS" pitchFamily="66" charset="0"/>
              </a:rPr>
              <a:t>Handwriting 1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23210" y="1677185"/>
            <a:ext cx="10831286" cy="3930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300" dirty="0">
                <a:latin typeface="Comic Sans MS" pitchFamily="66" charset="0"/>
              </a:rPr>
              <a:t>Today you will be recapping your letter formation of unit 6 letters.</a:t>
            </a:r>
            <a:endParaRPr lang="en-GB" sz="4300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GB" sz="43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4300" dirty="0">
                <a:latin typeface="Comic Sans MS" pitchFamily="66" charset="0"/>
              </a:rPr>
              <a:t>Let’s look at how we form these letters…</a:t>
            </a:r>
          </a:p>
          <a:p>
            <a:pPr marL="0" indent="0">
              <a:buNone/>
            </a:pPr>
            <a:endParaRPr lang="en-GB" sz="4300" dirty="0">
              <a:latin typeface="Sassoon Penpals" pitchFamily="50" charset="0"/>
            </a:endParaRPr>
          </a:p>
          <a:p>
            <a:pPr marL="0" indent="0">
              <a:buNone/>
            </a:pPr>
            <a:endParaRPr lang="en-GB" sz="4300" dirty="0">
              <a:latin typeface="Sassoon Penpal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23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0187"/>
            <a:ext cx="10515600" cy="925905"/>
          </a:xfrm>
        </p:spPr>
        <p:txBody>
          <a:bodyPr>
            <a:noAutofit/>
          </a:bodyPr>
          <a:lstStyle/>
          <a:p>
            <a:r>
              <a:rPr lang="en-GB" sz="6600" dirty="0">
                <a:latin typeface="Comic Sans MS" pitchFamily="66" charset="0"/>
              </a:rPr>
              <a:t>Day 2 -  </a:t>
            </a:r>
            <a:r>
              <a:rPr lang="en-GB" sz="6000" dirty="0">
                <a:latin typeface="Comic Sans MS" pitchFamily="66" charset="0"/>
              </a:rPr>
              <a:t>Handwriting 1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44090" y="1738145"/>
            <a:ext cx="5652541" cy="39301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4300" dirty="0">
                <a:latin typeface="Comic Sans MS" pitchFamily="66" charset="0"/>
              </a:rPr>
              <a:t>Look carefully at where you will form this pattern and letters. For the first pattern, our pencil doesn’t leave the page.</a:t>
            </a:r>
          </a:p>
          <a:p>
            <a:pPr marL="0" indent="0">
              <a:buNone/>
            </a:pPr>
            <a:endParaRPr lang="en-GB" sz="43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4300" dirty="0">
                <a:latin typeface="Comic Sans MS" pitchFamily="66" charset="0"/>
              </a:rPr>
              <a:t>Practise forming the letters underneath.</a:t>
            </a:r>
          </a:p>
          <a:p>
            <a:pPr marL="0" indent="0">
              <a:buNone/>
            </a:pPr>
            <a:endParaRPr lang="en-GB" sz="4300" dirty="0">
              <a:latin typeface="Sassoon Penpals" pitchFamily="50" charset="0"/>
            </a:endParaRPr>
          </a:p>
          <a:p>
            <a:pPr marL="0" indent="0">
              <a:buNone/>
            </a:pPr>
            <a:endParaRPr lang="en-GB" sz="4300" dirty="0">
              <a:latin typeface="Sassoon Penpals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140" y="2229219"/>
            <a:ext cx="1684836" cy="76294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6061166" y="3526971"/>
            <a:ext cx="5870529" cy="244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0187"/>
            <a:ext cx="10515600" cy="925905"/>
          </a:xfrm>
        </p:spPr>
        <p:txBody>
          <a:bodyPr>
            <a:noAutofit/>
          </a:bodyPr>
          <a:lstStyle/>
          <a:p>
            <a:r>
              <a:rPr lang="en-GB" sz="6600" dirty="0">
                <a:latin typeface="Comic Sans MS" pitchFamily="66" charset="0"/>
              </a:rPr>
              <a:t>Day 2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8754" y="1677184"/>
            <a:ext cx="3726550" cy="47236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4300" dirty="0">
                <a:latin typeface="Comic Sans MS" pitchFamily="66" charset="0"/>
              </a:rPr>
              <a:t>Look carefully at where you will start: the dot.</a:t>
            </a:r>
          </a:p>
          <a:p>
            <a:pPr marL="0" indent="0">
              <a:buNone/>
            </a:pPr>
            <a:endParaRPr lang="en-GB" sz="43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4300" dirty="0">
                <a:latin typeface="Comic Sans MS" pitchFamily="66" charset="0"/>
              </a:rPr>
              <a:t>Can you now practise writing these words in your home learning book…</a:t>
            </a:r>
          </a:p>
          <a:p>
            <a:pPr marL="0" indent="0">
              <a:buNone/>
            </a:pPr>
            <a:endParaRPr lang="en-GB" sz="4300" dirty="0">
              <a:latin typeface="Comic Sans MS" pitchFamily="66" charset="0"/>
            </a:endParaRPr>
          </a:p>
          <a:p>
            <a:pPr marL="0" indent="0">
              <a:buNone/>
            </a:pPr>
            <a:endParaRPr lang="en-GB" sz="4300" dirty="0">
              <a:latin typeface="Sassoon Penpals" pitchFamily="50" charset="0"/>
            </a:endParaRPr>
          </a:p>
          <a:p>
            <a:pPr marL="0" indent="0">
              <a:buNone/>
            </a:pPr>
            <a:endParaRPr lang="en-GB" sz="4300" dirty="0">
              <a:latin typeface="Sassoon Penpals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65" y="1387963"/>
            <a:ext cx="6242845" cy="42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25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340187"/>
            <a:ext cx="10515600" cy="925905"/>
          </a:xfrm>
        </p:spPr>
        <p:txBody>
          <a:bodyPr>
            <a:noAutofit/>
          </a:bodyPr>
          <a:lstStyle/>
          <a:p>
            <a:r>
              <a:rPr lang="en-GB" sz="6600" dirty="0">
                <a:latin typeface="Comic Sans MS" pitchFamily="66" charset="0"/>
              </a:rPr>
              <a:t>Day 2 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7829" y="2168434"/>
            <a:ext cx="27823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This is our word of the week.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Can you think of any more sentences that use the word ‘express’?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51C5EE-721C-43F3-B197-B13139EFE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999" y="765992"/>
            <a:ext cx="6146317" cy="532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43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0187"/>
            <a:ext cx="10515600" cy="925905"/>
          </a:xfrm>
        </p:spPr>
        <p:txBody>
          <a:bodyPr>
            <a:noAutofit/>
          </a:bodyPr>
          <a:lstStyle/>
          <a:p>
            <a:r>
              <a:rPr lang="en-GB" sz="6600">
                <a:latin typeface="Comic Sans MS" pitchFamily="66" charset="0"/>
              </a:rPr>
              <a:t>Day 2 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2781435" cy="4351338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Our new focus is...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….diary writing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996190" y="2390503"/>
            <a:ext cx="2072199" cy="960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394336D-DCA2-45EA-AF96-CFBFF274F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691" y="547415"/>
            <a:ext cx="2095500" cy="3686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BEB89F-87B8-4C6D-831B-1B7D08848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8493" y="1010673"/>
            <a:ext cx="2781435" cy="20781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5D74E7-DDFF-4CCA-B0BB-A47823EC7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4469" y="3759288"/>
            <a:ext cx="2482297" cy="18617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E0CC7A-4375-4E67-BD06-4F8DD5EF1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001294"/>
            <a:ext cx="2617670" cy="260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95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0187"/>
            <a:ext cx="10515600" cy="925905"/>
          </a:xfrm>
        </p:spPr>
        <p:txBody>
          <a:bodyPr>
            <a:noAutofit/>
          </a:bodyPr>
          <a:lstStyle/>
          <a:p>
            <a:r>
              <a:rPr lang="en-GB" sz="6600" dirty="0">
                <a:latin typeface="Comic Sans MS" pitchFamily="66" charset="0"/>
              </a:rPr>
              <a:t>Day 2 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23210" y="1362390"/>
            <a:ext cx="10831286" cy="469363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GB" sz="18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4000" dirty="0">
                <a:latin typeface="Comic Sans MS" pitchFamily="66" charset="0"/>
              </a:rPr>
              <a:t>Today you will be reading </a:t>
            </a:r>
            <a:r>
              <a:rPr lang="en-GB" sz="4000" dirty="0" err="1">
                <a:latin typeface="Comic Sans MS" pitchFamily="66" charset="0"/>
              </a:rPr>
              <a:t>Beegu’s</a:t>
            </a:r>
            <a:r>
              <a:rPr lang="en-GB" sz="4000" dirty="0">
                <a:latin typeface="Comic Sans MS" pitchFamily="66" charset="0"/>
              </a:rPr>
              <a:t> diary and answering questions. 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en-GB" sz="4000" b="1" u="sng" dirty="0">
              <a:latin typeface="Comic Sans MS" pitchFamily="66" charset="0"/>
              <a:ea typeface="Calibri" panose="020F0502020204030204" pitchFamily="34" charset="0"/>
              <a:cs typeface="VAGRoundedStd-Light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GB" sz="4000" b="1" u="sng" dirty="0">
                <a:latin typeface="Comic Sans MS" pitchFamily="66" charset="0"/>
                <a:ea typeface="Calibri" panose="020F0502020204030204" pitchFamily="34" charset="0"/>
                <a:cs typeface="VAGRoundedStd-Light"/>
              </a:rPr>
              <a:t>This week’s text:</a:t>
            </a:r>
            <a:endParaRPr lang="en-GB" sz="4000" dirty="0">
              <a:latin typeface="Comic Sans MS" pitchFamily="66" charset="0"/>
              <a:ea typeface="Calibri" panose="020F0502020204030204" pitchFamily="34" charset="0"/>
              <a:cs typeface="VAGRoundedStd-Light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000" dirty="0">
                <a:latin typeface="Comic Sans MS" pitchFamily="66" charset="0"/>
                <a:ea typeface="Calibri" panose="020F0502020204030204" pitchFamily="34" charset="0"/>
                <a:cs typeface="VAGRoundedStd-Light"/>
              </a:rPr>
              <a:t>This week’s text is a </a:t>
            </a:r>
            <a:r>
              <a:rPr lang="en-GB" sz="4000" dirty="0">
                <a:solidFill>
                  <a:srgbClr val="FF0000"/>
                </a:solidFill>
                <a:latin typeface="Comic Sans MS" pitchFamily="66" charset="0"/>
                <a:ea typeface="Calibri" panose="020F0502020204030204" pitchFamily="34" charset="0"/>
                <a:cs typeface="VAGRoundedStd-Light"/>
              </a:rPr>
              <a:t>fiction text</a:t>
            </a:r>
            <a:r>
              <a:rPr lang="en-GB" sz="4000" dirty="0">
                <a:latin typeface="Comic Sans MS" pitchFamily="66" charset="0"/>
                <a:ea typeface="Calibri" panose="020F0502020204030204" pitchFamily="34" charset="0"/>
                <a:cs typeface="VAGRoundedStd-Light"/>
              </a:rPr>
              <a:t>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000" dirty="0">
                <a:latin typeface="Comic Sans MS" pitchFamily="66" charset="0"/>
                <a:ea typeface="Calibri" panose="020F0502020204030204" pitchFamily="34" charset="0"/>
                <a:cs typeface="VAGRoundedStd-Light"/>
              </a:rPr>
              <a:t>This means that it is a imaginary diary.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4000" dirty="0">
              <a:latin typeface="Comic Sans MS" pitchFamily="66" charset="0"/>
              <a:ea typeface="Calibri" panose="020F0502020204030204" pitchFamily="34" charset="0"/>
              <a:cs typeface="VAGRoundedStd-Light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GB" sz="4000" dirty="0">
                <a:latin typeface="Comic Sans MS" pitchFamily="66" charset="0"/>
              </a:rPr>
              <a:t>We will be focusing on retrieval skills  by answering questions about what we have read. </a:t>
            </a:r>
          </a:p>
          <a:p>
            <a:pPr marL="0" indent="0">
              <a:buNone/>
            </a:pPr>
            <a:endParaRPr lang="en-GB" sz="4000" dirty="0">
              <a:latin typeface="Comic Sans MS" pitchFamily="66" charset="0"/>
            </a:endParaRPr>
          </a:p>
          <a:p>
            <a:pPr marL="0" indent="0">
              <a:buNone/>
            </a:pPr>
            <a:endParaRPr lang="en-GB" sz="4000" dirty="0">
              <a:latin typeface="Comic Sans MS" pitchFamily="66" charset="0"/>
            </a:endParaRPr>
          </a:p>
          <a:p>
            <a:pPr marL="0" indent="0">
              <a:buNone/>
            </a:pPr>
            <a:endParaRPr lang="en-GB" sz="4000" dirty="0">
              <a:latin typeface="Comic Sans MS" pitchFamily="66" charset="0"/>
            </a:endParaRPr>
          </a:p>
          <a:p>
            <a:pPr marL="0" indent="0">
              <a:buNone/>
            </a:pPr>
            <a:endParaRPr lang="en-GB" sz="4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777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E05AF9-ECD5-46C4-86F4-AC4835D4E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30" y="752629"/>
            <a:ext cx="6343650" cy="50577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3CDCB7-4E7E-4D50-9865-D8F01B1716F0}"/>
              </a:ext>
            </a:extLst>
          </p:cNvPr>
          <p:cNvSpPr txBox="1"/>
          <p:nvPr/>
        </p:nvSpPr>
        <p:spPr>
          <a:xfrm>
            <a:off x="7049728" y="265471"/>
            <a:ext cx="3406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you remember what happens?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28A46A-3BF1-40F5-84E5-BF5EF7AC6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3166" y="911802"/>
            <a:ext cx="1800225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52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B044FD-CE15-4CC1-8591-37270C177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48" y="840477"/>
            <a:ext cx="5410200" cy="4143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80C160-225E-41C0-BCC6-047F0C350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160" y="783326"/>
            <a:ext cx="504825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8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B35416-31C0-45E2-A762-8C35878A1694}"/>
              </a:ext>
            </a:extLst>
          </p:cNvPr>
          <p:cNvSpPr txBox="1"/>
          <p:nvPr/>
        </p:nvSpPr>
        <p:spPr>
          <a:xfrm>
            <a:off x="450146" y="291975"/>
            <a:ext cx="3406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Let’s read the diary…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A3A31E-2385-40D7-B289-6B007B076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024" y="332368"/>
            <a:ext cx="4435604" cy="613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23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40187"/>
            <a:ext cx="10515600" cy="925905"/>
          </a:xfrm>
        </p:spPr>
        <p:txBody>
          <a:bodyPr>
            <a:noAutofit/>
          </a:bodyPr>
          <a:lstStyle/>
          <a:p>
            <a:r>
              <a:rPr lang="en-GB" sz="6600" dirty="0">
                <a:latin typeface="Comic Sans MS" pitchFamily="66" charset="0"/>
              </a:rPr>
              <a:t>Day 2 – Task 1 </a:t>
            </a:r>
            <a:endParaRPr lang="en-GB" sz="6000" dirty="0">
              <a:latin typeface="Comic Sans MS" pitchFamily="66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E57D215-60ED-4977-9148-C52E45451B84}"/>
              </a:ext>
            </a:extLst>
          </p:cNvPr>
          <p:cNvCxnSpPr>
            <a:cxnSpLocks/>
          </p:cNvCxnSpPr>
          <p:nvPr/>
        </p:nvCxnSpPr>
        <p:spPr>
          <a:xfrm flipV="1">
            <a:off x="1188210" y="3102691"/>
            <a:ext cx="1177812" cy="652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1D90231-0F83-4D3F-9B2E-D2CFD78637E8}"/>
              </a:ext>
            </a:extLst>
          </p:cNvPr>
          <p:cNvSpPr txBox="1"/>
          <p:nvPr/>
        </p:nvSpPr>
        <p:spPr>
          <a:xfrm>
            <a:off x="459341" y="3960340"/>
            <a:ext cx="14577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Try answering these questions in your home learning book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B7E422-3CF1-4445-B705-C908D5692DB5}"/>
              </a:ext>
            </a:extLst>
          </p:cNvPr>
          <p:cNvSpPr txBox="1"/>
          <p:nvPr/>
        </p:nvSpPr>
        <p:spPr>
          <a:xfrm>
            <a:off x="9186407" y="3561658"/>
            <a:ext cx="25462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Challenge: </a:t>
            </a:r>
            <a:r>
              <a:rPr lang="en-GB" dirty="0"/>
              <a:t>What is the first thing we write in a diary entrance? </a:t>
            </a:r>
          </a:p>
          <a:p>
            <a:endParaRPr lang="en-GB" dirty="0"/>
          </a:p>
          <a:p>
            <a:r>
              <a:rPr lang="en-GB" dirty="0"/>
              <a:t>What is the last thing we write? Could we write it differently?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382E98-1192-4119-BF90-A3A635F19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027" y="1307531"/>
            <a:ext cx="3627989" cy="497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11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9182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dirty="0">
                <a:latin typeface="Comic Sans MS" pitchFamily="66" charset="0"/>
              </a:rPr>
              <a:t>This week…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1967"/>
            <a:ext cx="10515600" cy="4554117"/>
          </a:xfrm>
        </p:spPr>
        <p:txBody>
          <a:bodyPr>
            <a:noAutofit/>
          </a:bodyPr>
          <a:lstStyle/>
          <a:p>
            <a:r>
              <a:rPr lang="en-GB" sz="3200" dirty="0">
                <a:latin typeface="Comic Sans MS" pitchFamily="66" charset="0"/>
              </a:rPr>
              <a:t>Day 1 – Guided Reading</a:t>
            </a:r>
          </a:p>
          <a:p>
            <a:r>
              <a:rPr lang="en-GB" sz="3200" dirty="0">
                <a:latin typeface="Comic Sans MS" pitchFamily="66" charset="0"/>
              </a:rPr>
              <a:t>Day 2 – Handwriting 1</a:t>
            </a:r>
          </a:p>
          <a:p>
            <a:r>
              <a:rPr lang="en-GB" sz="3200" dirty="0">
                <a:latin typeface="Comic Sans MS" pitchFamily="66" charset="0"/>
              </a:rPr>
              <a:t>Day 2 – Diary</a:t>
            </a:r>
          </a:p>
          <a:p>
            <a:r>
              <a:rPr lang="en-GB" sz="3200" dirty="0">
                <a:latin typeface="Comic Sans MS" pitchFamily="66" charset="0"/>
              </a:rPr>
              <a:t>Day 3 – Features of a Diary</a:t>
            </a:r>
          </a:p>
          <a:p>
            <a:r>
              <a:rPr lang="en-GB" sz="3200" dirty="0">
                <a:latin typeface="Comic Sans MS" pitchFamily="66" charset="0"/>
              </a:rPr>
              <a:t>Day 4 – Holiday (Eid)</a:t>
            </a:r>
          </a:p>
          <a:p>
            <a:r>
              <a:rPr lang="en-GB" sz="3200" dirty="0">
                <a:latin typeface="Comic Sans MS" pitchFamily="66" charset="0"/>
              </a:rPr>
              <a:t>Day 5 – Holiday (Eid)</a:t>
            </a:r>
          </a:p>
          <a:p>
            <a:pPr marL="0" indent="0">
              <a:buNone/>
            </a:pPr>
            <a:endParaRPr lang="en-GB" sz="3200" dirty="0">
              <a:latin typeface="Comic Sans MS" pitchFamily="66" charset="0"/>
            </a:endParaRPr>
          </a:p>
          <a:p>
            <a:endParaRPr lang="en-GB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746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0187"/>
            <a:ext cx="10515600" cy="925905"/>
          </a:xfrm>
        </p:spPr>
        <p:txBody>
          <a:bodyPr>
            <a:noAutofit/>
          </a:bodyPr>
          <a:lstStyle/>
          <a:p>
            <a:r>
              <a:rPr lang="en-GB" sz="6600" dirty="0">
                <a:latin typeface="Comic Sans MS" pitchFamily="66" charset="0"/>
              </a:rPr>
              <a:t>Day 3 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23210" y="1362390"/>
            <a:ext cx="10831286" cy="4693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mic Sans MS" pitchFamily="66" charset="0"/>
              </a:rPr>
              <a:t>Yesterday we read </a:t>
            </a:r>
            <a:r>
              <a:rPr lang="en-GB" dirty="0" err="1">
                <a:latin typeface="Comic Sans MS" pitchFamily="66" charset="0"/>
              </a:rPr>
              <a:t>Beegu’s</a:t>
            </a:r>
            <a:r>
              <a:rPr lang="en-GB" dirty="0">
                <a:latin typeface="Comic Sans MS" pitchFamily="66" charset="0"/>
              </a:rPr>
              <a:t> diary.</a:t>
            </a: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itchFamily="66" charset="0"/>
              </a:rPr>
              <a:t>Today, you will be looking at the features of a diary and highlighting them.</a:t>
            </a: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  <a:p>
            <a:pPr marL="0" indent="0">
              <a:buNone/>
            </a:pPr>
            <a:endParaRPr lang="en-GB" sz="20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GB" sz="20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GB" sz="4000" dirty="0">
              <a:latin typeface="Comic Sans MS" pitchFamily="66" charset="0"/>
            </a:endParaRPr>
          </a:p>
          <a:p>
            <a:pPr marL="0" indent="0">
              <a:buNone/>
            </a:pPr>
            <a:endParaRPr lang="en-GB" sz="4000" dirty="0">
              <a:latin typeface="Comic Sans MS" pitchFamily="66" charset="0"/>
            </a:endParaRPr>
          </a:p>
          <a:p>
            <a:pPr marL="0" indent="0">
              <a:buNone/>
            </a:pPr>
            <a:endParaRPr lang="en-GB" sz="4000" dirty="0">
              <a:latin typeface="Comic Sans MS" pitchFamily="66" charset="0"/>
            </a:endParaRPr>
          </a:p>
          <a:p>
            <a:pPr marL="0" indent="0">
              <a:buNone/>
            </a:pPr>
            <a:endParaRPr lang="en-GB" sz="4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719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0894D3-CAE1-480D-AD99-B8F092A67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162" y="476250"/>
            <a:ext cx="4257675" cy="5905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95DCB3-1629-466F-A89D-5788B8F86F18}"/>
              </a:ext>
            </a:extLst>
          </p:cNvPr>
          <p:cNvSpPr txBox="1"/>
          <p:nvPr/>
        </p:nvSpPr>
        <p:spPr>
          <a:xfrm flipH="1">
            <a:off x="960119" y="801858"/>
            <a:ext cx="2092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Let’s read </a:t>
            </a:r>
            <a:r>
              <a:rPr lang="en-GB" dirty="0" err="1"/>
              <a:t>Beegu’s</a:t>
            </a:r>
            <a:r>
              <a:rPr lang="en-GB" dirty="0"/>
              <a:t> diary again</a:t>
            </a:r>
          </a:p>
        </p:txBody>
      </p:sp>
    </p:spTree>
    <p:extLst>
      <p:ext uri="{BB962C8B-B14F-4D97-AF65-F5344CB8AC3E}">
        <p14:creationId xmlns:p14="http://schemas.microsoft.com/office/powerpoint/2010/main" val="3982652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E8D974-3916-41E1-994F-69A457E16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114" y="547810"/>
            <a:ext cx="6261149" cy="57623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22A9FA-455F-4765-B9A7-1195C9C6BA57}"/>
              </a:ext>
            </a:extLst>
          </p:cNvPr>
          <p:cNvSpPr txBox="1"/>
          <p:nvPr/>
        </p:nvSpPr>
        <p:spPr>
          <a:xfrm>
            <a:off x="745588" y="1406769"/>
            <a:ext cx="424827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There are a lot of features but don’t</a:t>
            </a:r>
          </a:p>
          <a:p>
            <a:r>
              <a:rPr lang="en-GB" dirty="0"/>
              <a:t>worry just look at them one at a time!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What comes first?</a:t>
            </a:r>
          </a:p>
          <a:p>
            <a:endParaRPr lang="en-GB" dirty="0"/>
          </a:p>
          <a:p>
            <a:r>
              <a:rPr lang="en-GB" dirty="0"/>
              <a:t>Who do we write to in a diary? </a:t>
            </a:r>
          </a:p>
          <a:p>
            <a:r>
              <a:rPr lang="en-GB" dirty="0"/>
              <a:t>Do we always write to them?</a:t>
            </a:r>
          </a:p>
          <a:p>
            <a:endParaRPr lang="en-GB" dirty="0"/>
          </a:p>
          <a:p>
            <a:r>
              <a:rPr lang="en-GB" dirty="0"/>
              <a:t>Why do you think we use past verbs?</a:t>
            </a:r>
          </a:p>
          <a:p>
            <a:endParaRPr lang="en-GB" dirty="0"/>
          </a:p>
          <a:p>
            <a:r>
              <a:rPr lang="en-GB" dirty="0"/>
              <a:t>What’s the last sentence? </a:t>
            </a:r>
          </a:p>
          <a:p>
            <a:r>
              <a:rPr lang="en-GB" dirty="0"/>
              <a:t>How could you change it?</a:t>
            </a:r>
          </a:p>
        </p:txBody>
      </p:sp>
    </p:spTree>
    <p:extLst>
      <p:ext uri="{BB962C8B-B14F-4D97-AF65-F5344CB8AC3E}">
        <p14:creationId xmlns:p14="http://schemas.microsoft.com/office/powerpoint/2010/main" val="1760573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919A97-F3B7-4FD8-8334-57636AF48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2418" y="489467"/>
            <a:ext cx="6505258" cy="5699298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59EBBD2-72D1-4B79-BD5D-DA0C97DF985B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5400" dirty="0">
                <a:latin typeface="Comic Sans MS" pitchFamily="66" charset="0"/>
              </a:rPr>
              <a:t>Day 3 – Task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D40DDB-57D1-49A0-81FE-DA75F7EA1042}"/>
              </a:ext>
            </a:extLst>
          </p:cNvPr>
          <p:cNvSpPr txBox="1"/>
          <p:nvPr/>
        </p:nvSpPr>
        <p:spPr>
          <a:xfrm>
            <a:off x="2411896" y="3244334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Have a go!</a:t>
            </a:r>
          </a:p>
        </p:txBody>
      </p:sp>
    </p:spTree>
    <p:extLst>
      <p:ext uri="{BB962C8B-B14F-4D97-AF65-F5344CB8AC3E}">
        <p14:creationId xmlns:p14="http://schemas.microsoft.com/office/powerpoint/2010/main" val="1320839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Have a fantastic Eid!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9EBBD2-72D1-4B79-BD5D-DA0C97DF9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7791"/>
            <a:ext cx="10515600" cy="8402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5400" dirty="0">
                <a:latin typeface="Comic Sans MS" pitchFamily="66" charset="0"/>
              </a:rPr>
              <a:t>Day 4 and 5 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750" y="2376435"/>
            <a:ext cx="6769690" cy="3800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016" y="3672840"/>
            <a:ext cx="22479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70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06" y="4593397"/>
            <a:ext cx="10515600" cy="925905"/>
          </a:xfrm>
        </p:spPr>
        <p:txBody>
          <a:bodyPr>
            <a:noAutofit/>
          </a:bodyPr>
          <a:lstStyle/>
          <a:p>
            <a:r>
              <a:rPr lang="en-GB" sz="4800" dirty="0">
                <a:latin typeface="Comic Sans MS" pitchFamily="66" charset="0"/>
              </a:rPr>
              <a:t>Sending your work to your teacher:</a:t>
            </a:r>
            <a:br>
              <a:rPr lang="en-GB" sz="4800" dirty="0">
                <a:latin typeface="Comic Sans MS" pitchFamily="66" charset="0"/>
              </a:rPr>
            </a:br>
            <a:br>
              <a:rPr lang="en-GB" sz="4800" dirty="0">
                <a:latin typeface="Comic Sans MS" pitchFamily="66" charset="0"/>
              </a:rPr>
            </a:br>
            <a:br>
              <a:rPr lang="en-GB" sz="2800" dirty="0">
                <a:latin typeface="Comic Sans MS" pitchFamily="66" charset="0"/>
              </a:rPr>
            </a:br>
            <a:r>
              <a:rPr lang="en-GB" sz="2800" dirty="0">
                <a:latin typeface="Comic Sans MS" pitchFamily="66" charset="0"/>
              </a:rPr>
              <a:t>Remember to send all your hard work to your teachers so they can send you feedback and badges on Marvellous Me!</a:t>
            </a:r>
            <a:br>
              <a:rPr lang="en-GB" sz="2800" dirty="0">
                <a:latin typeface="Comic Sans MS" pitchFamily="66" charset="0"/>
              </a:rPr>
            </a:br>
            <a:br>
              <a:rPr lang="en-GB" sz="2800" dirty="0">
                <a:latin typeface="Comic Sans MS" pitchFamily="66" charset="0"/>
              </a:rPr>
            </a:br>
            <a:r>
              <a:rPr lang="en-GB" sz="2800" dirty="0">
                <a:latin typeface="Comic Sans MS" pitchFamily="66" charset="0"/>
              </a:rPr>
              <a:t>Mrs O’Sullivan- 1A@hortongrangeacademy.co.uk</a:t>
            </a:r>
            <a:br>
              <a:rPr lang="en-GB" sz="2800" dirty="0">
                <a:latin typeface="Comic Sans MS" pitchFamily="66" charset="0"/>
              </a:rPr>
            </a:br>
            <a:br>
              <a:rPr lang="en-GB" sz="2800" dirty="0">
                <a:latin typeface="Comic Sans MS" pitchFamily="66" charset="0"/>
              </a:rPr>
            </a:br>
            <a:r>
              <a:rPr lang="en-GB" sz="2800" dirty="0">
                <a:latin typeface="Comic Sans MS" pitchFamily="66" charset="0"/>
              </a:rPr>
              <a:t>Mr Taylor- 1B@hortongrangeacademy.co.uk</a:t>
            </a:r>
            <a:br>
              <a:rPr lang="en-GB" sz="2800" dirty="0">
                <a:latin typeface="Comic Sans MS" pitchFamily="66" charset="0"/>
              </a:rPr>
            </a:br>
            <a:br>
              <a:rPr lang="en-GB" sz="2800" dirty="0">
                <a:latin typeface="Comic Sans MS" pitchFamily="66" charset="0"/>
              </a:rPr>
            </a:br>
            <a:r>
              <a:rPr lang="en-GB" sz="2800" dirty="0">
                <a:latin typeface="Comic Sans MS" pitchFamily="66" charset="0"/>
              </a:rPr>
              <a:t>Miss Matthews- 1C@hortongrangeacademy.co.uk</a:t>
            </a:r>
            <a:br>
              <a:rPr lang="en-GB" sz="2800" dirty="0">
                <a:latin typeface="Comic Sans MS" pitchFamily="66" charset="0"/>
              </a:rPr>
            </a:br>
            <a:br>
              <a:rPr lang="en-GB" sz="2800" dirty="0">
                <a:latin typeface="Comic Sans MS" pitchFamily="66" charset="0"/>
              </a:rPr>
            </a:br>
            <a:br>
              <a:rPr lang="en-GB" sz="2800" dirty="0">
                <a:latin typeface="Comic Sans MS" pitchFamily="66" charset="0"/>
              </a:rPr>
            </a:br>
            <a:br>
              <a:rPr lang="en-GB" sz="2800" dirty="0">
                <a:latin typeface="Comic Sans MS" pitchFamily="66" charset="0"/>
              </a:rPr>
            </a:br>
            <a:br>
              <a:rPr lang="en-GB" sz="2800" dirty="0">
                <a:latin typeface="Comic Sans MS" pitchFamily="66" charset="0"/>
              </a:rPr>
            </a:br>
            <a:br>
              <a:rPr lang="en-GB" sz="2800" dirty="0">
                <a:latin typeface="Comic Sans MS" pitchFamily="66" charset="0"/>
              </a:rPr>
            </a:br>
            <a:br>
              <a:rPr lang="en-GB" sz="1050" dirty="0">
                <a:latin typeface="Sassoon Penpals" pitchFamily="50" charset="0"/>
              </a:rPr>
            </a:br>
            <a:br>
              <a:rPr lang="en-GB" sz="4800" dirty="0">
                <a:latin typeface="Sassoon Penpals" pitchFamily="50" charset="0"/>
              </a:rPr>
            </a:br>
            <a:endParaRPr lang="en-GB" sz="3200" dirty="0">
              <a:latin typeface="Sassoon Penpal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035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0187"/>
            <a:ext cx="10515600" cy="925905"/>
          </a:xfrm>
        </p:spPr>
        <p:txBody>
          <a:bodyPr>
            <a:noAutofit/>
          </a:bodyPr>
          <a:lstStyle/>
          <a:p>
            <a:r>
              <a:rPr lang="en-GB" sz="6600" dirty="0">
                <a:latin typeface="Comic Sans MS" pitchFamily="66" charset="0"/>
              </a:rPr>
              <a:t>Day 2 -  </a:t>
            </a:r>
            <a:r>
              <a:rPr lang="en-GB" sz="6000" dirty="0">
                <a:latin typeface="Comic Sans MS" pitchFamily="66" charset="0"/>
              </a:rPr>
              <a:t>Handwriting 1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23210" y="1677185"/>
            <a:ext cx="10831286" cy="39301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4300" dirty="0">
                <a:latin typeface="Comic Sans MS" pitchFamily="66" charset="0"/>
              </a:rPr>
              <a:t>Today you will be recapping your letter formation.</a:t>
            </a:r>
          </a:p>
          <a:p>
            <a:pPr marL="0" indent="0">
              <a:buNone/>
            </a:pPr>
            <a:endParaRPr lang="en-GB" sz="43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4300" dirty="0">
                <a:latin typeface="Comic Sans MS" pitchFamily="66" charset="0"/>
              </a:rPr>
              <a:t>Let’s warm up our hands and fingers ready to write first:</a:t>
            </a:r>
          </a:p>
          <a:p>
            <a:pPr marL="0" indent="0">
              <a:buNone/>
            </a:pPr>
            <a:endParaRPr lang="en-GB" sz="43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4300" dirty="0">
                <a:latin typeface="Comic Sans MS" pitchFamily="66" charset="0"/>
                <a:hlinkClick r:id="rId2"/>
              </a:rPr>
              <a:t>https://www.youtube.com/watch?v=o9D5lfqZF3o</a:t>
            </a:r>
            <a:r>
              <a:rPr lang="en-GB" sz="4300" dirty="0"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endParaRPr lang="en-GB" sz="4300" dirty="0">
              <a:latin typeface="Sassoon Penpal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98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3348" y="284003"/>
            <a:ext cx="10896600" cy="5128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600" dirty="0">
                <a:latin typeface="Comic Sans MS" pitchFamily="66" charset="0"/>
              </a:rPr>
              <a:t>Day 1 - Guided Reading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4000" dirty="0">
              <a:latin typeface="Sassoon Penpals" pitchFamily="50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4000" dirty="0">
              <a:latin typeface="Sassoon Penpals" pitchFamily="50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4000" dirty="0">
              <a:latin typeface="Sassoon Penpals" pitchFamily="50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4000" dirty="0">
              <a:latin typeface="Sassoon Penpals" pitchFamily="50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4000" dirty="0">
              <a:latin typeface="Sassoon Penpals" pitchFamily="50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4000" dirty="0">
              <a:latin typeface="Sassoon Penpals" pitchFamily="50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4000" dirty="0">
              <a:latin typeface="Sassoon Penpals" pitchFamily="50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92" y="1768370"/>
            <a:ext cx="6880327" cy="118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92" y="3791703"/>
            <a:ext cx="10998348" cy="201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06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3348" y="642958"/>
            <a:ext cx="10896600" cy="5532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400" dirty="0">
                <a:latin typeface="Comic Sans MS" pitchFamily="66" charset="0"/>
              </a:rPr>
              <a:t>Day 1 - Guided Reading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>
              <a:latin typeface="Comic Sans MS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>
              <a:latin typeface="Comic Sans MS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latin typeface="Comic Sans MS" pitchFamily="66" charset="0"/>
              </a:rPr>
              <a:t>Read this book on Bug club.</a:t>
            </a:r>
          </a:p>
          <a:p>
            <a:pPr marL="0" indent="0">
              <a:buNone/>
            </a:pPr>
            <a:endParaRPr lang="en-GB" sz="24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2400" dirty="0">
                <a:latin typeface="Comic Sans MS" pitchFamily="66" charset="0"/>
              </a:rPr>
              <a:t>Make sure you read the book carefully because you will be answering some questions about the text.</a:t>
            </a:r>
          </a:p>
          <a:p>
            <a:pPr marL="0" indent="0">
              <a:buNone/>
            </a:pPr>
            <a:endParaRPr lang="en-GB" sz="2400" dirty="0">
              <a:latin typeface="Comic Sans MS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latin typeface="Comic Sans MS" pitchFamily="66" charset="0"/>
              </a:rPr>
              <a:t>Use your log in details to log into Bug club. </a:t>
            </a:r>
            <a:r>
              <a:rPr lang="en-GB" sz="2400" b="1" dirty="0">
                <a:latin typeface="Comic Sans MS" pitchFamily="66" charset="0"/>
              </a:rPr>
              <a:t>The book will be at the very end of your allocated books in the ‘my stuff’ section.</a:t>
            </a:r>
          </a:p>
          <a:p>
            <a:pPr marL="0" indent="0">
              <a:buNone/>
            </a:pPr>
            <a:r>
              <a:rPr lang="en-GB" sz="2400" b="1" dirty="0">
                <a:latin typeface="Comic Sans MS" pitchFamily="66" charset="0"/>
                <a:hlinkClick r:id="rId2"/>
              </a:rPr>
              <a:t>https://www.activelearnprimary.co.uk/login?c=0</a:t>
            </a:r>
            <a:r>
              <a:rPr lang="en-GB" sz="2400" b="1" dirty="0">
                <a:latin typeface="Comic Sans MS" pitchFamily="66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>
              <a:latin typeface="Comic Sans MS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4000" dirty="0">
              <a:latin typeface="Sassoon Penpals" pitchFamily="50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4000" dirty="0">
              <a:latin typeface="Sassoon Penpals" pitchFamily="50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4000" dirty="0">
              <a:latin typeface="Sassoon Penpals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860" y="182880"/>
            <a:ext cx="2078940" cy="287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89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9508" y="484890"/>
            <a:ext cx="11007063" cy="6792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b="1" u="sng" dirty="0">
                <a:latin typeface="Comic Sans MS" pitchFamily="66" charset="0"/>
                <a:ea typeface="Calibri" panose="020F0502020204030204" pitchFamily="34" charset="0"/>
                <a:cs typeface="VAGRoundedStd-Light"/>
              </a:rPr>
              <a:t>This week’s book:</a:t>
            </a:r>
            <a:endParaRPr lang="en-GB" sz="2400" dirty="0">
              <a:latin typeface="Comic Sans MS" pitchFamily="66" charset="0"/>
              <a:ea typeface="Calibri" panose="020F0502020204030204" pitchFamily="34" charset="0"/>
              <a:cs typeface="VAGRoundedStd-Light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400" dirty="0">
              <a:latin typeface="Comic Sans MS" pitchFamily="66" charset="0"/>
              <a:ea typeface="Calibri" panose="020F0502020204030204" pitchFamily="34" charset="0"/>
              <a:cs typeface="VAGRoundedStd-Light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latin typeface="Comic Sans MS" pitchFamily="66" charset="0"/>
                <a:ea typeface="Calibri" panose="020F0502020204030204" pitchFamily="34" charset="0"/>
                <a:cs typeface="VAGRoundedStd-Light"/>
              </a:rPr>
              <a:t>This week’s book is a </a:t>
            </a:r>
            <a:r>
              <a:rPr lang="en-GB" sz="2400" dirty="0">
                <a:solidFill>
                  <a:srgbClr val="FF0000"/>
                </a:solidFill>
                <a:latin typeface="Comic Sans MS" pitchFamily="66" charset="0"/>
                <a:ea typeface="Calibri" panose="020F0502020204030204" pitchFamily="34" charset="0"/>
                <a:cs typeface="VAGRoundedStd-Light"/>
              </a:rPr>
              <a:t>fiction</a:t>
            </a:r>
            <a:r>
              <a:rPr lang="en-GB" sz="2400" dirty="0">
                <a:latin typeface="Comic Sans MS" pitchFamily="66" charset="0"/>
                <a:ea typeface="Calibri" panose="020F0502020204030204" pitchFamily="34" charset="0"/>
                <a:cs typeface="VAGRoundedStd-Light"/>
              </a:rPr>
              <a:t> book.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400" dirty="0">
              <a:latin typeface="Comic Sans MS" pitchFamily="66" charset="0"/>
              <a:ea typeface="Calibri" panose="020F0502020204030204" pitchFamily="34" charset="0"/>
              <a:cs typeface="VAGRoundedStd-Light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latin typeface="Comic Sans MS" pitchFamily="66" charset="0"/>
                <a:ea typeface="Calibri" panose="020F0502020204030204" pitchFamily="34" charset="0"/>
                <a:cs typeface="VAGRoundedStd-Light"/>
              </a:rPr>
              <a:t>This means that it is a made up story describing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latin typeface="Comic Sans MS" pitchFamily="66" charset="0"/>
                <a:ea typeface="Calibri" panose="020F0502020204030204" pitchFamily="34" charset="0"/>
                <a:cs typeface="VAGRoundedStd-Light"/>
              </a:rPr>
              <a:t> imaginary events and people.</a:t>
            </a:r>
          </a:p>
          <a:p>
            <a:pPr>
              <a:lnSpc>
                <a:spcPct val="107000"/>
              </a:lnSpc>
            </a:pPr>
            <a:endParaRPr lang="en-GB" sz="2400" dirty="0">
              <a:latin typeface="Comic Sans MS" pitchFamily="66" charset="0"/>
            </a:endParaRPr>
          </a:p>
          <a:p>
            <a:pPr>
              <a:lnSpc>
                <a:spcPct val="107000"/>
              </a:lnSpc>
            </a:pPr>
            <a:endParaRPr lang="en-GB" sz="2400" dirty="0">
              <a:latin typeface="Comic Sans MS" pitchFamily="66" charset="0"/>
            </a:endParaRPr>
          </a:p>
          <a:p>
            <a:pPr>
              <a:lnSpc>
                <a:spcPct val="107000"/>
              </a:lnSpc>
            </a:pPr>
            <a:endParaRPr lang="en-GB" sz="2400" dirty="0">
              <a:latin typeface="Comic Sans MS" pitchFamily="66" charset="0"/>
            </a:endParaRPr>
          </a:p>
          <a:p>
            <a:pPr>
              <a:lnSpc>
                <a:spcPct val="107000"/>
              </a:lnSpc>
            </a:pPr>
            <a:endParaRPr lang="en-GB" sz="2400" dirty="0">
              <a:latin typeface="Comic Sans MS" pitchFamily="66" charset="0"/>
            </a:endParaRPr>
          </a:p>
          <a:p>
            <a:pPr>
              <a:lnSpc>
                <a:spcPct val="107000"/>
              </a:lnSpc>
            </a:pPr>
            <a:r>
              <a:rPr lang="en-GB" sz="2400" dirty="0">
                <a:latin typeface="Comic Sans MS" pitchFamily="66" charset="0"/>
              </a:rPr>
              <a:t>We will be focusing on </a:t>
            </a:r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retrieval</a:t>
            </a:r>
            <a:r>
              <a:rPr lang="en-GB" sz="2400" dirty="0">
                <a:latin typeface="Comic Sans MS" pitchFamily="66" charset="0"/>
              </a:rPr>
              <a:t> skills by answering questions about what we have read today. However, the last question is an </a:t>
            </a:r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opinion</a:t>
            </a:r>
            <a:r>
              <a:rPr lang="en-GB" sz="2400" dirty="0">
                <a:latin typeface="Comic Sans MS" pitchFamily="66" charset="0"/>
              </a:rPr>
              <a:t> question. This means there is no right or wrong answer – only your ideas!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400" dirty="0">
              <a:latin typeface="Comic Sans MS" pitchFamily="66" charset="0"/>
              <a:ea typeface="Calibri" panose="020F0502020204030204" pitchFamily="34" charset="0"/>
              <a:cs typeface="VAGRoundedStd-Light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400" dirty="0">
              <a:latin typeface="Debbie Hepplewhite Print Font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400" dirty="0">
              <a:latin typeface="Debbie Hepplewhite Print Font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latin typeface="Debbie Hepplewhite Print Font" panose="03050602040000000000" pitchFamily="66" charset="0"/>
                <a:ea typeface="Calibri" panose="020F0502020204030204" pitchFamily="34" charset="0"/>
                <a:cs typeface="VAGRoundedStd-Light"/>
              </a:rPr>
              <a:t> 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7442" y="352153"/>
            <a:ext cx="2759713" cy="38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854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9508" y="260039"/>
            <a:ext cx="11007063" cy="7205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400" b="1" u="sng" dirty="0">
              <a:latin typeface="Comic Sans MS" pitchFamily="66" charset="0"/>
              <a:ea typeface="Calibri" panose="020F0502020204030204" pitchFamily="34" charset="0"/>
              <a:cs typeface="VAGRoundedStd-Light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b="1" u="sng" dirty="0">
                <a:latin typeface="Comic Sans MS" pitchFamily="66" charset="0"/>
                <a:ea typeface="Calibri" panose="020F0502020204030204" pitchFamily="34" charset="0"/>
                <a:cs typeface="VAGRoundedStd-Light"/>
              </a:rPr>
              <a:t>Questions to ask and answer:</a:t>
            </a:r>
            <a:r>
              <a:rPr lang="en-GB" sz="2400" dirty="0">
                <a:latin typeface="Comic Sans MS" pitchFamily="66" charset="0"/>
                <a:ea typeface="Calibri" panose="020F0502020204030204" pitchFamily="34" charset="0"/>
                <a:cs typeface="VAGRoundedStd-Light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latin typeface="Comic Sans MS" pitchFamily="66" charset="0"/>
                <a:ea typeface="Calibri" panose="020F0502020204030204" pitchFamily="34" charset="0"/>
                <a:cs typeface="VAGRoundedStd-Light"/>
              </a:rPr>
              <a:t>Talk about these questions with an adult at home. Once you have talked about the answers you could write your answers into your home learning book.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400" dirty="0">
              <a:latin typeface="Comic Sans MS" pitchFamily="66" charset="0"/>
              <a:ea typeface="Calibri" panose="020F0502020204030204" pitchFamily="34" charset="0"/>
              <a:cs typeface="VAGRoundedStd-Light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latin typeface="Comic Sans MS" pitchFamily="66" charset="0"/>
                <a:ea typeface="Calibri" panose="020F0502020204030204" pitchFamily="34" charset="0"/>
                <a:cs typeface="VAGRoundedStd-Light"/>
              </a:rPr>
              <a:t>What activities do the children try to do in the book (there are 5)?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400" dirty="0">
              <a:latin typeface="Comic Sans MS" pitchFamily="66" charset="0"/>
              <a:ea typeface="Calibri" panose="020F0502020204030204" pitchFamily="34" charset="0"/>
              <a:cs typeface="VAGRoundedStd-Light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latin typeface="Comic Sans MS" pitchFamily="66" charset="0"/>
                <a:ea typeface="Calibri" panose="020F0502020204030204" pitchFamily="34" charset="0"/>
                <a:cs typeface="VAGRoundedStd-Light"/>
              </a:rPr>
              <a:t>Can the children do the activities alone?	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400" dirty="0">
              <a:latin typeface="Comic Sans MS" pitchFamily="66" charset="0"/>
              <a:ea typeface="Calibri" panose="020F0502020204030204" pitchFamily="34" charset="0"/>
              <a:cs typeface="VAGRoundedStd-Light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latin typeface="Comic Sans MS" pitchFamily="66" charset="0"/>
                <a:ea typeface="Calibri" panose="020F0502020204030204" pitchFamily="34" charset="0"/>
                <a:cs typeface="VAGRoundedStd-Light"/>
              </a:rPr>
              <a:t>What do you </a:t>
            </a:r>
            <a:r>
              <a:rPr lang="en-GB" sz="2400" b="1" dirty="0">
                <a:latin typeface="Comic Sans MS" pitchFamily="66" charset="0"/>
                <a:ea typeface="Calibri" panose="020F0502020204030204" pitchFamily="34" charset="0"/>
                <a:cs typeface="VAGRoundedStd-Light"/>
              </a:rPr>
              <a:t>think</a:t>
            </a:r>
            <a:r>
              <a:rPr lang="en-GB" sz="2400" dirty="0">
                <a:latin typeface="Comic Sans MS" pitchFamily="66" charset="0"/>
                <a:ea typeface="Calibri" panose="020F0502020204030204" pitchFamily="34" charset="0"/>
                <a:cs typeface="VAGRoundedStd-Light"/>
              </a:rPr>
              <a:t> the children would say next on page 12?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400" dirty="0">
              <a:latin typeface="Comic Sans MS" pitchFamily="66" charset="0"/>
              <a:ea typeface="Calibri" panose="020F0502020204030204" pitchFamily="34" charset="0"/>
              <a:cs typeface="VAGRoundedStd-Light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latin typeface="Comic Sans MS" pitchFamily="66" charset="0"/>
                <a:ea typeface="Calibri" panose="020F0502020204030204" pitchFamily="34" charset="0"/>
                <a:cs typeface="VAGRoundedStd-Light"/>
              </a:rPr>
              <a:t>Which of the activities looks like the most fun?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400" dirty="0">
              <a:latin typeface="+mj-lt"/>
              <a:ea typeface="Calibri" panose="020F0502020204030204" pitchFamily="34" charset="0"/>
              <a:cs typeface="VAGRoundedStd-Light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Challenge: 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Could you write and draw pictures to show the next 2 pages of the book.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400" dirty="0">
              <a:latin typeface="Debbie Hepplewhite Print Font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latin typeface="Debbie Hepplewhite Print Font" panose="03050602040000000000" pitchFamily="66" charset="0"/>
                <a:ea typeface="Calibri" panose="020F0502020204030204" pitchFamily="34" charset="0"/>
                <a:cs typeface="VAGRoundedStd-Light"/>
              </a:rPr>
              <a:t> 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756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9508" y="260039"/>
            <a:ext cx="11007063" cy="299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400" b="1" u="sng" dirty="0">
              <a:latin typeface="Comic Sans MS" pitchFamily="66" charset="0"/>
              <a:ea typeface="Calibri" panose="020F0502020204030204" pitchFamily="34" charset="0"/>
              <a:cs typeface="VAGRoundedStd-Light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4000" b="1" u="sng" dirty="0">
                <a:latin typeface="Comic Sans MS" pitchFamily="66" charset="0"/>
                <a:ea typeface="Calibri" panose="020F0502020204030204" pitchFamily="34" charset="0"/>
                <a:cs typeface="VAGRoundedStd-Light"/>
              </a:rPr>
              <a:t>Now you’ve completed today’s questions, can you try this?</a:t>
            </a:r>
            <a:endParaRPr lang="en-GB" sz="4000" dirty="0">
              <a:latin typeface="Comic Sans MS" pitchFamily="66" charset="0"/>
              <a:ea typeface="Calibri" panose="020F0502020204030204" pitchFamily="34" charset="0"/>
              <a:cs typeface="VAGRoundedStd-Light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400" dirty="0">
              <a:latin typeface="Comic Sans MS" pitchFamily="66" charset="0"/>
              <a:ea typeface="Calibri" panose="020F0502020204030204" pitchFamily="34" charset="0"/>
              <a:cs typeface="VAGRoundedStd-Light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400" dirty="0">
              <a:latin typeface="Debbie Hepplewhite Print Font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latin typeface="Debbie Hepplewhite Print Font" panose="03050602040000000000" pitchFamily="66" charset="0"/>
                <a:ea typeface="Calibri" panose="020F0502020204030204" pitchFamily="34" charset="0"/>
                <a:cs typeface="VAGRoundedStd-Light"/>
              </a:rPr>
              <a:t> 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361" y="2741839"/>
            <a:ext cx="6424150" cy="347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04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mic sa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3397</TotalTime>
  <Words>749</Words>
  <Application>Microsoft Office PowerPoint</Application>
  <PresentationFormat>Widescreen</PresentationFormat>
  <Paragraphs>137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Comic Sans MS</vt:lpstr>
      <vt:lpstr>Debbie Hepplewhite Print Font</vt:lpstr>
      <vt:lpstr>Sassoon Penpals</vt:lpstr>
      <vt:lpstr>Office Theme</vt:lpstr>
      <vt:lpstr>English Home Learning</vt:lpstr>
      <vt:lpstr>This week…</vt:lpstr>
      <vt:lpstr>Sending your work to your teacher:   Remember to send all your hard work to your teachers so they can send you feedback and badges on Marvellous Me!  Mrs O’Sullivan- 1A@hortongrangeacademy.co.uk  Mr Taylor- 1B@hortongrangeacademy.co.uk  Miss Matthews- 1C@hortongrangeacademy.co.uk        </vt:lpstr>
      <vt:lpstr>Day 2 -  Handwriting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Day 2 -  Handwriting 1</vt:lpstr>
      <vt:lpstr>Day 2 -  Handwriting 1</vt:lpstr>
      <vt:lpstr>Day 2</vt:lpstr>
      <vt:lpstr>Day 2 </vt:lpstr>
      <vt:lpstr>Day 2 </vt:lpstr>
      <vt:lpstr>Day 2 </vt:lpstr>
      <vt:lpstr>PowerPoint Presentation</vt:lpstr>
      <vt:lpstr>PowerPoint Presentation</vt:lpstr>
      <vt:lpstr>PowerPoint Presentation</vt:lpstr>
      <vt:lpstr>Day 2 – Task 1 </vt:lpstr>
      <vt:lpstr>Day 3 </vt:lpstr>
      <vt:lpstr>PowerPoint Presentation</vt:lpstr>
      <vt:lpstr>PowerPoint Presentation</vt:lpstr>
      <vt:lpstr>Day 3 – Task</vt:lpstr>
      <vt:lpstr>Day 4 and 5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Home Learning</dc:title>
  <dc:creator>Siobhan Barford</dc:creator>
  <cp:lastModifiedBy>Antonia Cain</cp:lastModifiedBy>
  <cp:revision>316</cp:revision>
  <dcterms:created xsi:type="dcterms:W3CDTF">2020-09-11T10:00:33Z</dcterms:created>
  <dcterms:modified xsi:type="dcterms:W3CDTF">2021-05-09T07:20:03Z</dcterms:modified>
</cp:coreProperties>
</file>