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54" r:id="rId3"/>
    <p:sldId id="264" r:id="rId4"/>
    <p:sldId id="362" r:id="rId5"/>
    <p:sldId id="351" r:id="rId6"/>
    <p:sldId id="361" r:id="rId7"/>
    <p:sldId id="363" r:id="rId8"/>
    <p:sldId id="360" r:id="rId9"/>
    <p:sldId id="355" r:id="rId10"/>
    <p:sldId id="366" r:id="rId11"/>
    <p:sldId id="367" r:id="rId12"/>
    <p:sldId id="368" r:id="rId13"/>
    <p:sldId id="356" r:id="rId14"/>
    <p:sldId id="369" r:id="rId15"/>
    <p:sldId id="370" r:id="rId16"/>
    <p:sldId id="371" r:id="rId17"/>
    <p:sldId id="357" r:id="rId18"/>
    <p:sldId id="372" r:id="rId19"/>
    <p:sldId id="373" r:id="rId20"/>
    <p:sldId id="374" r:id="rId21"/>
    <p:sldId id="358" r:id="rId22"/>
    <p:sldId id="359" r:id="rId23"/>
    <p:sldId id="364"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147" autoAdjust="0"/>
    <p:restoredTop sz="94660"/>
  </p:normalViewPr>
  <p:slideViewPr>
    <p:cSldViewPr snapToGrid="0">
      <p:cViewPr varScale="1">
        <p:scale>
          <a:sx n="64" d="100"/>
          <a:sy n="64" d="100"/>
        </p:scale>
        <p:origin x="-108" y="-31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C2CEC87E-098F-49D6-A602-F1830A14D490}" type="datetimeFigureOut">
              <a:rPr lang="en-GB" smtClean="0"/>
              <a:t>07/01/2021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5F46A90-63EB-48E3-BE19-82809635B81E}" type="slidenum">
              <a:rPr lang="en-GB" smtClean="0"/>
              <a:t>‹#›</a:t>
            </a:fld>
            <a:endParaRPr lang="en-GB"/>
          </a:p>
        </p:txBody>
      </p:sp>
    </p:spTree>
    <p:extLst>
      <p:ext uri="{BB962C8B-B14F-4D97-AF65-F5344CB8AC3E}">
        <p14:creationId xmlns:p14="http://schemas.microsoft.com/office/powerpoint/2010/main" val="30016291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2CEC87E-098F-49D6-A602-F1830A14D490}" type="datetimeFigureOut">
              <a:rPr lang="en-GB" smtClean="0"/>
              <a:t>07/01/2021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5F46A90-63EB-48E3-BE19-82809635B81E}" type="slidenum">
              <a:rPr lang="en-GB" smtClean="0"/>
              <a:t>‹#›</a:t>
            </a:fld>
            <a:endParaRPr lang="en-GB"/>
          </a:p>
        </p:txBody>
      </p:sp>
    </p:spTree>
    <p:extLst>
      <p:ext uri="{BB962C8B-B14F-4D97-AF65-F5344CB8AC3E}">
        <p14:creationId xmlns:p14="http://schemas.microsoft.com/office/powerpoint/2010/main" val="29678791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2CEC87E-098F-49D6-A602-F1830A14D490}" type="datetimeFigureOut">
              <a:rPr lang="en-GB" smtClean="0"/>
              <a:t>07/01/2021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5F46A90-63EB-48E3-BE19-82809635B81E}" type="slidenum">
              <a:rPr lang="en-GB" smtClean="0"/>
              <a:t>‹#›</a:t>
            </a:fld>
            <a:endParaRPr lang="en-GB"/>
          </a:p>
        </p:txBody>
      </p:sp>
    </p:spTree>
    <p:extLst>
      <p:ext uri="{BB962C8B-B14F-4D97-AF65-F5344CB8AC3E}">
        <p14:creationId xmlns:p14="http://schemas.microsoft.com/office/powerpoint/2010/main" val="696235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2CEC87E-098F-49D6-A602-F1830A14D490}" type="datetimeFigureOut">
              <a:rPr lang="en-GB" smtClean="0"/>
              <a:t>07/01/2021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5F46A90-63EB-48E3-BE19-82809635B81E}" type="slidenum">
              <a:rPr lang="en-GB" smtClean="0"/>
              <a:t>‹#›</a:t>
            </a:fld>
            <a:endParaRPr lang="en-GB"/>
          </a:p>
        </p:txBody>
      </p:sp>
    </p:spTree>
    <p:extLst>
      <p:ext uri="{BB962C8B-B14F-4D97-AF65-F5344CB8AC3E}">
        <p14:creationId xmlns:p14="http://schemas.microsoft.com/office/powerpoint/2010/main" val="41934134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2CEC87E-098F-49D6-A602-F1830A14D490}" type="datetimeFigureOut">
              <a:rPr lang="en-GB" smtClean="0"/>
              <a:t>07/01/2021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5F46A90-63EB-48E3-BE19-82809635B81E}" type="slidenum">
              <a:rPr lang="en-GB" smtClean="0"/>
              <a:t>‹#›</a:t>
            </a:fld>
            <a:endParaRPr lang="en-GB"/>
          </a:p>
        </p:txBody>
      </p:sp>
    </p:spTree>
    <p:extLst>
      <p:ext uri="{BB962C8B-B14F-4D97-AF65-F5344CB8AC3E}">
        <p14:creationId xmlns:p14="http://schemas.microsoft.com/office/powerpoint/2010/main" val="20319815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C2CEC87E-098F-49D6-A602-F1830A14D490}" type="datetimeFigureOut">
              <a:rPr lang="en-GB" smtClean="0"/>
              <a:t>07/01/2021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5F46A90-63EB-48E3-BE19-82809635B81E}" type="slidenum">
              <a:rPr lang="en-GB" smtClean="0"/>
              <a:t>‹#›</a:t>
            </a:fld>
            <a:endParaRPr lang="en-GB"/>
          </a:p>
        </p:txBody>
      </p:sp>
    </p:spTree>
    <p:extLst>
      <p:ext uri="{BB962C8B-B14F-4D97-AF65-F5344CB8AC3E}">
        <p14:creationId xmlns:p14="http://schemas.microsoft.com/office/powerpoint/2010/main" val="13755081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C2CEC87E-098F-49D6-A602-F1830A14D490}" type="datetimeFigureOut">
              <a:rPr lang="en-GB" smtClean="0"/>
              <a:t>07/01/2021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85F46A90-63EB-48E3-BE19-82809635B81E}" type="slidenum">
              <a:rPr lang="en-GB" smtClean="0"/>
              <a:t>‹#›</a:t>
            </a:fld>
            <a:endParaRPr lang="en-GB"/>
          </a:p>
        </p:txBody>
      </p:sp>
    </p:spTree>
    <p:extLst>
      <p:ext uri="{BB962C8B-B14F-4D97-AF65-F5344CB8AC3E}">
        <p14:creationId xmlns:p14="http://schemas.microsoft.com/office/powerpoint/2010/main" val="38808047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C2CEC87E-098F-49D6-A602-F1830A14D490}" type="datetimeFigureOut">
              <a:rPr lang="en-GB" smtClean="0"/>
              <a:t>07/01/2021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85F46A90-63EB-48E3-BE19-82809635B81E}" type="slidenum">
              <a:rPr lang="en-GB" smtClean="0"/>
              <a:t>‹#›</a:t>
            </a:fld>
            <a:endParaRPr lang="en-GB"/>
          </a:p>
        </p:txBody>
      </p:sp>
    </p:spTree>
    <p:extLst>
      <p:ext uri="{BB962C8B-B14F-4D97-AF65-F5344CB8AC3E}">
        <p14:creationId xmlns:p14="http://schemas.microsoft.com/office/powerpoint/2010/main" val="38602703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CEC87E-098F-49D6-A602-F1830A14D490}" type="datetimeFigureOut">
              <a:rPr lang="en-GB" smtClean="0"/>
              <a:t>07/01/2021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85F46A90-63EB-48E3-BE19-82809635B81E}" type="slidenum">
              <a:rPr lang="en-GB" smtClean="0"/>
              <a:t>‹#›</a:t>
            </a:fld>
            <a:endParaRPr lang="en-GB"/>
          </a:p>
        </p:txBody>
      </p:sp>
    </p:spTree>
    <p:extLst>
      <p:ext uri="{BB962C8B-B14F-4D97-AF65-F5344CB8AC3E}">
        <p14:creationId xmlns:p14="http://schemas.microsoft.com/office/powerpoint/2010/main" val="11473786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2CEC87E-098F-49D6-A602-F1830A14D490}" type="datetimeFigureOut">
              <a:rPr lang="en-GB" smtClean="0"/>
              <a:t>07/01/2021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5F46A90-63EB-48E3-BE19-82809635B81E}" type="slidenum">
              <a:rPr lang="en-GB" smtClean="0"/>
              <a:t>‹#›</a:t>
            </a:fld>
            <a:endParaRPr lang="en-GB"/>
          </a:p>
        </p:txBody>
      </p:sp>
    </p:spTree>
    <p:extLst>
      <p:ext uri="{BB962C8B-B14F-4D97-AF65-F5344CB8AC3E}">
        <p14:creationId xmlns:p14="http://schemas.microsoft.com/office/powerpoint/2010/main" val="40336342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2CEC87E-098F-49D6-A602-F1830A14D490}" type="datetimeFigureOut">
              <a:rPr lang="en-GB" smtClean="0"/>
              <a:t>07/01/2021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5F46A90-63EB-48E3-BE19-82809635B81E}" type="slidenum">
              <a:rPr lang="en-GB" smtClean="0"/>
              <a:t>‹#›</a:t>
            </a:fld>
            <a:endParaRPr lang="en-GB"/>
          </a:p>
        </p:txBody>
      </p:sp>
    </p:spTree>
    <p:extLst>
      <p:ext uri="{BB962C8B-B14F-4D97-AF65-F5344CB8AC3E}">
        <p14:creationId xmlns:p14="http://schemas.microsoft.com/office/powerpoint/2010/main" val="28070554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2CEC87E-098F-49D6-A602-F1830A14D490}" type="datetimeFigureOut">
              <a:rPr lang="en-GB" smtClean="0"/>
              <a:t>07/01/2021</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5F46A90-63EB-48E3-BE19-82809635B81E}" type="slidenum">
              <a:rPr lang="en-GB" smtClean="0"/>
              <a:t>‹#›</a:t>
            </a:fld>
            <a:endParaRPr lang="en-GB"/>
          </a:p>
        </p:txBody>
      </p:sp>
    </p:spTree>
    <p:extLst>
      <p:ext uri="{BB962C8B-B14F-4D97-AF65-F5344CB8AC3E}">
        <p14:creationId xmlns:p14="http://schemas.microsoft.com/office/powerpoint/2010/main" val="12239274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 Id="rId5" Type="http://schemas.openxmlformats.org/officeDocument/2006/relationships/image" Target="../media/image13.png"/><Relationship Id="rId4" Type="http://schemas.openxmlformats.org/officeDocument/2006/relationships/image" Target="../media/image12.png"/></Relationships>
</file>

<file path=ppt/slides/_rels/slide12.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www.youtube.com/watch?v=X2C_ANTT7zs"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2.xml"/><Relationship Id="rId5" Type="http://schemas.openxmlformats.org/officeDocument/2006/relationships/image" Target="../media/image19.png"/><Relationship Id="rId4" Type="http://schemas.openxmlformats.org/officeDocument/2006/relationships/image" Target="../media/image18.png"/></Relationships>
</file>

<file path=ppt/slides/_rels/slide16.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www.youtube.com/watch?v=Jf2dx5IbeZE"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image" Target="../media/image22.png"/><Relationship Id="rId1" Type="http://schemas.openxmlformats.org/officeDocument/2006/relationships/slideLayout" Target="../slideLayouts/slideLayout2.xml"/><Relationship Id="rId5" Type="http://schemas.openxmlformats.org/officeDocument/2006/relationships/image" Target="../media/image25.png"/><Relationship Id="rId4" Type="http://schemas.openxmlformats.org/officeDocument/2006/relationships/image" Target="../media/image2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s://www.youtube.com/watch?v=R087lYrRpgY"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s://www.youtube.com/watch?v=R087lYrRpgY"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26.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youtube.com/watch?v=TI-pfeaErY4" TargetMode="External"/><Relationship Id="rId2" Type="http://schemas.openxmlformats.org/officeDocument/2006/relationships/hyperlink" Target="https://www.youtube.com/watch?v=jPVbJ-IaHIw&amp;feature=youtu.be" TargetMode="External"/><Relationship Id="rId1" Type="http://schemas.openxmlformats.org/officeDocument/2006/relationships/slideLayout" Target="../slideLayouts/slideLayout2.xml"/><Relationship Id="rId5" Type="http://schemas.openxmlformats.org/officeDocument/2006/relationships/hyperlink" Target="http://www.phonicsplay.co.uk/" TargetMode="External"/><Relationship Id="rId4" Type="http://schemas.openxmlformats.org/officeDocument/2006/relationships/hyperlink" Target="https://www.youtube.com/watch?v=ixndECFUbIo" TargetMode="External"/></Relationships>
</file>

<file path=ppt/slides/_rels/slide5.xml.rels><?xml version="1.0" encoding="UTF-8" standalone="yes"?>
<Relationships xmlns="http://schemas.openxmlformats.org/package/2006/relationships"><Relationship Id="rId2" Type="http://schemas.openxmlformats.org/officeDocument/2006/relationships/hyperlink" Target="https://www.youtube.com/watch?v=DV3vzwk9E_Q"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www.youtube.com/watch?v=pcNgbnrvWqo"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83960" y="0"/>
            <a:ext cx="9144000" cy="1331548"/>
          </a:xfrm>
        </p:spPr>
        <p:txBody>
          <a:bodyPr>
            <a:normAutofit fontScale="90000"/>
          </a:bodyPr>
          <a:lstStyle/>
          <a:p>
            <a:r>
              <a:rPr lang="en-GB" sz="8800" dirty="0" smtClean="0">
                <a:latin typeface="Sassoon Penpals" pitchFamily="50" charset="0"/>
              </a:rPr>
              <a:t>Home Learning timetable:</a:t>
            </a:r>
            <a:endParaRPr lang="en-GB" sz="8800" dirty="0">
              <a:latin typeface="Sassoon Penpals" pitchFamily="50" charset="0"/>
            </a:endParaRPr>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84987" y="1331548"/>
            <a:ext cx="9032979" cy="515357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38094762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4245" y="3634026"/>
            <a:ext cx="10515600" cy="925905"/>
          </a:xfrm>
        </p:spPr>
        <p:txBody>
          <a:bodyPr>
            <a:noAutofit/>
          </a:bodyPr>
          <a:lstStyle/>
          <a:p>
            <a:r>
              <a:rPr lang="en-GB" sz="6600" dirty="0" smtClean="0">
                <a:latin typeface="Sassoon Penpals" pitchFamily="50" charset="0"/>
              </a:rPr>
              <a:t>Day </a:t>
            </a:r>
            <a:r>
              <a:rPr lang="en-GB" sz="6600" dirty="0">
                <a:latin typeface="Sassoon Penpals" pitchFamily="50" charset="0"/>
              </a:rPr>
              <a:t>2</a:t>
            </a:r>
            <a:r>
              <a:rPr lang="en-GB" sz="6600" dirty="0" smtClean="0">
                <a:latin typeface="Sassoon Penpals" pitchFamily="50" charset="0"/>
              </a:rPr>
              <a:t>- </a:t>
            </a:r>
            <a:r>
              <a:rPr lang="en-GB" sz="6600" dirty="0" err="1" smtClean="0">
                <a:latin typeface="Sassoon Penpals" pitchFamily="50" charset="0"/>
              </a:rPr>
              <a:t>ur</a:t>
            </a:r>
            <a:r>
              <a:rPr lang="en-GB" sz="5400" dirty="0" smtClean="0">
                <a:latin typeface="Sassoon Penpals" pitchFamily="50" charset="0"/>
              </a:rPr>
              <a:t/>
            </a:r>
            <a:br>
              <a:rPr lang="en-GB" sz="5400" dirty="0" smtClean="0">
                <a:latin typeface="Sassoon Penpals" pitchFamily="50" charset="0"/>
              </a:rPr>
            </a:br>
            <a:r>
              <a:rPr lang="en-GB" sz="5400" dirty="0" smtClean="0">
                <a:latin typeface="Sassoon Penpals" pitchFamily="50" charset="0"/>
              </a:rPr>
              <a:t/>
            </a:r>
            <a:br>
              <a:rPr lang="en-GB" sz="5400" dirty="0" smtClean="0">
                <a:latin typeface="Sassoon Penpals" pitchFamily="50" charset="0"/>
              </a:rPr>
            </a:br>
            <a:r>
              <a:rPr lang="en-GB" sz="3200" dirty="0" smtClean="0">
                <a:latin typeface="Sassoon Penpals" pitchFamily="50" charset="0"/>
              </a:rPr>
              <a:t>Practise blending these words with today’s sound in to read them. You can write them down and add the sounds buttons to the words if you would like to.</a:t>
            </a:r>
            <a:br>
              <a:rPr lang="en-GB" sz="3200" dirty="0" smtClean="0">
                <a:latin typeface="Sassoon Penpals" pitchFamily="50" charset="0"/>
              </a:rPr>
            </a:br>
            <a:r>
              <a:rPr lang="en-GB" sz="3200" dirty="0">
                <a:latin typeface="Sassoon Penpals" pitchFamily="50" charset="0"/>
              </a:rPr>
              <a:t/>
            </a:r>
            <a:br>
              <a:rPr lang="en-GB" sz="3200" dirty="0">
                <a:latin typeface="Sassoon Penpals" pitchFamily="50" charset="0"/>
              </a:rPr>
            </a:br>
            <a:r>
              <a:rPr lang="en-GB" sz="3200" dirty="0">
                <a:latin typeface="Sassoon Penpals" pitchFamily="50" charset="0"/>
              </a:rPr>
              <a:t/>
            </a:r>
            <a:br>
              <a:rPr lang="en-GB" sz="3200" dirty="0">
                <a:latin typeface="Sassoon Penpals" pitchFamily="50" charset="0"/>
              </a:rPr>
            </a:br>
            <a:r>
              <a:rPr lang="en-GB" sz="3200" dirty="0" smtClean="0">
                <a:latin typeface="Sassoon Penpals" pitchFamily="50" charset="0"/>
              </a:rPr>
              <a:t/>
            </a:r>
            <a:br>
              <a:rPr lang="en-GB" sz="3200" dirty="0" smtClean="0">
                <a:latin typeface="Sassoon Penpals" pitchFamily="50" charset="0"/>
              </a:rPr>
            </a:br>
            <a:r>
              <a:rPr lang="en-GB" sz="3200" dirty="0">
                <a:latin typeface="Sassoon Penpals" pitchFamily="50" charset="0"/>
              </a:rPr>
              <a:t/>
            </a:r>
            <a:br>
              <a:rPr lang="en-GB" sz="3200" dirty="0">
                <a:latin typeface="Sassoon Penpals" pitchFamily="50" charset="0"/>
              </a:rPr>
            </a:br>
            <a:r>
              <a:rPr lang="en-GB" sz="5400" dirty="0" smtClean="0">
                <a:latin typeface="Sassoon Penpals" pitchFamily="50" charset="0"/>
              </a:rPr>
              <a:t/>
            </a:r>
            <a:br>
              <a:rPr lang="en-GB" sz="5400" dirty="0" smtClean="0">
                <a:latin typeface="Sassoon Penpals" pitchFamily="50" charset="0"/>
              </a:rPr>
            </a:br>
            <a:r>
              <a:rPr lang="en-GB" sz="5400" dirty="0">
                <a:latin typeface="Sassoon Penpals" pitchFamily="50" charset="0"/>
              </a:rPr>
              <a:t/>
            </a:r>
            <a:br>
              <a:rPr lang="en-GB" sz="5400" dirty="0">
                <a:latin typeface="Sassoon Penpals" pitchFamily="50" charset="0"/>
              </a:rPr>
            </a:br>
            <a:r>
              <a:rPr lang="en-GB" sz="1100" dirty="0">
                <a:latin typeface="Sassoon Penpals" pitchFamily="50" charset="0"/>
              </a:rPr>
              <a:t/>
            </a:r>
            <a:br>
              <a:rPr lang="en-GB" sz="1100" dirty="0">
                <a:latin typeface="Sassoon Penpals" pitchFamily="50" charset="0"/>
              </a:rPr>
            </a:br>
            <a:r>
              <a:rPr lang="en-GB" sz="4800" dirty="0">
                <a:latin typeface="Sassoon Penpals" pitchFamily="50" charset="0"/>
              </a:rPr>
              <a:t/>
            </a:r>
            <a:br>
              <a:rPr lang="en-GB" sz="4800" dirty="0">
                <a:latin typeface="Sassoon Penpals" pitchFamily="50" charset="0"/>
              </a:rPr>
            </a:br>
            <a:endParaRPr lang="en-GB" sz="3200" dirty="0">
              <a:latin typeface="Sassoon Penpals" pitchFamily="50" charset="0"/>
            </a:endParaRPr>
          </a:p>
        </p:txBody>
      </p:sp>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43400" y="3204928"/>
            <a:ext cx="3505200" cy="28765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92086256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4265" y="2503095"/>
            <a:ext cx="10515600" cy="925905"/>
          </a:xfrm>
        </p:spPr>
        <p:txBody>
          <a:bodyPr>
            <a:noAutofit/>
          </a:bodyPr>
          <a:lstStyle/>
          <a:p>
            <a:r>
              <a:rPr lang="en-GB" sz="6600" dirty="0" smtClean="0">
                <a:latin typeface="Sassoon Penpals" pitchFamily="50" charset="0"/>
              </a:rPr>
              <a:t>Day </a:t>
            </a:r>
            <a:r>
              <a:rPr lang="en-GB" sz="6600" dirty="0">
                <a:latin typeface="Sassoon Penpals" pitchFamily="50" charset="0"/>
              </a:rPr>
              <a:t>2</a:t>
            </a:r>
            <a:r>
              <a:rPr lang="en-GB" sz="6600" dirty="0" smtClean="0">
                <a:latin typeface="Sassoon Penpals" pitchFamily="50" charset="0"/>
              </a:rPr>
              <a:t>- </a:t>
            </a:r>
            <a:r>
              <a:rPr lang="en-GB" sz="6600" dirty="0" err="1" smtClean="0">
                <a:latin typeface="Sassoon Penpals" pitchFamily="50" charset="0"/>
              </a:rPr>
              <a:t>ur</a:t>
            </a:r>
            <a:r>
              <a:rPr lang="en-GB" sz="5400" dirty="0" smtClean="0">
                <a:latin typeface="Sassoon Penpals" pitchFamily="50" charset="0"/>
              </a:rPr>
              <a:t/>
            </a:r>
            <a:br>
              <a:rPr lang="en-GB" sz="5400" dirty="0" smtClean="0">
                <a:latin typeface="Sassoon Penpals" pitchFamily="50" charset="0"/>
              </a:rPr>
            </a:br>
            <a:r>
              <a:rPr lang="en-GB" sz="3200" dirty="0">
                <a:latin typeface="Sassoon Penpals" pitchFamily="50" charset="0"/>
              </a:rPr>
              <a:t/>
            </a:r>
            <a:br>
              <a:rPr lang="en-GB" sz="3200" dirty="0">
                <a:latin typeface="Sassoon Penpals" pitchFamily="50" charset="0"/>
              </a:rPr>
            </a:br>
            <a:r>
              <a:rPr lang="en-GB" sz="3200" dirty="0">
                <a:latin typeface="Sassoon Penpals" pitchFamily="50" charset="0"/>
              </a:rPr>
              <a:t/>
            </a:r>
            <a:br>
              <a:rPr lang="en-GB" sz="3200" dirty="0">
                <a:latin typeface="Sassoon Penpals" pitchFamily="50" charset="0"/>
              </a:rPr>
            </a:br>
            <a:r>
              <a:rPr lang="en-GB" sz="3200" dirty="0" smtClean="0">
                <a:latin typeface="Sassoon Penpals" pitchFamily="50" charset="0"/>
              </a:rPr>
              <a:t/>
            </a:r>
            <a:br>
              <a:rPr lang="en-GB" sz="3200" dirty="0" smtClean="0">
                <a:latin typeface="Sassoon Penpals" pitchFamily="50" charset="0"/>
              </a:rPr>
            </a:br>
            <a:r>
              <a:rPr lang="en-GB" sz="3200" dirty="0">
                <a:latin typeface="Sassoon Penpals" pitchFamily="50" charset="0"/>
              </a:rPr>
              <a:t/>
            </a:r>
            <a:br>
              <a:rPr lang="en-GB" sz="3200" dirty="0">
                <a:latin typeface="Sassoon Penpals" pitchFamily="50" charset="0"/>
              </a:rPr>
            </a:br>
            <a:r>
              <a:rPr lang="en-GB" sz="5400" dirty="0" smtClean="0">
                <a:latin typeface="Sassoon Penpals" pitchFamily="50" charset="0"/>
              </a:rPr>
              <a:t/>
            </a:r>
            <a:br>
              <a:rPr lang="en-GB" sz="5400" dirty="0" smtClean="0">
                <a:latin typeface="Sassoon Penpals" pitchFamily="50" charset="0"/>
              </a:rPr>
            </a:br>
            <a:r>
              <a:rPr lang="en-GB" sz="5400" dirty="0">
                <a:latin typeface="Sassoon Penpals" pitchFamily="50" charset="0"/>
              </a:rPr>
              <a:t/>
            </a:r>
            <a:br>
              <a:rPr lang="en-GB" sz="5400" dirty="0">
                <a:latin typeface="Sassoon Penpals" pitchFamily="50" charset="0"/>
              </a:rPr>
            </a:br>
            <a:r>
              <a:rPr lang="en-GB" sz="1100" dirty="0">
                <a:latin typeface="Sassoon Penpals" pitchFamily="50" charset="0"/>
              </a:rPr>
              <a:t/>
            </a:r>
            <a:br>
              <a:rPr lang="en-GB" sz="1100" dirty="0">
                <a:latin typeface="Sassoon Penpals" pitchFamily="50" charset="0"/>
              </a:rPr>
            </a:br>
            <a:r>
              <a:rPr lang="en-GB" sz="4800" dirty="0">
                <a:latin typeface="Sassoon Penpals" pitchFamily="50" charset="0"/>
              </a:rPr>
              <a:t/>
            </a:r>
            <a:br>
              <a:rPr lang="en-GB" sz="4800" dirty="0">
                <a:latin typeface="Sassoon Penpals" pitchFamily="50" charset="0"/>
              </a:rPr>
            </a:br>
            <a:endParaRPr lang="en-GB" sz="3200" dirty="0">
              <a:latin typeface="Sassoon Penpals" pitchFamily="50" charset="0"/>
            </a:endParaRPr>
          </a:p>
        </p:txBody>
      </p:sp>
      <p:pic>
        <p:nvPicPr>
          <p:cNvPr id="92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4259" y="1666875"/>
            <a:ext cx="4048125" cy="1762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921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4259" y="3840917"/>
            <a:ext cx="4133850" cy="23241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9220"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523329" y="1666875"/>
            <a:ext cx="5972175" cy="20097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9221"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247854" y="3993317"/>
            <a:ext cx="3533775" cy="20193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00703342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9216" y="4818249"/>
            <a:ext cx="10515600" cy="925905"/>
          </a:xfrm>
        </p:spPr>
        <p:txBody>
          <a:bodyPr>
            <a:noAutofit/>
          </a:bodyPr>
          <a:lstStyle/>
          <a:p>
            <a:r>
              <a:rPr lang="en-GB" sz="6600" dirty="0" smtClean="0">
                <a:latin typeface="Sassoon Penpals" pitchFamily="50" charset="0"/>
              </a:rPr>
              <a:t>Day 2- </a:t>
            </a:r>
            <a:r>
              <a:rPr lang="en-GB" sz="6600" dirty="0" err="1" smtClean="0">
                <a:latin typeface="Sassoon Penpals" pitchFamily="50" charset="0"/>
              </a:rPr>
              <a:t>ur</a:t>
            </a:r>
            <a:r>
              <a:rPr lang="en-GB" sz="5400" dirty="0" smtClean="0">
                <a:latin typeface="Sassoon Penpals" pitchFamily="50" charset="0"/>
              </a:rPr>
              <a:t/>
            </a:r>
            <a:br>
              <a:rPr lang="en-GB" sz="5400" dirty="0" smtClean="0">
                <a:latin typeface="Sassoon Penpals" pitchFamily="50" charset="0"/>
              </a:rPr>
            </a:br>
            <a:r>
              <a:rPr lang="en-GB" sz="5400" dirty="0" smtClean="0">
                <a:latin typeface="Sassoon Penpals" pitchFamily="50" charset="0"/>
              </a:rPr>
              <a:t/>
            </a:r>
            <a:br>
              <a:rPr lang="en-GB" sz="5400" dirty="0" smtClean="0">
                <a:latin typeface="Sassoon Penpals" pitchFamily="50" charset="0"/>
              </a:rPr>
            </a:br>
            <a:r>
              <a:rPr lang="en-GB" sz="3200" dirty="0" smtClean="0">
                <a:latin typeface="Sassoon Penpals" pitchFamily="50" charset="0"/>
              </a:rPr>
              <a:t>Log into Phonics Play. </a:t>
            </a:r>
            <a:br>
              <a:rPr lang="en-GB" sz="3200" dirty="0" smtClean="0">
                <a:latin typeface="Sassoon Penpals" pitchFamily="50" charset="0"/>
              </a:rPr>
            </a:br>
            <a:r>
              <a:rPr lang="en-GB" sz="3200" dirty="0">
                <a:latin typeface="Sassoon Penpals" pitchFamily="50" charset="0"/>
              </a:rPr>
              <a:t/>
            </a:r>
            <a:br>
              <a:rPr lang="en-GB" sz="3200" dirty="0">
                <a:latin typeface="Sassoon Penpals" pitchFamily="50" charset="0"/>
              </a:rPr>
            </a:br>
            <a:r>
              <a:rPr lang="en-GB" sz="3200" b="1" dirty="0" smtClean="0">
                <a:latin typeface="Sassoon Penpals" pitchFamily="50" charset="0"/>
              </a:rPr>
              <a:t/>
            </a:r>
            <a:br>
              <a:rPr lang="en-GB" sz="3200" b="1" dirty="0" smtClean="0">
                <a:latin typeface="Sassoon Penpals" pitchFamily="50" charset="0"/>
              </a:rPr>
            </a:br>
            <a:r>
              <a:rPr lang="en-GB" sz="3200" b="1" dirty="0" smtClean="0">
                <a:latin typeface="Sassoon Penpals" pitchFamily="50" charset="0"/>
              </a:rPr>
              <a:t/>
            </a:r>
            <a:br>
              <a:rPr lang="en-GB" sz="3200" b="1" dirty="0" smtClean="0">
                <a:latin typeface="Sassoon Penpals" pitchFamily="50" charset="0"/>
              </a:rPr>
            </a:br>
            <a:r>
              <a:rPr lang="en-GB" sz="3200" b="1" dirty="0" smtClean="0">
                <a:latin typeface="Sassoon Penpals" pitchFamily="50" charset="0"/>
              </a:rPr>
              <a:t>Play dragon’s den (</a:t>
            </a:r>
            <a:r>
              <a:rPr lang="en-GB" sz="3200" b="1" dirty="0" err="1" smtClean="0">
                <a:latin typeface="Sassoon Penpals" pitchFamily="50" charset="0"/>
              </a:rPr>
              <a:t>ur</a:t>
            </a:r>
            <a:r>
              <a:rPr lang="en-GB" sz="3200" b="1" dirty="0" smtClean="0">
                <a:latin typeface="Sassoon Penpals" pitchFamily="50" charset="0"/>
              </a:rPr>
              <a:t> sound)</a:t>
            </a:r>
            <a:br>
              <a:rPr lang="en-GB" sz="3200" b="1" dirty="0" smtClean="0">
                <a:latin typeface="Sassoon Penpals" pitchFamily="50" charset="0"/>
              </a:rPr>
            </a:br>
            <a:r>
              <a:rPr lang="en-GB" sz="3200" dirty="0" smtClean="0">
                <a:latin typeface="Sassoon Penpals" pitchFamily="50" charset="0"/>
              </a:rPr>
              <a:t/>
            </a:r>
            <a:br>
              <a:rPr lang="en-GB" sz="3200" dirty="0" smtClean="0">
                <a:latin typeface="Sassoon Penpals" pitchFamily="50" charset="0"/>
              </a:rPr>
            </a:br>
            <a:r>
              <a:rPr lang="en-GB" sz="3200" b="1" dirty="0">
                <a:latin typeface="Sassoon Penpals" pitchFamily="50" charset="0"/>
              </a:rPr>
              <a:t/>
            </a:r>
            <a:br>
              <a:rPr lang="en-GB" sz="3200" b="1" dirty="0">
                <a:latin typeface="Sassoon Penpals" pitchFamily="50" charset="0"/>
              </a:rPr>
            </a:br>
            <a:r>
              <a:rPr lang="en-GB" sz="3200" dirty="0" smtClean="0">
                <a:latin typeface="Sassoon Penpals" pitchFamily="50" charset="0"/>
              </a:rPr>
              <a:t/>
            </a:r>
            <a:br>
              <a:rPr lang="en-GB" sz="3200" dirty="0" smtClean="0">
                <a:latin typeface="Sassoon Penpals" pitchFamily="50" charset="0"/>
              </a:rPr>
            </a:br>
            <a:r>
              <a:rPr lang="en-GB" sz="3200" dirty="0">
                <a:latin typeface="Sassoon Penpals" pitchFamily="50" charset="0"/>
              </a:rPr>
              <a:t/>
            </a:r>
            <a:br>
              <a:rPr lang="en-GB" sz="3200" dirty="0">
                <a:latin typeface="Sassoon Penpals" pitchFamily="50" charset="0"/>
              </a:rPr>
            </a:br>
            <a:r>
              <a:rPr lang="en-GB" sz="3200" dirty="0">
                <a:latin typeface="Sassoon Penpals" pitchFamily="50" charset="0"/>
              </a:rPr>
              <a:t/>
            </a:r>
            <a:br>
              <a:rPr lang="en-GB" sz="3200" dirty="0">
                <a:latin typeface="Sassoon Penpals" pitchFamily="50" charset="0"/>
              </a:rPr>
            </a:br>
            <a:r>
              <a:rPr lang="en-GB" sz="3200" dirty="0" smtClean="0">
                <a:latin typeface="Sassoon Penpals" pitchFamily="50" charset="0"/>
              </a:rPr>
              <a:t/>
            </a:r>
            <a:br>
              <a:rPr lang="en-GB" sz="3200" dirty="0" smtClean="0">
                <a:latin typeface="Sassoon Penpals" pitchFamily="50" charset="0"/>
              </a:rPr>
            </a:br>
            <a:r>
              <a:rPr lang="en-GB" sz="3200" dirty="0">
                <a:latin typeface="Sassoon Penpals" pitchFamily="50" charset="0"/>
              </a:rPr>
              <a:t/>
            </a:r>
            <a:br>
              <a:rPr lang="en-GB" sz="3200" dirty="0">
                <a:latin typeface="Sassoon Penpals" pitchFamily="50" charset="0"/>
              </a:rPr>
            </a:br>
            <a:r>
              <a:rPr lang="en-GB" sz="5400" dirty="0" smtClean="0">
                <a:latin typeface="Sassoon Penpals" pitchFamily="50" charset="0"/>
              </a:rPr>
              <a:t/>
            </a:r>
            <a:br>
              <a:rPr lang="en-GB" sz="5400" dirty="0" smtClean="0">
                <a:latin typeface="Sassoon Penpals" pitchFamily="50" charset="0"/>
              </a:rPr>
            </a:br>
            <a:r>
              <a:rPr lang="en-GB" sz="5400" dirty="0">
                <a:latin typeface="Sassoon Penpals" pitchFamily="50" charset="0"/>
              </a:rPr>
              <a:t/>
            </a:r>
            <a:br>
              <a:rPr lang="en-GB" sz="5400" dirty="0">
                <a:latin typeface="Sassoon Penpals" pitchFamily="50" charset="0"/>
              </a:rPr>
            </a:br>
            <a:r>
              <a:rPr lang="en-GB" sz="1100" dirty="0">
                <a:latin typeface="Sassoon Penpals" pitchFamily="50" charset="0"/>
              </a:rPr>
              <a:t/>
            </a:r>
            <a:br>
              <a:rPr lang="en-GB" sz="1100" dirty="0">
                <a:latin typeface="Sassoon Penpals" pitchFamily="50" charset="0"/>
              </a:rPr>
            </a:br>
            <a:r>
              <a:rPr lang="en-GB" sz="4800" dirty="0">
                <a:latin typeface="Sassoon Penpals" pitchFamily="50" charset="0"/>
              </a:rPr>
              <a:t/>
            </a:r>
            <a:br>
              <a:rPr lang="en-GB" sz="4800" dirty="0">
                <a:latin typeface="Sassoon Penpals" pitchFamily="50" charset="0"/>
              </a:rPr>
            </a:br>
            <a:endParaRPr lang="en-GB" sz="3200" dirty="0">
              <a:latin typeface="Sassoon Penpals" pitchFamily="50" charset="0"/>
            </a:endParaRPr>
          </a:p>
        </p:txBody>
      </p:sp>
      <p:pic>
        <p:nvPicPr>
          <p:cNvPr id="5123"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82261" y="1305864"/>
            <a:ext cx="5221338" cy="146104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4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16504" y="3809375"/>
            <a:ext cx="4306197" cy="236075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67221288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9216" y="4698328"/>
            <a:ext cx="10515600" cy="925905"/>
          </a:xfrm>
        </p:spPr>
        <p:txBody>
          <a:bodyPr>
            <a:noAutofit/>
          </a:bodyPr>
          <a:lstStyle/>
          <a:p>
            <a:r>
              <a:rPr lang="en-GB" sz="6600" dirty="0" smtClean="0">
                <a:latin typeface="Sassoon Penpals" pitchFamily="50" charset="0"/>
              </a:rPr>
              <a:t>Day 3- or</a:t>
            </a:r>
            <a:r>
              <a:rPr lang="en-GB" sz="5400" dirty="0" smtClean="0">
                <a:latin typeface="Sassoon Penpals" pitchFamily="50" charset="0"/>
              </a:rPr>
              <a:t/>
            </a:r>
            <a:br>
              <a:rPr lang="en-GB" sz="5400" dirty="0" smtClean="0">
                <a:latin typeface="Sassoon Penpals" pitchFamily="50" charset="0"/>
              </a:rPr>
            </a:br>
            <a:r>
              <a:rPr lang="en-GB" sz="5400" dirty="0" smtClean="0">
                <a:latin typeface="Sassoon Penpals" pitchFamily="50" charset="0"/>
              </a:rPr>
              <a:t/>
            </a:r>
            <a:br>
              <a:rPr lang="en-GB" sz="5400" dirty="0" smtClean="0">
                <a:latin typeface="Sassoon Penpals" pitchFamily="50" charset="0"/>
              </a:rPr>
            </a:br>
            <a:r>
              <a:rPr lang="en-GB" sz="3200" dirty="0" smtClean="0">
                <a:latin typeface="Sassoon Penpals" pitchFamily="50" charset="0"/>
              </a:rPr>
              <a:t>Today you will be looking at the sound </a:t>
            </a:r>
            <a:r>
              <a:rPr lang="en-GB" sz="3200" b="1" dirty="0" smtClean="0">
                <a:solidFill>
                  <a:srgbClr val="FF0000"/>
                </a:solidFill>
                <a:latin typeface="Sassoon Penpals" pitchFamily="50" charset="0"/>
              </a:rPr>
              <a:t>or</a:t>
            </a:r>
            <a:r>
              <a:rPr lang="en-GB" sz="3200" dirty="0" smtClean="0">
                <a:latin typeface="Sassoon Penpals" pitchFamily="50" charset="0"/>
              </a:rPr>
              <a:t> as in b</a:t>
            </a:r>
            <a:r>
              <a:rPr lang="en-GB" sz="3200" b="1" dirty="0" smtClean="0">
                <a:latin typeface="Sassoon Penpals" pitchFamily="50" charset="0"/>
              </a:rPr>
              <a:t>or</a:t>
            </a:r>
            <a:r>
              <a:rPr lang="en-GB" sz="3200" dirty="0" smtClean="0">
                <a:latin typeface="Sassoon Penpals" pitchFamily="50" charset="0"/>
              </a:rPr>
              <a:t>n.</a:t>
            </a:r>
            <a:br>
              <a:rPr lang="en-GB" sz="3200" dirty="0" smtClean="0">
                <a:latin typeface="Sassoon Penpals" pitchFamily="50" charset="0"/>
              </a:rPr>
            </a:br>
            <a:r>
              <a:rPr lang="en-GB" sz="3200" dirty="0">
                <a:latin typeface="Sassoon Penpals" pitchFamily="50" charset="0"/>
              </a:rPr>
              <a:t/>
            </a:r>
            <a:br>
              <a:rPr lang="en-GB" sz="3200" dirty="0">
                <a:latin typeface="Sassoon Penpals" pitchFamily="50" charset="0"/>
              </a:rPr>
            </a:br>
            <a:r>
              <a:rPr lang="en-GB" sz="3200" b="1" dirty="0" smtClean="0">
                <a:latin typeface="Sassoon Penpals" pitchFamily="50" charset="0"/>
              </a:rPr>
              <a:t>Watch the video below to find out all about the sound. Make sure you:</a:t>
            </a:r>
            <a:br>
              <a:rPr lang="en-GB" sz="3200" b="1" dirty="0" smtClean="0">
                <a:latin typeface="Sassoon Penpals" pitchFamily="50" charset="0"/>
              </a:rPr>
            </a:br>
            <a:r>
              <a:rPr lang="en-GB" sz="3200" b="1" dirty="0" smtClean="0">
                <a:latin typeface="Sassoon Penpals" pitchFamily="50" charset="0"/>
              </a:rPr>
              <a:t>-</a:t>
            </a:r>
            <a:r>
              <a:rPr lang="en-GB" sz="3200" dirty="0" smtClean="0">
                <a:latin typeface="Sassoon Penpals" pitchFamily="50" charset="0"/>
              </a:rPr>
              <a:t>Practise saying the sound</a:t>
            </a:r>
            <a:br>
              <a:rPr lang="en-GB" sz="3200" dirty="0" smtClean="0">
                <a:latin typeface="Sassoon Penpals" pitchFamily="50" charset="0"/>
              </a:rPr>
            </a:br>
            <a:r>
              <a:rPr lang="en-GB" sz="3200" dirty="0" smtClean="0">
                <a:latin typeface="Sassoon Penpals" pitchFamily="50" charset="0"/>
              </a:rPr>
              <a:t>-Blend the words to read them by sounding them out</a:t>
            </a:r>
            <a:br>
              <a:rPr lang="en-GB" sz="3200" dirty="0" smtClean="0">
                <a:latin typeface="Sassoon Penpals" pitchFamily="50" charset="0"/>
              </a:rPr>
            </a:br>
            <a:r>
              <a:rPr lang="en-GB" sz="3200" dirty="0" smtClean="0">
                <a:latin typeface="Sassoon Penpals" pitchFamily="50" charset="0"/>
              </a:rPr>
              <a:t>-Have a go at writing words with the sound in</a:t>
            </a:r>
            <a:br>
              <a:rPr lang="en-GB" sz="3200" dirty="0" smtClean="0">
                <a:latin typeface="Sassoon Penpals" pitchFamily="50" charset="0"/>
              </a:rPr>
            </a:br>
            <a:r>
              <a:rPr lang="en-GB" sz="3200" b="1" dirty="0">
                <a:latin typeface="Sassoon Penpals" pitchFamily="50" charset="0"/>
              </a:rPr>
              <a:t/>
            </a:r>
            <a:br>
              <a:rPr lang="en-GB" sz="3200" b="1" dirty="0">
                <a:latin typeface="Sassoon Penpals" pitchFamily="50" charset="0"/>
              </a:rPr>
            </a:br>
            <a:r>
              <a:rPr lang="en-GB" sz="3200" dirty="0" smtClean="0">
                <a:latin typeface="Sassoon Penpals" pitchFamily="50" charset="0"/>
              </a:rPr>
              <a:t/>
            </a:r>
            <a:br>
              <a:rPr lang="en-GB" sz="3200" dirty="0" smtClean="0">
                <a:latin typeface="Sassoon Penpals" pitchFamily="50" charset="0"/>
              </a:rPr>
            </a:br>
            <a:r>
              <a:rPr lang="en-GB" sz="3200" dirty="0">
                <a:latin typeface="Sassoon Penpals" pitchFamily="50" charset="0"/>
                <a:hlinkClick r:id="rId2"/>
              </a:rPr>
              <a:t>https://</a:t>
            </a:r>
            <a:r>
              <a:rPr lang="en-GB" sz="3200" dirty="0" smtClean="0">
                <a:latin typeface="Sassoon Penpals" pitchFamily="50" charset="0"/>
                <a:hlinkClick r:id="rId2"/>
              </a:rPr>
              <a:t>www.youtube.com/watch?v=X2C_ANTT7zs</a:t>
            </a:r>
            <a:r>
              <a:rPr lang="en-GB" sz="3200" dirty="0" smtClean="0">
                <a:latin typeface="Sassoon Penpals" pitchFamily="50" charset="0"/>
              </a:rPr>
              <a:t> </a:t>
            </a:r>
            <a:r>
              <a:rPr lang="en-GB" sz="3200" dirty="0">
                <a:latin typeface="Sassoon Penpals" pitchFamily="50" charset="0"/>
              </a:rPr>
              <a:t/>
            </a:r>
            <a:br>
              <a:rPr lang="en-GB" sz="3200" dirty="0">
                <a:latin typeface="Sassoon Penpals" pitchFamily="50" charset="0"/>
              </a:rPr>
            </a:br>
            <a:r>
              <a:rPr lang="en-GB" sz="3200" dirty="0">
                <a:latin typeface="Sassoon Penpals" pitchFamily="50" charset="0"/>
              </a:rPr>
              <a:t/>
            </a:r>
            <a:br>
              <a:rPr lang="en-GB" sz="3200" dirty="0">
                <a:latin typeface="Sassoon Penpals" pitchFamily="50" charset="0"/>
              </a:rPr>
            </a:br>
            <a:r>
              <a:rPr lang="en-GB" sz="3200" dirty="0" smtClean="0">
                <a:latin typeface="Sassoon Penpals" pitchFamily="50" charset="0"/>
              </a:rPr>
              <a:t/>
            </a:r>
            <a:br>
              <a:rPr lang="en-GB" sz="3200" dirty="0" smtClean="0">
                <a:latin typeface="Sassoon Penpals" pitchFamily="50" charset="0"/>
              </a:rPr>
            </a:br>
            <a:r>
              <a:rPr lang="en-GB" sz="3200" dirty="0">
                <a:latin typeface="Sassoon Penpals" pitchFamily="50" charset="0"/>
              </a:rPr>
              <a:t/>
            </a:r>
            <a:br>
              <a:rPr lang="en-GB" sz="3200" dirty="0">
                <a:latin typeface="Sassoon Penpals" pitchFamily="50" charset="0"/>
              </a:rPr>
            </a:br>
            <a:r>
              <a:rPr lang="en-GB" sz="5400" dirty="0" smtClean="0">
                <a:latin typeface="Sassoon Penpals" pitchFamily="50" charset="0"/>
              </a:rPr>
              <a:t/>
            </a:r>
            <a:br>
              <a:rPr lang="en-GB" sz="5400" dirty="0" smtClean="0">
                <a:latin typeface="Sassoon Penpals" pitchFamily="50" charset="0"/>
              </a:rPr>
            </a:br>
            <a:r>
              <a:rPr lang="en-GB" sz="5400" dirty="0">
                <a:latin typeface="Sassoon Penpals" pitchFamily="50" charset="0"/>
              </a:rPr>
              <a:t/>
            </a:r>
            <a:br>
              <a:rPr lang="en-GB" sz="5400" dirty="0">
                <a:latin typeface="Sassoon Penpals" pitchFamily="50" charset="0"/>
              </a:rPr>
            </a:br>
            <a:r>
              <a:rPr lang="en-GB" sz="1100" dirty="0">
                <a:latin typeface="Sassoon Penpals" pitchFamily="50" charset="0"/>
              </a:rPr>
              <a:t/>
            </a:r>
            <a:br>
              <a:rPr lang="en-GB" sz="1100" dirty="0">
                <a:latin typeface="Sassoon Penpals" pitchFamily="50" charset="0"/>
              </a:rPr>
            </a:br>
            <a:r>
              <a:rPr lang="en-GB" sz="4800" dirty="0">
                <a:latin typeface="Sassoon Penpals" pitchFamily="50" charset="0"/>
              </a:rPr>
              <a:t/>
            </a:r>
            <a:br>
              <a:rPr lang="en-GB" sz="4800" dirty="0">
                <a:latin typeface="Sassoon Penpals" pitchFamily="50" charset="0"/>
              </a:rPr>
            </a:br>
            <a:endParaRPr lang="en-GB" sz="3200" dirty="0">
              <a:latin typeface="Sassoon Penpals" pitchFamily="50" charset="0"/>
            </a:endParaRPr>
          </a:p>
        </p:txBody>
      </p:sp>
    </p:spTree>
    <p:extLst>
      <p:ext uri="{BB962C8B-B14F-4D97-AF65-F5344CB8AC3E}">
        <p14:creationId xmlns:p14="http://schemas.microsoft.com/office/powerpoint/2010/main" val="197187835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4245" y="3634026"/>
            <a:ext cx="10515600" cy="925905"/>
          </a:xfrm>
        </p:spPr>
        <p:txBody>
          <a:bodyPr>
            <a:noAutofit/>
          </a:bodyPr>
          <a:lstStyle/>
          <a:p>
            <a:r>
              <a:rPr lang="en-GB" sz="6600" dirty="0" smtClean="0">
                <a:latin typeface="Sassoon Penpals" pitchFamily="50" charset="0"/>
              </a:rPr>
              <a:t>Day 3- </a:t>
            </a:r>
            <a:r>
              <a:rPr lang="en-GB" sz="6600" dirty="0">
                <a:latin typeface="Sassoon Penpals" pitchFamily="50" charset="0"/>
              </a:rPr>
              <a:t>o</a:t>
            </a:r>
            <a:r>
              <a:rPr lang="en-GB" sz="6600" dirty="0" smtClean="0">
                <a:latin typeface="Sassoon Penpals" pitchFamily="50" charset="0"/>
              </a:rPr>
              <a:t>r</a:t>
            </a:r>
            <a:r>
              <a:rPr lang="en-GB" sz="5400" dirty="0" smtClean="0">
                <a:latin typeface="Sassoon Penpals" pitchFamily="50" charset="0"/>
              </a:rPr>
              <a:t/>
            </a:r>
            <a:br>
              <a:rPr lang="en-GB" sz="5400" dirty="0" smtClean="0">
                <a:latin typeface="Sassoon Penpals" pitchFamily="50" charset="0"/>
              </a:rPr>
            </a:br>
            <a:r>
              <a:rPr lang="en-GB" sz="5400" dirty="0" smtClean="0">
                <a:latin typeface="Sassoon Penpals" pitchFamily="50" charset="0"/>
              </a:rPr>
              <a:t/>
            </a:r>
            <a:br>
              <a:rPr lang="en-GB" sz="5400" dirty="0" smtClean="0">
                <a:latin typeface="Sassoon Penpals" pitchFamily="50" charset="0"/>
              </a:rPr>
            </a:br>
            <a:r>
              <a:rPr lang="en-GB" sz="3200" dirty="0" smtClean="0">
                <a:latin typeface="Sassoon Penpals" pitchFamily="50" charset="0"/>
              </a:rPr>
              <a:t>Practise blending these words with today’s sound in to read them. You can write them down and add the sounds buttons to the words if you would like to.</a:t>
            </a:r>
            <a:br>
              <a:rPr lang="en-GB" sz="3200" dirty="0" smtClean="0">
                <a:latin typeface="Sassoon Penpals" pitchFamily="50" charset="0"/>
              </a:rPr>
            </a:br>
            <a:r>
              <a:rPr lang="en-GB" sz="3200" dirty="0">
                <a:latin typeface="Sassoon Penpals" pitchFamily="50" charset="0"/>
              </a:rPr>
              <a:t/>
            </a:r>
            <a:br>
              <a:rPr lang="en-GB" sz="3200" dirty="0">
                <a:latin typeface="Sassoon Penpals" pitchFamily="50" charset="0"/>
              </a:rPr>
            </a:br>
            <a:r>
              <a:rPr lang="en-GB" sz="3200" dirty="0">
                <a:latin typeface="Sassoon Penpals" pitchFamily="50" charset="0"/>
              </a:rPr>
              <a:t/>
            </a:r>
            <a:br>
              <a:rPr lang="en-GB" sz="3200" dirty="0">
                <a:latin typeface="Sassoon Penpals" pitchFamily="50" charset="0"/>
              </a:rPr>
            </a:br>
            <a:r>
              <a:rPr lang="en-GB" sz="3200" dirty="0" smtClean="0">
                <a:latin typeface="Sassoon Penpals" pitchFamily="50" charset="0"/>
              </a:rPr>
              <a:t/>
            </a:r>
            <a:br>
              <a:rPr lang="en-GB" sz="3200" dirty="0" smtClean="0">
                <a:latin typeface="Sassoon Penpals" pitchFamily="50" charset="0"/>
              </a:rPr>
            </a:br>
            <a:r>
              <a:rPr lang="en-GB" sz="3200" dirty="0">
                <a:latin typeface="Sassoon Penpals" pitchFamily="50" charset="0"/>
              </a:rPr>
              <a:t/>
            </a:r>
            <a:br>
              <a:rPr lang="en-GB" sz="3200" dirty="0">
                <a:latin typeface="Sassoon Penpals" pitchFamily="50" charset="0"/>
              </a:rPr>
            </a:br>
            <a:r>
              <a:rPr lang="en-GB" sz="5400" dirty="0" smtClean="0">
                <a:latin typeface="Sassoon Penpals" pitchFamily="50" charset="0"/>
              </a:rPr>
              <a:t/>
            </a:r>
            <a:br>
              <a:rPr lang="en-GB" sz="5400" dirty="0" smtClean="0">
                <a:latin typeface="Sassoon Penpals" pitchFamily="50" charset="0"/>
              </a:rPr>
            </a:br>
            <a:r>
              <a:rPr lang="en-GB" sz="5400" dirty="0">
                <a:latin typeface="Sassoon Penpals" pitchFamily="50" charset="0"/>
              </a:rPr>
              <a:t/>
            </a:r>
            <a:br>
              <a:rPr lang="en-GB" sz="5400" dirty="0">
                <a:latin typeface="Sassoon Penpals" pitchFamily="50" charset="0"/>
              </a:rPr>
            </a:br>
            <a:r>
              <a:rPr lang="en-GB" sz="1100" dirty="0">
                <a:latin typeface="Sassoon Penpals" pitchFamily="50" charset="0"/>
              </a:rPr>
              <a:t/>
            </a:r>
            <a:br>
              <a:rPr lang="en-GB" sz="1100" dirty="0">
                <a:latin typeface="Sassoon Penpals" pitchFamily="50" charset="0"/>
              </a:rPr>
            </a:br>
            <a:r>
              <a:rPr lang="en-GB" sz="4800" dirty="0">
                <a:latin typeface="Sassoon Penpals" pitchFamily="50" charset="0"/>
              </a:rPr>
              <a:t/>
            </a:r>
            <a:br>
              <a:rPr lang="en-GB" sz="4800" dirty="0">
                <a:latin typeface="Sassoon Penpals" pitchFamily="50" charset="0"/>
              </a:rPr>
            </a:br>
            <a:endParaRPr lang="en-GB" sz="3200" dirty="0">
              <a:latin typeface="Sassoon Penpals" pitchFamily="50" charset="0"/>
            </a:endParaRPr>
          </a:p>
        </p:txBody>
      </p:sp>
      <p:pic>
        <p:nvPicPr>
          <p:cNvPr id="1229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3123" y="3609429"/>
            <a:ext cx="4209156" cy="211681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3224144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4265" y="2503095"/>
            <a:ext cx="10515600" cy="925905"/>
          </a:xfrm>
        </p:spPr>
        <p:txBody>
          <a:bodyPr>
            <a:noAutofit/>
          </a:bodyPr>
          <a:lstStyle/>
          <a:p>
            <a:r>
              <a:rPr lang="en-GB" sz="6600" dirty="0" smtClean="0">
                <a:latin typeface="Sassoon Penpals" pitchFamily="50" charset="0"/>
              </a:rPr>
              <a:t>Day 3- </a:t>
            </a:r>
            <a:r>
              <a:rPr lang="en-GB" sz="6600" dirty="0">
                <a:latin typeface="Sassoon Penpals" pitchFamily="50" charset="0"/>
              </a:rPr>
              <a:t>o</a:t>
            </a:r>
            <a:r>
              <a:rPr lang="en-GB" sz="6600" dirty="0" smtClean="0">
                <a:latin typeface="Sassoon Penpals" pitchFamily="50" charset="0"/>
              </a:rPr>
              <a:t>r</a:t>
            </a:r>
            <a:r>
              <a:rPr lang="en-GB" sz="5400" dirty="0" smtClean="0">
                <a:latin typeface="Sassoon Penpals" pitchFamily="50" charset="0"/>
              </a:rPr>
              <a:t/>
            </a:r>
            <a:br>
              <a:rPr lang="en-GB" sz="5400" dirty="0" smtClean="0">
                <a:latin typeface="Sassoon Penpals" pitchFamily="50" charset="0"/>
              </a:rPr>
            </a:br>
            <a:r>
              <a:rPr lang="en-GB" sz="3200" dirty="0">
                <a:latin typeface="Sassoon Penpals" pitchFamily="50" charset="0"/>
              </a:rPr>
              <a:t/>
            </a:r>
            <a:br>
              <a:rPr lang="en-GB" sz="3200" dirty="0">
                <a:latin typeface="Sassoon Penpals" pitchFamily="50" charset="0"/>
              </a:rPr>
            </a:br>
            <a:r>
              <a:rPr lang="en-GB" sz="3200" dirty="0">
                <a:latin typeface="Sassoon Penpals" pitchFamily="50" charset="0"/>
              </a:rPr>
              <a:t/>
            </a:r>
            <a:br>
              <a:rPr lang="en-GB" sz="3200" dirty="0">
                <a:latin typeface="Sassoon Penpals" pitchFamily="50" charset="0"/>
              </a:rPr>
            </a:br>
            <a:r>
              <a:rPr lang="en-GB" sz="3200" dirty="0" smtClean="0">
                <a:latin typeface="Sassoon Penpals" pitchFamily="50" charset="0"/>
              </a:rPr>
              <a:t/>
            </a:r>
            <a:br>
              <a:rPr lang="en-GB" sz="3200" dirty="0" smtClean="0">
                <a:latin typeface="Sassoon Penpals" pitchFamily="50" charset="0"/>
              </a:rPr>
            </a:br>
            <a:r>
              <a:rPr lang="en-GB" sz="3200" dirty="0">
                <a:latin typeface="Sassoon Penpals" pitchFamily="50" charset="0"/>
              </a:rPr>
              <a:t/>
            </a:r>
            <a:br>
              <a:rPr lang="en-GB" sz="3200" dirty="0">
                <a:latin typeface="Sassoon Penpals" pitchFamily="50" charset="0"/>
              </a:rPr>
            </a:br>
            <a:r>
              <a:rPr lang="en-GB" sz="5400" dirty="0" smtClean="0">
                <a:latin typeface="Sassoon Penpals" pitchFamily="50" charset="0"/>
              </a:rPr>
              <a:t/>
            </a:r>
            <a:br>
              <a:rPr lang="en-GB" sz="5400" dirty="0" smtClean="0">
                <a:latin typeface="Sassoon Penpals" pitchFamily="50" charset="0"/>
              </a:rPr>
            </a:br>
            <a:r>
              <a:rPr lang="en-GB" sz="5400" dirty="0">
                <a:latin typeface="Sassoon Penpals" pitchFamily="50" charset="0"/>
              </a:rPr>
              <a:t/>
            </a:r>
            <a:br>
              <a:rPr lang="en-GB" sz="5400" dirty="0">
                <a:latin typeface="Sassoon Penpals" pitchFamily="50" charset="0"/>
              </a:rPr>
            </a:br>
            <a:r>
              <a:rPr lang="en-GB" sz="1100" dirty="0">
                <a:latin typeface="Sassoon Penpals" pitchFamily="50" charset="0"/>
              </a:rPr>
              <a:t/>
            </a:r>
            <a:br>
              <a:rPr lang="en-GB" sz="1100" dirty="0">
                <a:latin typeface="Sassoon Penpals" pitchFamily="50" charset="0"/>
              </a:rPr>
            </a:br>
            <a:r>
              <a:rPr lang="en-GB" sz="4800" dirty="0">
                <a:latin typeface="Sassoon Penpals" pitchFamily="50" charset="0"/>
              </a:rPr>
              <a:t/>
            </a:r>
            <a:br>
              <a:rPr lang="en-GB" sz="4800" dirty="0">
                <a:latin typeface="Sassoon Penpals" pitchFamily="50" charset="0"/>
              </a:rPr>
            </a:br>
            <a:endParaRPr lang="en-GB" sz="3200" dirty="0">
              <a:latin typeface="Sassoon Penpals" pitchFamily="50" charset="0"/>
            </a:endParaRPr>
          </a:p>
        </p:txBody>
      </p:sp>
      <p:pic>
        <p:nvPicPr>
          <p:cNvPr id="1331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4850" y="1921552"/>
            <a:ext cx="5194964" cy="214078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331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5324" y="4411481"/>
            <a:ext cx="4240729" cy="206427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3316"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285142" y="1728709"/>
            <a:ext cx="3857625" cy="23336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3317"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484430" y="4411480"/>
            <a:ext cx="4533340" cy="19907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78101859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9216" y="4818249"/>
            <a:ext cx="10515600" cy="925905"/>
          </a:xfrm>
        </p:spPr>
        <p:txBody>
          <a:bodyPr>
            <a:noAutofit/>
          </a:bodyPr>
          <a:lstStyle/>
          <a:p>
            <a:r>
              <a:rPr lang="en-GB" sz="6600" dirty="0" smtClean="0">
                <a:latin typeface="Sassoon Penpals" pitchFamily="50" charset="0"/>
              </a:rPr>
              <a:t>Day </a:t>
            </a:r>
            <a:r>
              <a:rPr lang="en-GB" sz="6600" dirty="0">
                <a:latin typeface="Sassoon Penpals" pitchFamily="50" charset="0"/>
              </a:rPr>
              <a:t>3</a:t>
            </a:r>
            <a:r>
              <a:rPr lang="en-GB" sz="6600" dirty="0" smtClean="0">
                <a:latin typeface="Sassoon Penpals" pitchFamily="50" charset="0"/>
              </a:rPr>
              <a:t>- </a:t>
            </a:r>
            <a:r>
              <a:rPr lang="en-GB" sz="6600" dirty="0">
                <a:latin typeface="Sassoon Penpals" pitchFamily="50" charset="0"/>
              </a:rPr>
              <a:t>o</a:t>
            </a:r>
            <a:r>
              <a:rPr lang="en-GB" sz="6600" dirty="0" smtClean="0">
                <a:latin typeface="Sassoon Penpals" pitchFamily="50" charset="0"/>
              </a:rPr>
              <a:t>r</a:t>
            </a:r>
            <a:r>
              <a:rPr lang="en-GB" sz="5400" dirty="0" smtClean="0">
                <a:latin typeface="Sassoon Penpals" pitchFamily="50" charset="0"/>
              </a:rPr>
              <a:t/>
            </a:r>
            <a:br>
              <a:rPr lang="en-GB" sz="5400" dirty="0" smtClean="0">
                <a:latin typeface="Sassoon Penpals" pitchFamily="50" charset="0"/>
              </a:rPr>
            </a:br>
            <a:r>
              <a:rPr lang="en-GB" sz="5400" dirty="0" smtClean="0">
                <a:latin typeface="Sassoon Penpals" pitchFamily="50" charset="0"/>
              </a:rPr>
              <a:t/>
            </a:r>
            <a:br>
              <a:rPr lang="en-GB" sz="5400" dirty="0" smtClean="0">
                <a:latin typeface="Sassoon Penpals" pitchFamily="50" charset="0"/>
              </a:rPr>
            </a:br>
            <a:r>
              <a:rPr lang="en-GB" sz="3200" dirty="0" smtClean="0">
                <a:latin typeface="Sassoon Penpals" pitchFamily="50" charset="0"/>
              </a:rPr>
              <a:t>Log into Phonics Play. </a:t>
            </a:r>
            <a:br>
              <a:rPr lang="en-GB" sz="3200" dirty="0" smtClean="0">
                <a:latin typeface="Sassoon Penpals" pitchFamily="50" charset="0"/>
              </a:rPr>
            </a:br>
            <a:r>
              <a:rPr lang="en-GB" sz="3200" dirty="0">
                <a:latin typeface="Sassoon Penpals" pitchFamily="50" charset="0"/>
              </a:rPr>
              <a:t/>
            </a:r>
            <a:br>
              <a:rPr lang="en-GB" sz="3200" dirty="0">
                <a:latin typeface="Sassoon Penpals" pitchFamily="50" charset="0"/>
              </a:rPr>
            </a:br>
            <a:r>
              <a:rPr lang="en-GB" sz="3200" b="1" dirty="0" smtClean="0">
                <a:latin typeface="Sassoon Penpals" pitchFamily="50" charset="0"/>
              </a:rPr>
              <a:t/>
            </a:r>
            <a:br>
              <a:rPr lang="en-GB" sz="3200" b="1" dirty="0" smtClean="0">
                <a:latin typeface="Sassoon Penpals" pitchFamily="50" charset="0"/>
              </a:rPr>
            </a:br>
            <a:r>
              <a:rPr lang="en-GB" sz="3200" b="1" dirty="0" smtClean="0">
                <a:latin typeface="Sassoon Penpals" pitchFamily="50" charset="0"/>
              </a:rPr>
              <a:t/>
            </a:r>
            <a:br>
              <a:rPr lang="en-GB" sz="3200" b="1" dirty="0" smtClean="0">
                <a:latin typeface="Sassoon Penpals" pitchFamily="50" charset="0"/>
              </a:rPr>
            </a:br>
            <a:r>
              <a:rPr lang="en-GB" sz="3200" b="1" dirty="0" smtClean="0">
                <a:latin typeface="Sassoon Penpals" pitchFamily="50" charset="0"/>
              </a:rPr>
              <a:t>Play picnic on </a:t>
            </a:r>
            <a:r>
              <a:rPr lang="en-GB" sz="3200" b="1" dirty="0" err="1" smtClean="0">
                <a:latin typeface="Sassoon Penpals" pitchFamily="50" charset="0"/>
              </a:rPr>
              <a:t>pluto</a:t>
            </a:r>
            <a:r>
              <a:rPr lang="en-GB" sz="3200" b="1" dirty="0" smtClean="0">
                <a:latin typeface="Sassoon Penpals" pitchFamily="50" charset="0"/>
              </a:rPr>
              <a:t> (or sound)</a:t>
            </a:r>
            <a:br>
              <a:rPr lang="en-GB" sz="3200" b="1" dirty="0" smtClean="0">
                <a:latin typeface="Sassoon Penpals" pitchFamily="50" charset="0"/>
              </a:rPr>
            </a:br>
            <a:r>
              <a:rPr lang="en-GB" sz="3200" dirty="0" smtClean="0">
                <a:latin typeface="Sassoon Penpals" pitchFamily="50" charset="0"/>
              </a:rPr>
              <a:t/>
            </a:r>
            <a:br>
              <a:rPr lang="en-GB" sz="3200" dirty="0" smtClean="0">
                <a:latin typeface="Sassoon Penpals" pitchFamily="50" charset="0"/>
              </a:rPr>
            </a:br>
            <a:r>
              <a:rPr lang="en-GB" sz="3200" b="1" dirty="0">
                <a:latin typeface="Sassoon Penpals" pitchFamily="50" charset="0"/>
              </a:rPr>
              <a:t/>
            </a:r>
            <a:br>
              <a:rPr lang="en-GB" sz="3200" b="1" dirty="0">
                <a:latin typeface="Sassoon Penpals" pitchFamily="50" charset="0"/>
              </a:rPr>
            </a:br>
            <a:r>
              <a:rPr lang="en-GB" sz="3200" dirty="0" smtClean="0">
                <a:latin typeface="Sassoon Penpals" pitchFamily="50" charset="0"/>
              </a:rPr>
              <a:t/>
            </a:r>
            <a:br>
              <a:rPr lang="en-GB" sz="3200" dirty="0" smtClean="0">
                <a:latin typeface="Sassoon Penpals" pitchFamily="50" charset="0"/>
              </a:rPr>
            </a:br>
            <a:r>
              <a:rPr lang="en-GB" sz="3200" dirty="0">
                <a:latin typeface="Sassoon Penpals" pitchFamily="50" charset="0"/>
              </a:rPr>
              <a:t/>
            </a:r>
            <a:br>
              <a:rPr lang="en-GB" sz="3200" dirty="0">
                <a:latin typeface="Sassoon Penpals" pitchFamily="50" charset="0"/>
              </a:rPr>
            </a:br>
            <a:r>
              <a:rPr lang="en-GB" sz="3200" dirty="0">
                <a:latin typeface="Sassoon Penpals" pitchFamily="50" charset="0"/>
              </a:rPr>
              <a:t/>
            </a:r>
            <a:br>
              <a:rPr lang="en-GB" sz="3200" dirty="0">
                <a:latin typeface="Sassoon Penpals" pitchFamily="50" charset="0"/>
              </a:rPr>
            </a:br>
            <a:r>
              <a:rPr lang="en-GB" sz="3200" dirty="0" smtClean="0">
                <a:latin typeface="Sassoon Penpals" pitchFamily="50" charset="0"/>
              </a:rPr>
              <a:t/>
            </a:r>
            <a:br>
              <a:rPr lang="en-GB" sz="3200" dirty="0" smtClean="0">
                <a:latin typeface="Sassoon Penpals" pitchFamily="50" charset="0"/>
              </a:rPr>
            </a:br>
            <a:r>
              <a:rPr lang="en-GB" sz="3200" dirty="0">
                <a:latin typeface="Sassoon Penpals" pitchFamily="50" charset="0"/>
              </a:rPr>
              <a:t/>
            </a:r>
            <a:br>
              <a:rPr lang="en-GB" sz="3200" dirty="0">
                <a:latin typeface="Sassoon Penpals" pitchFamily="50" charset="0"/>
              </a:rPr>
            </a:br>
            <a:r>
              <a:rPr lang="en-GB" sz="5400" dirty="0" smtClean="0">
                <a:latin typeface="Sassoon Penpals" pitchFamily="50" charset="0"/>
              </a:rPr>
              <a:t/>
            </a:r>
            <a:br>
              <a:rPr lang="en-GB" sz="5400" dirty="0" smtClean="0">
                <a:latin typeface="Sassoon Penpals" pitchFamily="50" charset="0"/>
              </a:rPr>
            </a:br>
            <a:r>
              <a:rPr lang="en-GB" sz="5400" dirty="0">
                <a:latin typeface="Sassoon Penpals" pitchFamily="50" charset="0"/>
              </a:rPr>
              <a:t/>
            </a:r>
            <a:br>
              <a:rPr lang="en-GB" sz="5400" dirty="0">
                <a:latin typeface="Sassoon Penpals" pitchFamily="50" charset="0"/>
              </a:rPr>
            </a:br>
            <a:r>
              <a:rPr lang="en-GB" sz="1100" dirty="0">
                <a:latin typeface="Sassoon Penpals" pitchFamily="50" charset="0"/>
              </a:rPr>
              <a:t/>
            </a:r>
            <a:br>
              <a:rPr lang="en-GB" sz="1100" dirty="0">
                <a:latin typeface="Sassoon Penpals" pitchFamily="50" charset="0"/>
              </a:rPr>
            </a:br>
            <a:r>
              <a:rPr lang="en-GB" sz="4800" dirty="0">
                <a:latin typeface="Sassoon Penpals" pitchFamily="50" charset="0"/>
              </a:rPr>
              <a:t/>
            </a:r>
            <a:br>
              <a:rPr lang="en-GB" sz="4800" dirty="0">
                <a:latin typeface="Sassoon Penpals" pitchFamily="50" charset="0"/>
              </a:rPr>
            </a:br>
            <a:endParaRPr lang="en-GB" sz="3200" dirty="0">
              <a:latin typeface="Sassoon Penpals" pitchFamily="50" charset="0"/>
            </a:endParaRPr>
          </a:p>
        </p:txBody>
      </p:sp>
      <p:pic>
        <p:nvPicPr>
          <p:cNvPr id="5123"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82261" y="1305864"/>
            <a:ext cx="5221338" cy="146104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126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83167" y="3626838"/>
            <a:ext cx="4602768" cy="259407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17576608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9216" y="4698328"/>
            <a:ext cx="10515600" cy="925905"/>
          </a:xfrm>
        </p:spPr>
        <p:txBody>
          <a:bodyPr>
            <a:noAutofit/>
          </a:bodyPr>
          <a:lstStyle/>
          <a:p>
            <a:r>
              <a:rPr lang="en-GB" sz="6600" dirty="0" smtClean="0">
                <a:latin typeface="Sassoon Penpals" pitchFamily="50" charset="0"/>
              </a:rPr>
              <a:t>Day </a:t>
            </a:r>
            <a:r>
              <a:rPr lang="en-GB" sz="6600" dirty="0">
                <a:latin typeface="Sassoon Penpals" pitchFamily="50" charset="0"/>
              </a:rPr>
              <a:t>4</a:t>
            </a:r>
            <a:r>
              <a:rPr lang="en-GB" sz="6600" dirty="0" smtClean="0">
                <a:latin typeface="Sassoon Penpals" pitchFamily="50" charset="0"/>
              </a:rPr>
              <a:t>- </a:t>
            </a:r>
            <a:r>
              <a:rPr lang="en-GB" sz="6600" dirty="0" err="1" smtClean="0">
                <a:latin typeface="Sassoon Penpals" pitchFamily="50" charset="0"/>
              </a:rPr>
              <a:t>ar</a:t>
            </a:r>
            <a:r>
              <a:rPr lang="en-GB" sz="5400" dirty="0" smtClean="0">
                <a:latin typeface="Sassoon Penpals" pitchFamily="50" charset="0"/>
              </a:rPr>
              <a:t/>
            </a:r>
            <a:br>
              <a:rPr lang="en-GB" sz="5400" dirty="0" smtClean="0">
                <a:latin typeface="Sassoon Penpals" pitchFamily="50" charset="0"/>
              </a:rPr>
            </a:br>
            <a:r>
              <a:rPr lang="en-GB" sz="5400" dirty="0" smtClean="0">
                <a:latin typeface="Sassoon Penpals" pitchFamily="50" charset="0"/>
              </a:rPr>
              <a:t/>
            </a:r>
            <a:br>
              <a:rPr lang="en-GB" sz="5400" dirty="0" smtClean="0">
                <a:latin typeface="Sassoon Penpals" pitchFamily="50" charset="0"/>
              </a:rPr>
            </a:br>
            <a:r>
              <a:rPr lang="en-GB" sz="3200" dirty="0" smtClean="0">
                <a:latin typeface="Sassoon Penpals" pitchFamily="50" charset="0"/>
              </a:rPr>
              <a:t>Today you will be looking at the sound </a:t>
            </a:r>
            <a:r>
              <a:rPr lang="en-GB" sz="3200" b="1" dirty="0" err="1" smtClean="0">
                <a:solidFill>
                  <a:srgbClr val="FF0000"/>
                </a:solidFill>
                <a:latin typeface="Sassoon Penpals" pitchFamily="50" charset="0"/>
              </a:rPr>
              <a:t>ar</a:t>
            </a:r>
            <a:r>
              <a:rPr lang="en-GB" sz="3200" dirty="0" smtClean="0">
                <a:latin typeface="Sassoon Penpals" pitchFamily="50" charset="0"/>
              </a:rPr>
              <a:t> as in d</a:t>
            </a:r>
            <a:r>
              <a:rPr lang="en-GB" sz="3200" b="1" dirty="0" smtClean="0">
                <a:latin typeface="Sassoon Penpals" pitchFamily="50" charset="0"/>
              </a:rPr>
              <a:t>ar</a:t>
            </a:r>
            <a:r>
              <a:rPr lang="en-GB" sz="3200" dirty="0" smtClean="0">
                <a:latin typeface="Sassoon Penpals" pitchFamily="50" charset="0"/>
              </a:rPr>
              <a:t>k.</a:t>
            </a:r>
            <a:br>
              <a:rPr lang="en-GB" sz="3200" dirty="0" smtClean="0">
                <a:latin typeface="Sassoon Penpals" pitchFamily="50" charset="0"/>
              </a:rPr>
            </a:br>
            <a:r>
              <a:rPr lang="en-GB" sz="3200" dirty="0">
                <a:latin typeface="Sassoon Penpals" pitchFamily="50" charset="0"/>
              </a:rPr>
              <a:t/>
            </a:r>
            <a:br>
              <a:rPr lang="en-GB" sz="3200" dirty="0">
                <a:latin typeface="Sassoon Penpals" pitchFamily="50" charset="0"/>
              </a:rPr>
            </a:br>
            <a:r>
              <a:rPr lang="en-GB" sz="3200" b="1" dirty="0" smtClean="0">
                <a:latin typeface="Sassoon Penpals" pitchFamily="50" charset="0"/>
              </a:rPr>
              <a:t>Watch the video below to find out all about the sound. Make sure you:</a:t>
            </a:r>
            <a:br>
              <a:rPr lang="en-GB" sz="3200" b="1" dirty="0" smtClean="0">
                <a:latin typeface="Sassoon Penpals" pitchFamily="50" charset="0"/>
              </a:rPr>
            </a:br>
            <a:r>
              <a:rPr lang="en-GB" sz="3200" b="1" dirty="0" smtClean="0">
                <a:latin typeface="Sassoon Penpals" pitchFamily="50" charset="0"/>
              </a:rPr>
              <a:t>-</a:t>
            </a:r>
            <a:r>
              <a:rPr lang="en-GB" sz="3200" dirty="0" smtClean="0">
                <a:latin typeface="Sassoon Penpals" pitchFamily="50" charset="0"/>
              </a:rPr>
              <a:t>Practise saying the sound</a:t>
            </a:r>
            <a:br>
              <a:rPr lang="en-GB" sz="3200" dirty="0" smtClean="0">
                <a:latin typeface="Sassoon Penpals" pitchFamily="50" charset="0"/>
              </a:rPr>
            </a:br>
            <a:r>
              <a:rPr lang="en-GB" sz="3200" dirty="0" smtClean="0">
                <a:latin typeface="Sassoon Penpals" pitchFamily="50" charset="0"/>
              </a:rPr>
              <a:t>-Blend the words to read them by sounding them out</a:t>
            </a:r>
            <a:br>
              <a:rPr lang="en-GB" sz="3200" dirty="0" smtClean="0">
                <a:latin typeface="Sassoon Penpals" pitchFamily="50" charset="0"/>
              </a:rPr>
            </a:br>
            <a:r>
              <a:rPr lang="en-GB" sz="3200" dirty="0" smtClean="0">
                <a:latin typeface="Sassoon Penpals" pitchFamily="50" charset="0"/>
              </a:rPr>
              <a:t>-Have a go at writing words with the sound in</a:t>
            </a:r>
            <a:br>
              <a:rPr lang="en-GB" sz="3200" dirty="0" smtClean="0">
                <a:latin typeface="Sassoon Penpals" pitchFamily="50" charset="0"/>
              </a:rPr>
            </a:br>
            <a:r>
              <a:rPr lang="en-GB" sz="3200" b="1" dirty="0">
                <a:latin typeface="Sassoon Penpals" pitchFamily="50" charset="0"/>
              </a:rPr>
              <a:t/>
            </a:r>
            <a:br>
              <a:rPr lang="en-GB" sz="3200" b="1" dirty="0">
                <a:latin typeface="Sassoon Penpals" pitchFamily="50" charset="0"/>
              </a:rPr>
            </a:br>
            <a:r>
              <a:rPr lang="en-GB" sz="3200" dirty="0" smtClean="0">
                <a:latin typeface="Sassoon Penpals" pitchFamily="50" charset="0"/>
              </a:rPr>
              <a:t/>
            </a:r>
            <a:br>
              <a:rPr lang="en-GB" sz="3200" dirty="0" smtClean="0">
                <a:latin typeface="Sassoon Penpals" pitchFamily="50" charset="0"/>
              </a:rPr>
            </a:br>
            <a:r>
              <a:rPr lang="en-GB" sz="3200" dirty="0">
                <a:latin typeface="Sassoon Penpals" pitchFamily="50" charset="0"/>
                <a:hlinkClick r:id="rId2"/>
              </a:rPr>
              <a:t>https://</a:t>
            </a:r>
            <a:r>
              <a:rPr lang="en-GB" sz="3200" dirty="0" smtClean="0">
                <a:latin typeface="Sassoon Penpals" pitchFamily="50" charset="0"/>
                <a:hlinkClick r:id="rId2"/>
              </a:rPr>
              <a:t>www.youtube.com/watch?v=Jf2dx5IbeZE</a:t>
            </a:r>
            <a:r>
              <a:rPr lang="en-GB" sz="3200" dirty="0" smtClean="0">
                <a:latin typeface="Sassoon Penpals" pitchFamily="50" charset="0"/>
              </a:rPr>
              <a:t> </a:t>
            </a:r>
            <a:r>
              <a:rPr lang="en-GB" sz="3200" dirty="0">
                <a:latin typeface="Sassoon Penpals" pitchFamily="50" charset="0"/>
              </a:rPr>
              <a:t/>
            </a:r>
            <a:br>
              <a:rPr lang="en-GB" sz="3200" dirty="0">
                <a:latin typeface="Sassoon Penpals" pitchFamily="50" charset="0"/>
              </a:rPr>
            </a:br>
            <a:r>
              <a:rPr lang="en-GB" sz="3200" dirty="0">
                <a:latin typeface="Sassoon Penpals" pitchFamily="50" charset="0"/>
              </a:rPr>
              <a:t/>
            </a:r>
            <a:br>
              <a:rPr lang="en-GB" sz="3200" dirty="0">
                <a:latin typeface="Sassoon Penpals" pitchFamily="50" charset="0"/>
              </a:rPr>
            </a:br>
            <a:r>
              <a:rPr lang="en-GB" sz="3200" dirty="0" smtClean="0">
                <a:latin typeface="Sassoon Penpals" pitchFamily="50" charset="0"/>
              </a:rPr>
              <a:t/>
            </a:r>
            <a:br>
              <a:rPr lang="en-GB" sz="3200" dirty="0" smtClean="0">
                <a:latin typeface="Sassoon Penpals" pitchFamily="50" charset="0"/>
              </a:rPr>
            </a:br>
            <a:r>
              <a:rPr lang="en-GB" sz="3200" dirty="0">
                <a:latin typeface="Sassoon Penpals" pitchFamily="50" charset="0"/>
              </a:rPr>
              <a:t/>
            </a:r>
            <a:br>
              <a:rPr lang="en-GB" sz="3200" dirty="0">
                <a:latin typeface="Sassoon Penpals" pitchFamily="50" charset="0"/>
              </a:rPr>
            </a:br>
            <a:r>
              <a:rPr lang="en-GB" sz="5400" dirty="0" smtClean="0">
                <a:latin typeface="Sassoon Penpals" pitchFamily="50" charset="0"/>
              </a:rPr>
              <a:t/>
            </a:r>
            <a:br>
              <a:rPr lang="en-GB" sz="5400" dirty="0" smtClean="0">
                <a:latin typeface="Sassoon Penpals" pitchFamily="50" charset="0"/>
              </a:rPr>
            </a:br>
            <a:r>
              <a:rPr lang="en-GB" sz="5400" dirty="0">
                <a:latin typeface="Sassoon Penpals" pitchFamily="50" charset="0"/>
              </a:rPr>
              <a:t/>
            </a:r>
            <a:br>
              <a:rPr lang="en-GB" sz="5400" dirty="0">
                <a:latin typeface="Sassoon Penpals" pitchFamily="50" charset="0"/>
              </a:rPr>
            </a:br>
            <a:r>
              <a:rPr lang="en-GB" sz="1100" dirty="0">
                <a:latin typeface="Sassoon Penpals" pitchFamily="50" charset="0"/>
              </a:rPr>
              <a:t/>
            </a:r>
            <a:br>
              <a:rPr lang="en-GB" sz="1100" dirty="0">
                <a:latin typeface="Sassoon Penpals" pitchFamily="50" charset="0"/>
              </a:rPr>
            </a:br>
            <a:r>
              <a:rPr lang="en-GB" sz="4800" dirty="0">
                <a:latin typeface="Sassoon Penpals" pitchFamily="50" charset="0"/>
              </a:rPr>
              <a:t/>
            </a:r>
            <a:br>
              <a:rPr lang="en-GB" sz="4800" dirty="0">
                <a:latin typeface="Sassoon Penpals" pitchFamily="50" charset="0"/>
              </a:rPr>
            </a:br>
            <a:endParaRPr lang="en-GB" sz="3200" dirty="0">
              <a:latin typeface="Sassoon Penpals" pitchFamily="50" charset="0"/>
            </a:endParaRPr>
          </a:p>
        </p:txBody>
      </p:sp>
    </p:spTree>
    <p:extLst>
      <p:ext uri="{BB962C8B-B14F-4D97-AF65-F5344CB8AC3E}">
        <p14:creationId xmlns:p14="http://schemas.microsoft.com/office/powerpoint/2010/main" val="316434608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4245" y="3634026"/>
            <a:ext cx="10515600" cy="925905"/>
          </a:xfrm>
        </p:spPr>
        <p:txBody>
          <a:bodyPr>
            <a:noAutofit/>
          </a:bodyPr>
          <a:lstStyle/>
          <a:p>
            <a:r>
              <a:rPr lang="en-GB" sz="6600" dirty="0" smtClean="0">
                <a:latin typeface="Sassoon Penpals" pitchFamily="50" charset="0"/>
              </a:rPr>
              <a:t>Day </a:t>
            </a:r>
            <a:r>
              <a:rPr lang="en-GB" sz="6600" dirty="0">
                <a:latin typeface="Sassoon Penpals" pitchFamily="50" charset="0"/>
              </a:rPr>
              <a:t>4</a:t>
            </a:r>
            <a:r>
              <a:rPr lang="en-GB" sz="6600" dirty="0" smtClean="0">
                <a:latin typeface="Sassoon Penpals" pitchFamily="50" charset="0"/>
              </a:rPr>
              <a:t>- </a:t>
            </a:r>
            <a:r>
              <a:rPr lang="en-GB" sz="6600" dirty="0" err="1" smtClean="0">
                <a:latin typeface="Sassoon Penpals" pitchFamily="50" charset="0"/>
              </a:rPr>
              <a:t>ar</a:t>
            </a:r>
            <a:r>
              <a:rPr lang="en-GB" sz="5400" dirty="0" smtClean="0">
                <a:latin typeface="Sassoon Penpals" pitchFamily="50" charset="0"/>
              </a:rPr>
              <a:t/>
            </a:r>
            <a:br>
              <a:rPr lang="en-GB" sz="5400" dirty="0" smtClean="0">
                <a:latin typeface="Sassoon Penpals" pitchFamily="50" charset="0"/>
              </a:rPr>
            </a:br>
            <a:r>
              <a:rPr lang="en-GB" sz="5400" dirty="0" smtClean="0">
                <a:latin typeface="Sassoon Penpals" pitchFamily="50" charset="0"/>
              </a:rPr>
              <a:t/>
            </a:r>
            <a:br>
              <a:rPr lang="en-GB" sz="5400" dirty="0" smtClean="0">
                <a:latin typeface="Sassoon Penpals" pitchFamily="50" charset="0"/>
              </a:rPr>
            </a:br>
            <a:r>
              <a:rPr lang="en-GB" sz="3200" dirty="0" smtClean="0">
                <a:latin typeface="Sassoon Penpals" pitchFamily="50" charset="0"/>
              </a:rPr>
              <a:t>Practise blending these words with today’s sound in to read them. You can write them down and add the sounds buttons to the words if you would like to.</a:t>
            </a:r>
            <a:br>
              <a:rPr lang="en-GB" sz="3200" dirty="0" smtClean="0">
                <a:latin typeface="Sassoon Penpals" pitchFamily="50" charset="0"/>
              </a:rPr>
            </a:br>
            <a:r>
              <a:rPr lang="en-GB" sz="3200" dirty="0">
                <a:latin typeface="Sassoon Penpals" pitchFamily="50" charset="0"/>
              </a:rPr>
              <a:t/>
            </a:r>
            <a:br>
              <a:rPr lang="en-GB" sz="3200" dirty="0">
                <a:latin typeface="Sassoon Penpals" pitchFamily="50" charset="0"/>
              </a:rPr>
            </a:br>
            <a:r>
              <a:rPr lang="en-GB" sz="3200" dirty="0">
                <a:latin typeface="Sassoon Penpals" pitchFamily="50" charset="0"/>
              </a:rPr>
              <a:t/>
            </a:r>
            <a:br>
              <a:rPr lang="en-GB" sz="3200" dirty="0">
                <a:latin typeface="Sassoon Penpals" pitchFamily="50" charset="0"/>
              </a:rPr>
            </a:br>
            <a:r>
              <a:rPr lang="en-GB" sz="3200" dirty="0" smtClean="0">
                <a:latin typeface="Sassoon Penpals" pitchFamily="50" charset="0"/>
              </a:rPr>
              <a:t/>
            </a:r>
            <a:br>
              <a:rPr lang="en-GB" sz="3200" dirty="0" smtClean="0">
                <a:latin typeface="Sassoon Penpals" pitchFamily="50" charset="0"/>
              </a:rPr>
            </a:br>
            <a:r>
              <a:rPr lang="en-GB" sz="3200" dirty="0">
                <a:latin typeface="Sassoon Penpals" pitchFamily="50" charset="0"/>
              </a:rPr>
              <a:t/>
            </a:r>
            <a:br>
              <a:rPr lang="en-GB" sz="3200" dirty="0">
                <a:latin typeface="Sassoon Penpals" pitchFamily="50" charset="0"/>
              </a:rPr>
            </a:br>
            <a:r>
              <a:rPr lang="en-GB" sz="5400" dirty="0" smtClean="0">
                <a:latin typeface="Sassoon Penpals" pitchFamily="50" charset="0"/>
              </a:rPr>
              <a:t/>
            </a:r>
            <a:br>
              <a:rPr lang="en-GB" sz="5400" dirty="0" smtClean="0">
                <a:latin typeface="Sassoon Penpals" pitchFamily="50" charset="0"/>
              </a:rPr>
            </a:br>
            <a:r>
              <a:rPr lang="en-GB" sz="5400" dirty="0">
                <a:latin typeface="Sassoon Penpals" pitchFamily="50" charset="0"/>
              </a:rPr>
              <a:t/>
            </a:r>
            <a:br>
              <a:rPr lang="en-GB" sz="5400" dirty="0">
                <a:latin typeface="Sassoon Penpals" pitchFamily="50" charset="0"/>
              </a:rPr>
            </a:br>
            <a:r>
              <a:rPr lang="en-GB" sz="1100" dirty="0">
                <a:latin typeface="Sassoon Penpals" pitchFamily="50" charset="0"/>
              </a:rPr>
              <a:t/>
            </a:r>
            <a:br>
              <a:rPr lang="en-GB" sz="1100" dirty="0">
                <a:latin typeface="Sassoon Penpals" pitchFamily="50" charset="0"/>
              </a:rPr>
            </a:br>
            <a:r>
              <a:rPr lang="en-GB" sz="4800" dirty="0">
                <a:latin typeface="Sassoon Penpals" pitchFamily="50" charset="0"/>
              </a:rPr>
              <a:t/>
            </a:r>
            <a:br>
              <a:rPr lang="en-GB" sz="4800" dirty="0">
                <a:latin typeface="Sassoon Penpals" pitchFamily="50" charset="0"/>
              </a:rPr>
            </a:br>
            <a:endParaRPr lang="en-GB" sz="3200" dirty="0">
              <a:latin typeface="Sassoon Penpals" pitchFamily="50" charset="0"/>
            </a:endParaRPr>
          </a:p>
        </p:txBody>
      </p:sp>
      <p:pic>
        <p:nvPicPr>
          <p:cNvPr id="1433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39072" y="3429000"/>
            <a:ext cx="4676426" cy="210237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09496635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4265" y="2503095"/>
            <a:ext cx="10515600" cy="925905"/>
          </a:xfrm>
        </p:spPr>
        <p:txBody>
          <a:bodyPr>
            <a:noAutofit/>
          </a:bodyPr>
          <a:lstStyle/>
          <a:p>
            <a:r>
              <a:rPr lang="en-GB" sz="6600" dirty="0" smtClean="0">
                <a:latin typeface="Sassoon Penpals" pitchFamily="50" charset="0"/>
              </a:rPr>
              <a:t>Day </a:t>
            </a:r>
            <a:r>
              <a:rPr lang="en-GB" sz="6600" dirty="0">
                <a:latin typeface="Sassoon Penpals" pitchFamily="50" charset="0"/>
              </a:rPr>
              <a:t>4</a:t>
            </a:r>
            <a:r>
              <a:rPr lang="en-GB" sz="6600" dirty="0" smtClean="0">
                <a:latin typeface="Sassoon Penpals" pitchFamily="50" charset="0"/>
              </a:rPr>
              <a:t>- </a:t>
            </a:r>
            <a:r>
              <a:rPr lang="en-GB" sz="6600" dirty="0" err="1" smtClean="0">
                <a:latin typeface="Sassoon Penpals" pitchFamily="50" charset="0"/>
              </a:rPr>
              <a:t>ar</a:t>
            </a:r>
            <a:r>
              <a:rPr lang="en-GB" sz="5400" dirty="0" smtClean="0">
                <a:latin typeface="Sassoon Penpals" pitchFamily="50" charset="0"/>
              </a:rPr>
              <a:t/>
            </a:r>
            <a:br>
              <a:rPr lang="en-GB" sz="5400" dirty="0" smtClean="0">
                <a:latin typeface="Sassoon Penpals" pitchFamily="50" charset="0"/>
              </a:rPr>
            </a:br>
            <a:r>
              <a:rPr lang="en-GB" sz="3200" dirty="0">
                <a:latin typeface="Sassoon Penpals" pitchFamily="50" charset="0"/>
              </a:rPr>
              <a:t/>
            </a:r>
            <a:br>
              <a:rPr lang="en-GB" sz="3200" dirty="0">
                <a:latin typeface="Sassoon Penpals" pitchFamily="50" charset="0"/>
              </a:rPr>
            </a:br>
            <a:r>
              <a:rPr lang="en-GB" sz="3200" dirty="0">
                <a:latin typeface="Sassoon Penpals" pitchFamily="50" charset="0"/>
              </a:rPr>
              <a:t/>
            </a:r>
            <a:br>
              <a:rPr lang="en-GB" sz="3200" dirty="0">
                <a:latin typeface="Sassoon Penpals" pitchFamily="50" charset="0"/>
              </a:rPr>
            </a:br>
            <a:r>
              <a:rPr lang="en-GB" sz="3200" dirty="0" smtClean="0">
                <a:latin typeface="Sassoon Penpals" pitchFamily="50" charset="0"/>
              </a:rPr>
              <a:t/>
            </a:r>
            <a:br>
              <a:rPr lang="en-GB" sz="3200" dirty="0" smtClean="0">
                <a:latin typeface="Sassoon Penpals" pitchFamily="50" charset="0"/>
              </a:rPr>
            </a:br>
            <a:r>
              <a:rPr lang="en-GB" sz="3200" dirty="0">
                <a:latin typeface="Sassoon Penpals" pitchFamily="50" charset="0"/>
              </a:rPr>
              <a:t/>
            </a:r>
            <a:br>
              <a:rPr lang="en-GB" sz="3200" dirty="0">
                <a:latin typeface="Sassoon Penpals" pitchFamily="50" charset="0"/>
              </a:rPr>
            </a:br>
            <a:r>
              <a:rPr lang="en-GB" sz="5400" dirty="0" smtClean="0">
                <a:latin typeface="Sassoon Penpals" pitchFamily="50" charset="0"/>
              </a:rPr>
              <a:t/>
            </a:r>
            <a:br>
              <a:rPr lang="en-GB" sz="5400" dirty="0" smtClean="0">
                <a:latin typeface="Sassoon Penpals" pitchFamily="50" charset="0"/>
              </a:rPr>
            </a:br>
            <a:r>
              <a:rPr lang="en-GB" sz="5400" dirty="0">
                <a:latin typeface="Sassoon Penpals" pitchFamily="50" charset="0"/>
              </a:rPr>
              <a:t/>
            </a:r>
            <a:br>
              <a:rPr lang="en-GB" sz="5400" dirty="0">
                <a:latin typeface="Sassoon Penpals" pitchFamily="50" charset="0"/>
              </a:rPr>
            </a:br>
            <a:r>
              <a:rPr lang="en-GB" sz="1100" dirty="0">
                <a:latin typeface="Sassoon Penpals" pitchFamily="50" charset="0"/>
              </a:rPr>
              <a:t/>
            </a:r>
            <a:br>
              <a:rPr lang="en-GB" sz="1100" dirty="0">
                <a:latin typeface="Sassoon Penpals" pitchFamily="50" charset="0"/>
              </a:rPr>
            </a:br>
            <a:r>
              <a:rPr lang="en-GB" sz="4800" dirty="0">
                <a:latin typeface="Sassoon Penpals" pitchFamily="50" charset="0"/>
              </a:rPr>
              <a:t/>
            </a:r>
            <a:br>
              <a:rPr lang="en-GB" sz="4800" dirty="0">
                <a:latin typeface="Sassoon Penpals" pitchFamily="50" charset="0"/>
              </a:rPr>
            </a:br>
            <a:endParaRPr lang="en-GB" sz="3200" dirty="0">
              <a:latin typeface="Sassoon Penpals" pitchFamily="50" charset="0"/>
            </a:endParaRPr>
          </a:p>
        </p:txBody>
      </p:sp>
      <p:pic>
        <p:nvPicPr>
          <p:cNvPr id="1536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4616" y="1867916"/>
            <a:ext cx="4067175" cy="17430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536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5578" y="3895413"/>
            <a:ext cx="3905250" cy="23050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5364"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624670" y="1867916"/>
            <a:ext cx="4810125" cy="18002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5365"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624670" y="4119173"/>
            <a:ext cx="5410200" cy="20193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28386069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GB" sz="8800" dirty="0" smtClean="0">
                <a:latin typeface="Sassoon Penpals" pitchFamily="50" charset="0"/>
              </a:rPr>
              <a:t>Phonics Home Learning</a:t>
            </a:r>
            <a:endParaRPr lang="en-GB" sz="8800" dirty="0">
              <a:latin typeface="Sassoon Penpals" pitchFamily="50" charset="0"/>
            </a:endParaRPr>
          </a:p>
        </p:txBody>
      </p:sp>
      <p:sp>
        <p:nvSpPr>
          <p:cNvPr id="3" name="Subtitle 2"/>
          <p:cNvSpPr>
            <a:spLocks noGrp="1"/>
          </p:cNvSpPr>
          <p:nvPr>
            <p:ph type="subTitle" idx="1"/>
          </p:nvPr>
        </p:nvSpPr>
        <p:spPr/>
        <p:txBody>
          <a:bodyPr>
            <a:normAutofit/>
          </a:bodyPr>
          <a:lstStyle/>
          <a:p>
            <a:r>
              <a:rPr lang="en-GB" sz="4000" dirty="0" smtClean="0">
                <a:latin typeface="Sassoon Penpals" pitchFamily="50" charset="0"/>
              </a:rPr>
              <a:t>Week Beginning 11.1.21</a:t>
            </a:r>
            <a:endParaRPr lang="en-GB" sz="4000" dirty="0">
              <a:latin typeface="Sassoon Penpals" pitchFamily="50" charset="0"/>
            </a:endParaRPr>
          </a:p>
        </p:txBody>
      </p:sp>
    </p:spTree>
    <p:extLst>
      <p:ext uri="{BB962C8B-B14F-4D97-AF65-F5344CB8AC3E}">
        <p14:creationId xmlns:p14="http://schemas.microsoft.com/office/powerpoint/2010/main" val="412507447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9216" y="4818249"/>
            <a:ext cx="10515600" cy="925905"/>
          </a:xfrm>
        </p:spPr>
        <p:txBody>
          <a:bodyPr>
            <a:noAutofit/>
          </a:bodyPr>
          <a:lstStyle/>
          <a:p>
            <a:r>
              <a:rPr lang="en-GB" sz="6600" dirty="0" smtClean="0">
                <a:latin typeface="Sassoon Penpals" pitchFamily="50" charset="0"/>
              </a:rPr>
              <a:t>Day 4- </a:t>
            </a:r>
            <a:r>
              <a:rPr lang="en-GB" sz="6600" dirty="0" err="1" smtClean="0">
                <a:latin typeface="Sassoon Penpals" pitchFamily="50" charset="0"/>
              </a:rPr>
              <a:t>ar</a:t>
            </a:r>
            <a:r>
              <a:rPr lang="en-GB" sz="5400" dirty="0" smtClean="0">
                <a:latin typeface="Sassoon Penpals" pitchFamily="50" charset="0"/>
              </a:rPr>
              <a:t/>
            </a:r>
            <a:br>
              <a:rPr lang="en-GB" sz="5400" dirty="0" smtClean="0">
                <a:latin typeface="Sassoon Penpals" pitchFamily="50" charset="0"/>
              </a:rPr>
            </a:br>
            <a:r>
              <a:rPr lang="en-GB" sz="5400" dirty="0" smtClean="0">
                <a:latin typeface="Sassoon Penpals" pitchFamily="50" charset="0"/>
              </a:rPr>
              <a:t/>
            </a:r>
            <a:br>
              <a:rPr lang="en-GB" sz="5400" dirty="0" smtClean="0">
                <a:latin typeface="Sassoon Penpals" pitchFamily="50" charset="0"/>
              </a:rPr>
            </a:br>
            <a:r>
              <a:rPr lang="en-GB" sz="3200" dirty="0" smtClean="0">
                <a:latin typeface="Sassoon Penpals" pitchFamily="50" charset="0"/>
              </a:rPr>
              <a:t>Log into Phonics Play. </a:t>
            </a:r>
            <a:br>
              <a:rPr lang="en-GB" sz="3200" dirty="0" smtClean="0">
                <a:latin typeface="Sassoon Penpals" pitchFamily="50" charset="0"/>
              </a:rPr>
            </a:br>
            <a:r>
              <a:rPr lang="en-GB" sz="3200" dirty="0">
                <a:latin typeface="Sassoon Penpals" pitchFamily="50" charset="0"/>
              </a:rPr>
              <a:t/>
            </a:r>
            <a:br>
              <a:rPr lang="en-GB" sz="3200" dirty="0">
                <a:latin typeface="Sassoon Penpals" pitchFamily="50" charset="0"/>
              </a:rPr>
            </a:br>
            <a:r>
              <a:rPr lang="en-GB" sz="3200" b="1" dirty="0" smtClean="0">
                <a:latin typeface="Sassoon Penpals" pitchFamily="50" charset="0"/>
              </a:rPr>
              <a:t/>
            </a:r>
            <a:br>
              <a:rPr lang="en-GB" sz="3200" b="1" dirty="0" smtClean="0">
                <a:latin typeface="Sassoon Penpals" pitchFamily="50" charset="0"/>
              </a:rPr>
            </a:br>
            <a:r>
              <a:rPr lang="en-GB" sz="3200" b="1" dirty="0" smtClean="0">
                <a:latin typeface="Sassoon Penpals" pitchFamily="50" charset="0"/>
              </a:rPr>
              <a:t/>
            </a:r>
            <a:br>
              <a:rPr lang="en-GB" sz="3200" b="1" dirty="0" smtClean="0">
                <a:latin typeface="Sassoon Penpals" pitchFamily="50" charset="0"/>
              </a:rPr>
            </a:br>
            <a:r>
              <a:rPr lang="en-GB" sz="3200" b="1" dirty="0" smtClean="0">
                <a:latin typeface="Sassoon Penpals" pitchFamily="50" charset="0"/>
              </a:rPr>
              <a:t>Play buried treasure (</a:t>
            </a:r>
            <a:r>
              <a:rPr lang="en-GB" sz="3200" b="1" dirty="0" err="1" smtClean="0">
                <a:latin typeface="Sassoon Penpals" pitchFamily="50" charset="0"/>
              </a:rPr>
              <a:t>ar</a:t>
            </a:r>
            <a:r>
              <a:rPr lang="en-GB" sz="3200" b="1" dirty="0" smtClean="0">
                <a:latin typeface="Sassoon Penpals" pitchFamily="50" charset="0"/>
              </a:rPr>
              <a:t> sound)</a:t>
            </a:r>
            <a:br>
              <a:rPr lang="en-GB" sz="3200" b="1" dirty="0" smtClean="0">
                <a:latin typeface="Sassoon Penpals" pitchFamily="50" charset="0"/>
              </a:rPr>
            </a:br>
            <a:r>
              <a:rPr lang="en-GB" sz="3200" dirty="0" smtClean="0">
                <a:latin typeface="Sassoon Penpals" pitchFamily="50" charset="0"/>
              </a:rPr>
              <a:t/>
            </a:r>
            <a:br>
              <a:rPr lang="en-GB" sz="3200" dirty="0" smtClean="0">
                <a:latin typeface="Sassoon Penpals" pitchFamily="50" charset="0"/>
              </a:rPr>
            </a:br>
            <a:r>
              <a:rPr lang="en-GB" sz="3200" b="1" dirty="0">
                <a:latin typeface="Sassoon Penpals" pitchFamily="50" charset="0"/>
              </a:rPr>
              <a:t/>
            </a:r>
            <a:br>
              <a:rPr lang="en-GB" sz="3200" b="1" dirty="0">
                <a:latin typeface="Sassoon Penpals" pitchFamily="50" charset="0"/>
              </a:rPr>
            </a:br>
            <a:r>
              <a:rPr lang="en-GB" sz="3200" dirty="0" smtClean="0">
                <a:latin typeface="Sassoon Penpals" pitchFamily="50" charset="0"/>
              </a:rPr>
              <a:t/>
            </a:r>
            <a:br>
              <a:rPr lang="en-GB" sz="3200" dirty="0" smtClean="0">
                <a:latin typeface="Sassoon Penpals" pitchFamily="50" charset="0"/>
              </a:rPr>
            </a:br>
            <a:r>
              <a:rPr lang="en-GB" sz="3200" dirty="0">
                <a:latin typeface="Sassoon Penpals" pitchFamily="50" charset="0"/>
              </a:rPr>
              <a:t/>
            </a:r>
            <a:br>
              <a:rPr lang="en-GB" sz="3200" dirty="0">
                <a:latin typeface="Sassoon Penpals" pitchFamily="50" charset="0"/>
              </a:rPr>
            </a:br>
            <a:r>
              <a:rPr lang="en-GB" sz="3200" dirty="0">
                <a:latin typeface="Sassoon Penpals" pitchFamily="50" charset="0"/>
              </a:rPr>
              <a:t/>
            </a:r>
            <a:br>
              <a:rPr lang="en-GB" sz="3200" dirty="0">
                <a:latin typeface="Sassoon Penpals" pitchFamily="50" charset="0"/>
              </a:rPr>
            </a:br>
            <a:r>
              <a:rPr lang="en-GB" sz="3200" dirty="0" smtClean="0">
                <a:latin typeface="Sassoon Penpals" pitchFamily="50" charset="0"/>
              </a:rPr>
              <a:t/>
            </a:r>
            <a:br>
              <a:rPr lang="en-GB" sz="3200" dirty="0" smtClean="0">
                <a:latin typeface="Sassoon Penpals" pitchFamily="50" charset="0"/>
              </a:rPr>
            </a:br>
            <a:r>
              <a:rPr lang="en-GB" sz="3200" dirty="0">
                <a:latin typeface="Sassoon Penpals" pitchFamily="50" charset="0"/>
              </a:rPr>
              <a:t/>
            </a:r>
            <a:br>
              <a:rPr lang="en-GB" sz="3200" dirty="0">
                <a:latin typeface="Sassoon Penpals" pitchFamily="50" charset="0"/>
              </a:rPr>
            </a:br>
            <a:r>
              <a:rPr lang="en-GB" sz="5400" dirty="0" smtClean="0">
                <a:latin typeface="Sassoon Penpals" pitchFamily="50" charset="0"/>
              </a:rPr>
              <a:t/>
            </a:r>
            <a:br>
              <a:rPr lang="en-GB" sz="5400" dirty="0" smtClean="0">
                <a:latin typeface="Sassoon Penpals" pitchFamily="50" charset="0"/>
              </a:rPr>
            </a:br>
            <a:r>
              <a:rPr lang="en-GB" sz="5400" dirty="0">
                <a:latin typeface="Sassoon Penpals" pitchFamily="50" charset="0"/>
              </a:rPr>
              <a:t/>
            </a:r>
            <a:br>
              <a:rPr lang="en-GB" sz="5400" dirty="0">
                <a:latin typeface="Sassoon Penpals" pitchFamily="50" charset="0"/>
              </a:rPr>
            </a:br>
            <a:r>
              <a:rPr lang="en-GB" sz="1100" dirty="0">
                <a:latin typeface="Sassoon Penpals" pitchFamily="50" charset="0"/>
              </a:rPr>
              <a:t/>
            </a:r>
            <a:br>
              <a:rPr lang="en-GB" sz="1100" dirty="0">
                <a:latin typeface="Sassoon Penpals" pitchFamily="50" charset="0"/>
              </a:rPr>
            </a:br>
            <a:r>
              <a:rPr lang="en-GB" sz="4800" dirty="0">
                <a:latin typeface="Sassoon Penpals" pitchFamily="50" charset="0"/>
              </a:rPr>
              <a:t/>
            </a:r>
            <a:br>
              <a:rPr lang="en-GB" sz="4800" dirty="0">
                <a:latin typeface="Sassoon Penpals" pitchFamily="50" charset="0"/>
              </a:rPr>
            </a:br>
            <a:endParaRPr lang="en-GB" sz="3200" dirty="0">
              <a:latin typeface="Sassoon Penpals" pitchFamily="50" charset="0"/>
            </a:endParaRPr>
          </a:p>
        </p:txBody>
      </p:sp>
      <p:pic>
        <p:nvPicPr>
          <p:cNvPr id="5123"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82261" y="1305864"/>
            <a:ext cx="5221338" cy="146104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22595" y="3750118"/>
            <a:ext cx="4781004" cy="267102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79881665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9216" y="4818249"/>
            <a:ext cx="10515600" cy="925905"/>
          </a:xfrm>
        </p:spPr>
        <p:txBody>
          <a:bodyPr>
            <a:noAutofit/>
          </a:bodyPr>
          <a:lstStyle/>
          <a:p>
            <a:r>
              <a:rPr lang="en-GB" sz="6600" dirty="0" smtClean="0">
                <a:latin typeface="Sassoon Penpals" pitchFamily="50" charset="0"/>
              </a:rPr>
              <a:t>Day 5- tricky words</a:t>
            </a:r>
            <a:r>
              <a:rPr lang="en-GB" sz="5400" dirty="0" smtClean="0">
                <a:latin typeface="Sassoon Penpals" pitchFamily="50" charset="0"/>
              </a:rPr>
              <a:t/>
            </a:r>
            <a:br>
              <a:rPr lang="en-GB" sz="5400" dirty="0" smtClean="0">
                <a:latin typeface="Sassoon Penpals" pitchFamily="50" charset="0"/>
              </a:rPr>
            </a:br>
            <a:r>
              <a:rPr lang="en-GB" sz="5400" dirty="0" smtClean="0">
                <a:latin typeface="Sassoon Penpals" pitchFamily="50" charset="0"/>
              </a:rPr>
              <a:t/>
            </a:r>
            <a:br>
              <a:rPr lang="en-GB" sz="5400" dirty="0" smtClean="0">
                <a:latin typeface="Sassoon Penpals" pitchFamily="50" charset="0"/>
              </a:rPr>
            </a:br>
            <a:r>
              <a:rPr lang="en-GB" sz="3200" dirty="0" smtClean="0">
                <a:latin typeface="Sassoon Penpals" pitchFamily="50" charset="0"/>
              </a:rPr>
              <a:t>Today you will be looking at some tricky words.</a:t>
            </a:r>
            <a:br>
              <a:rPr lang="en-GB" sz="3200" dirty="0" smtClean="0">
                <a:latin typeface="Sassoon Penpals" pitchFamily="50" charset="0"/>
              </a:rPr>
            </a:br>
            <a:r>
              <a:rPr lang="en-GB" sz="3200" dirty="0">
                <a:latin typeface="Sassoon Penpals" pitchFamily="50" charset="0"/>
              </a:rPr>
              <a:t/>
            </a:r>
            <a:br>
              <a:rPr lang="en-GB" sz="3200" dirty="0">
                <a:latin typeface="Sassoon Penpals" pitchFamily="50" charset="0"/>
              </a:rPr>
            </a:br>
            <a:r>
              <a:rPr lang="en-GB" sz="3200" b="1" dirty="0" smtClean="0">
                <a:latin typeface="Sassoon Penpals" pitchFamily="50" charset="0"/>
              </a:rPr>
              <a:t>Remember tricky words are words which you cannot sound out. </a:t>
            </a:r>
            <a:br>
              <a:rPr lang="en-GB" sz="3200" b="1" dirty="0" smtClean="0">
                <a:latin typeface="Sassoon Penpals" pitchFamily="50" charset="0"/>
              </a:rPr>
            </a:br>
            <a:r>
              <a:rPr lang="en-GB" sz="3200" b="1" dirty="0" smtClean="0">
                <a:latin typeface="Sassoon Penpals" pitchFamily="50" charset="0"/>
              </a:rPr>
              <a:t/>
            </a:r>
            <a:br>
              <a:rPr lang="en-GB" sz="3200" b="1" dirty="0" smtClean="0">
                <a:latin typeface="Sassoon Penpals" pitchFamily="50" charset="0"/>
              </a:rPr>
            </a:br>
            <a:r>
              <a:rPr lang="en-GB" sz="3200" b="1" dirty="0" smtClean="0">
                <a:latin typeface="Sassoon Penpals" pitchFamily="50" charset="0"/>
              </a:rPr>
              <a:t>Watch the video below, whilst watching the video make sure you:</a:t>
            </a:r>
            <a:br>
              <a:rPr lang="en-GB" sz="3200" b="1" dirty="0" smtClean="0">
                <a:latin typeface="Sassoon Penpals" pitchFamily="50" charset="0"/>
              </a:rPr>
            </a:br>
            <a:r>
              <a:rPr lang="en-GB" sz="3200" b="1" dirty="0" smtClean="0">
                <a:latin typeface="Sassoon Penpals" pitchFamily="50" charset="0"/>
              </a:rPr>
              <a:t>-</a:t>
            </a:r>
            <a:r>
              <a:rPr lang="en-GB" sz="3200" dirty="0" smtClean="0">
                <a:latin typeface="Sassoon Penpals" pitchFamily="50" charset="0"/>
              </a:rPr>
              <a:t>Practise saying the word</a:t>
            </a:r>
            <a:br>
              <a:rPr lang="en-GB" sz="3200" dirty="0" smtClean="0">
                <a:latin typeface="Sassoon Penpals" pitchFamily="50" charset="0"/>
              </a:rPr>
            </a:br>
            <a:r>
              <a:rPr lang="en-GB" sz="3200" dirty="0" smtClean="0">
                <a:latin typeface="Sassoon Penpals" pitchFamily="50" charset="0"/>
              </a:rPr>
              <a:t>-Have a go at writing words with the sound in</a:t>
            </a:r>
            <a:br>
              <a:rPr lang="en-GB" sz="3200" dirty="0" smtClean="0">
                <a:latin typeface="Sassoon Penpals" pitchFamily="50" charset="0"/>
              </a:rPr>
            </a:br>
            <a:r>
              <a:rPr lang="en-GB" sz="3200" b="1" dirty="0">
                <a:latin typeface="Sassoon Penpals" pitchFamily="50" charset="0"/>
              </a:rPr>
              <a:t/>
            </a:r>
            <a:br>
              <a:rPr lang="en-GB" sz="3200" b="1" dirty="0">
                <a:latin typeface="Sassoon Penpals" pitchFamily="50" charset="0"/>
              </a:rPr>
            </a:br>
            <a:r>
              <a:rPr lang="en-GB" sz="3200" dirty="0" smtClean="0">
                <a:latin typeface="Sassoon Penpals" pitchFamily="50" charset="0"/>
              </a:rPr>
              <a:t/>
            </a:r>
            <a:br>
              <a:rPr lang="en-GB" sz="3200" dirty="0" smtClean="0">
                <a:latin typeface="Sassoon Penpals" pitchFamily="50" charset="0"/>
              </a:rPr>
            </a:br>
            <a:r>
              <a:rPr lang="en-GB" sz="3200" dirty="0">
                <a:latin typeface="Sassoon Penpals" pitchFamily="50" charset="0"/>
                <a:hlinkClick r:id="rId2"/>
              </a:rPr>
              <a:t>https://</a:t>
            </a:r>
            <a:r>
              <a:rPr lang="en-GB" sz="3200" dirty="0" smtClean="0">
                <a:latin typeface="Sassoon Penpals" pitchFamily="50" charset="0"/>
                <a:hlinkClick r:id="rId2"/>
              </a:rPr>
              <a:t>www.youtube.com/watch?v=R087lYrRpgY</a:t>
            </a:r>
            <a:r>
              <a:rPr lang="en-GB" sz="3200" dirty="0" smtClean="0">
                <a:latin typeface="Sassoon Penpals" pitchFamily="50" charset="0"/>
              </a:rPr>
              <a:t> </a:t>
            </a:r>
            <a:r>
              <a:rPr lang="en-GB" sz="3200" dirty="0">
                <a:latin typeface="Sassoon Penpals" pitchFamily="50" charset="0"/>
              </a:rPr>
              <a:t/>
            </a:r>
            <a:br>
              <a:rPr lang="en-GB" sz="3200" dirty="0">
                <a:latin typeface="Sassoon Penpals" pitchFamily="50" charset="0"/>
              </a:rPr>
            </a:br>
            <a:r>
              <a:rPr lang="en-GB" sz="3200" dirty="0">
                <a:latin typeface="Sassoon Penpals" pitchFamily="50" charset="0"/>
              </a:rPr>
              <a:t/>
            </a:r>
            <a:br>
              <a:rPr lang="en-GB" sz="3200" dirty="0">
                <a:latin typeface="Sassoon Penpals" pitchFamily="50" charset="0"/>
              </a:rPr>
            </a:br>
            <a:r>
              <a:rPr lang="en-GB" sz="3200" dirty="0" smtClean="0">
                <a:latin typeface="Sassoon Penpals" pitchFamily="50" charset="0"/>
              </a:rPr>
              <a:t/>
            </a:r>
            <a:br>
              <a:rPr lang="en-GB" sz="3200" dirty="0" smtClean="0">
                <a:latin typeface="Sassoon Penpals" pitchFamily="50" charset="0"/>
              </a:rPr>
            </a:br>
            <a:r>
              <a:rPr lang="en-GB" sz="3200" dirty="0">
                <a:latin typeface="Sassoon Penpals" pitchFamily="50" charset="0"/>
              </a:rPr>
              <a:t/>
            </a:r>
            <a:br>
              <a:rPr lang="en-GB" sz="3200" dirty="0">
                <a:latin typeface="Sassoon Penpals" pitchFamily="50" charset="0"/>
              </a:rPr>
            </a:br>
            <a:r>
              <a:rPr lang="en-GB" sz="5400" dirty="0" smtClean="0">
                <a:latin typeface="Sassoon Penpals" pitchFamily="50" charset="0"/>
              </a:rPr>
              <a:t/>
            </a:r>
            <a:br>
              <a:rPr lang="en-GB" sz="5400" dirty="0" smtClean="0">
                <a:latin typeface="Sassoon Penpals" pitchFamily="50" charset="0"/>
              </a:rPr>
            </a:br>
            <a:r>
              <a:rPr lang="en-GB" sz="5400" dirty="0">
                <a:latin typeface="Sassoon Penpals" pitchFamily="50" charset="0"/>
              </a:rPr>
              <a:t/>
            </a:r>
            <a:br>
              <a:rPr lang="en-GB" sz="5400" dirty="0">
                <a:latin typeface="Sassoon Penpals" pitchFamily="50" charset="0"/>
              </a:rPr>
            </a:br>
            <a:r>
              <a:rPr lang="en-GB" sz="1100" dirty="0">
                <a:latin typeface="Sassoon Penpals" pitchFamily="50" charset="0"/>
              </a:rPr>
              <a:t/>
            </a:r>
            <a:br>
              <a:rPr lang="en-GB" sz="1100" dirty="0">
                <a:latin typeface="Sassoon Penpals" pitchFamily="50" charset="0"/>
              </a:rPr>
            </a:br>
            <a:r>
              <a:rPr lang="en-GB" sz="4800" dirty="0">
                <a:latin typeface="Sassoon Penpals" pitchFamily="50" charset="0"/>
              </a:rPr>
              <a:t/>
            </a:r>
            <a:br>
              <a:rPr lang="en-GB" sz="4800" dirty="0">
                <a:latin typeface="Sassoon Penpals" pitchFamily="50" charset="0"/>
              </a:rPr>
            </a:br>
            <a:endParaRPr lang="en-GB" sz="3200" dirty="0">
              <a:latin typeface="Sassoon Penpals" pitchFamily="50" charset="0"/>
            </a:endParaRPr>
          </a:p>
        </p:txBody>
      </p:sp>
    </p:spTree>
    <p:extLst>
      <p:ext uri="{BB962C8B-B14F-4D97-AF65-F5344CB8AC3E}">
        <p14:creationId xmlns:p14="http://schemas.microsoft.com/office/powerpoint/2010/main" val="390984630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9216" y="4818249"/>
            <a:ext cx="10515600" cy="925905"/>
          </a:xfrm>
        </p:spPr>
        <p:txBody>
          <a:bodyPr>
            <a:noAutofit/>
          </a:bodyPr>
          <a:lstStyle/>
          <a:p>
            <a:r>
              <a:rPr lang="en-GB" sz="6600" dirty="0" smtClean="0">
                <a:latin typeface="Sassoon Penpals" pitchFamily="50" charset="0"/>
              </a:rPr>
              <a:t>Day 5- tricky words</a:t>
            </a:r>
            <a:r>
              <a:rPr lang="en-GB" sz="5400" dirty="0" smtClean="0">
                <a:latin typeface="Sassoon Penpals" pitchFamily="50" charset="0"/>
              </a:rPr>
              <a:t/>
            </a:r>
            <a:br>
              <a:rPr lang="en-GB" sz="5400" dirty="0" smtClean="0">
                <a:latin typeface="Sassoon Penpals" pitchFamily="50" charset="0"/>
              </a:rPr>
            </a:br>
            <a:r>
              <a:rPr lang="en-GB" sz="5400" dirty="0" smtClean="0">
                <a:latin typeface="Sassoon Penpals" pitchFamily="50" charset="0"/>
              </a:rPr>
              <a:t/>
            </a:r>
            <a:br>
              <a:rPr lang="en-GB" sz="5400" dirty="0" smtClean="0">
                <a:latin typeface="Sassoon Penpals" pitchFamily="50" charset="0"/>
              </a:rPr>
            </a:br>
            <a:r>
              <a:rPr lang="en-GB" sz="3200" dirty="0" smtClean="0">
                <a:latin typeface="Sassoon Penpals" pitchFamily="50" charset="0"/>
              </a:rPr>
              <a:t>Today you will be looking at some tricky words.</a:t>
            </a:r>
            <a:br>
              <a:rPr lang="en-GB" sz="3200" dirty="0" smtClean="0">
                <a:latin typeface="Sassoon Penpals" pitchFamily="50" charset="0"/>
              </a:rPr>
            </a:br>
            <a:r>
              <a:rPr lang="en-GB" sz="3200" dirty="0">
                <a:latin typeface="Sassoon Penpals" pitchFamily="50" charset="0"/>
              </a:rPr>
              <a:t/>
            </a:r>
            <a:br>
              <a:rPr lang="en-GB" sz="3200" dirty="0">
                <a:latin typeface="Sassoon Penpals" pitchFamily="50" charset="0"/>
              </a:rPr>
            </a:br>
            <a:r>
              <a:rPr lang="en-GB" sz="3200" b="1" dirty="0" smtClean="0">
                <a:latin typeface="Sassoon Penpals" pitchFamily="50" charset="0"/>
              </a:rPr>
              <a:t>Remember tricky words are words which you cannot sound out. </a:t>
            </a:r>
            <a:br>
              <a:rPr lang="en-GB" sz="3200" b="1" dirty="0" smtClean="0">
                <a:latin typeface="Sassoon Penpals" pitchFamily="50" charset="0"/>
              </a:rPr>
            </a:br>
            <a:r>
              <a:rPr lang="en-GB" sz="3200" b="1" dirty="0" smtClean="0">
                <a:latin typeface="Sassoon Penpals" pitchFamily="50" charset="0"/>
              </a:rPr>
              <a:t/>
            </a:r>
            <a:br>
              <a:rPr lang="en-GB" sz="3200" b="1" dirty="0" smtClean="0">
                <a:latin typeface="Sassoon Penpals" pitchFamily="50" charset="0"/>
              </a:rPr>
            </a:br>
            <a:r>
              <a:rPr lang="en-GB" sz="3200" b="1" dirty="0" smtClean="0">
                <a:latin typeface="Sassoon Penpals" pitchFamily="50" charset="0"/>
              </a:rPr>
              <a:t>Watch the video below, whilst watching the video make sure you:</a:t>
            </a:r>
            <a:br>
              <a:rPr lang="en-GB" sz="3200" b="1" dirty="0" smtClean="0">
                <a:latin typeface="Sassoon Penpals" pitchFamily="50" charset="0"/>
              </a:rPr>
            </a:br>
            <a:r>
              <a:rPr lang="en-GB" sz="3200" b="1" dirty="0" smtClean="0">
                <a:latin typeface="Sassoon Penpals" pitchFamily="50" charset="0"/>
              </a:rPr>
              <a:t>-</a:t>
            </a:r>
            <a:r>
              <a:rPr lang="en-GB" sz="3200" dirty="0" smtClean="0">
                <a:latin typeface="Sassoon Penpals" pitchFamily="50" charset="0"/>
              </a:rPr>
              <a:t>Practise saying the word</a:t>
            </a:r>
            <a:br>
              <a:rPr lang="en-GB" sz="3200" dirty="0" smtClean="0">
                <a:latin typeface="Sassoon Penpals" pitchFamily="50" charset="0"/>
              </a:rPr>
            </a:br>
            <a:r>
              <a:rPr lang="en-GB" sz="3200" dirty="0" smtClean="0">
                <a:latin typeface="Sassoon Penpals" pitchFamily="50" charset="0"/>
              </a:rPr>
              <a:t>-Have a go at writing words with the sound in</a:t>
            </a:r>
            <a:br>
              <a:rPr lang="en-GB" sz="3200" dirty="0" smtClean="0">
                <a:latin typeface="Sassoon Penpals" pitchFamily="50" charset="0"/>
              </a:rPr>
            </a:br>
            <a:r>
              <a:rPr lang="en-GB" sz="3200" b="1" dirty="0">
                <a:latin typeface="Sassoon Penpals" pitchFamily="50" charset="0"/>
              </a:rPr>
              <a:t/>
            </a:r>
            <a:br>
              <a:rPr lang="en-GB" sz="3200" b="1" dirty="0">
                <a:latin typeface="Sassoon Penpals" pitchFamily="50" charset="0"/>
              </a:rPr>
            </a:br>
            <a:r>
              <a:rPr lang="en-GB" sz="3200" dirty="0" smtClean="0">
                <a:latin typeface="Sassoon Penpals" pitchFamily="50" charset="0"/>
              </a:rPr>
              <a:t/>
            </a:r>
            <a:br>
              <a:rPr lang="en-GB" sz="3200" dirty="0" smtClean="0">
                <a:latin typeface="Sassoon Penpals" pitchFamily="50" charset="0"/>
              </a:rPr>
            </a:br>
            <a:r>
              <a:rPr lang="en-GB" sz="3200" dirty="0">
                <a:latin typeface="Sassoon Penpals" pitchFamily="50" charset="0"/>
                <a:hlinkClick r:id="rId2"/>
              </a:rPr>
              <a:t>https://</a:t>
            </a:r>
            <a:r>
              <a:rPr lang="en-GB" sz="3200" dirty="0" smtClean="0">
                <a:latin typeface="Sassoon Penpals" pitchFamily="50" charset="0"/>
                <a:hlinkClick r:id="rId2"/>
              </a:rPr>
              <a:t>www.youtube.com/watch?v=R087lYrRpgY</a:t>
            </a:r>
            <a:r>
              <a:rPr lang="en-GB" sz="3200" dirty="0" smtClean="0">
                <a:latin typeface="Sassoon Penpals" pitchFamily="50" charset="0"/>
              </a:rPr>
              <a:t> </a:t>
            </a:r>
            <a:r>
              <a:rPr lang="en-GB" sz="3200" dirty="0">
                <a:latin typeface="Sassoon Penpals" pitchFamily="50" charset="0"/>
              </a:rPr>
              <a:t/>
            </a:r>
            <a:br>
              <a:rPr lang="en-GB" sz="3200" dirty="0">
                <a:latin typeface="Sassoon Penpals" pitchFamily="50" charset="0"/>
              </a:rPr>
            </a:br>
            <a:r>
              <a:rPr lang="en-GB" sz="3200" dirty="0">
                <a:latin typeface="Sassoon Penpals" pitchFamily="50" charset="0"/>
              </a:rPr>
              <a:t/>
            </a:r>
            <a:br>
              <a:rPr lang="en-GB" sz="3200" dirty="0">
                <a:latin typeface="Sassoon Penpals" pitchFamily="50" charset="0"/>
              </a:rPr>
            </a:br>
            <a:r>
              <a:rPr lang="en-GB" sz="3200" dirty="0" smtClean="0">
                <a:latin typeface="Sassoon Penpals" pitchFamily="50" charset="0"/>
              </a:rPr>
              <a:t/>
            </a:r>
            <a:br>
              <a:rPr lang="en-GB" sz="3200" dirty="0" smtClean="0">
                <a:latin typeface="Sassoon Penpals" pitchFamily="50" charset="0"/>
              </a:rPr>
            </a:br>
            <a:r>
              <a:rPr lang="en-GB" sz="3200" dirty="0">
                <a:latin typeface="Sassoon Penpals" pitchFamily="50" charset="0"/>
              </a:rPr>
              <a:t/>
            </a:r>
            <a:br>
              <a:rPr lang="en-GB" sz="3200" dirty="0">
                <a:latin typeface="Sassoon Penpals" pitchFamily="50" charset="0"/>
              </a:rPr>
            </a:br>
            <a:r>
              <a:rPr lang="en-GB" sz="5400" dirty="0" smtClean="0">
                <a:latin typeface="Sassoon Penpals" pitchFamily="50" charset="0"/>
              </a:rPr>
              <a:t/>
            </a:r>
            <a:br>
              <a:rPr lang="en-GB" sz="5400" dirty="0" smtClean="0">
                <a:latin typeface="Sassoon Penpals" pitchFamily="50" charset="0"/>
              </a:rPr>
            </a:br>
            <a:r>
              <a:rPr lang="en-GB" sz="5400" dirty="0">
                <a:latin typeface="Sassoon Penpals" pitchFamily="50" charset="0"/>
              </a:rPr>
              <a:t/>
            </a:r>
            <a:br>
              <a:rPr lang="en-GB" sz="5400" dirty="0">
                <a:latin typeface="Sassoon Penpals" pitchFamily="50" charset="0"/>
              </a:rPr>
            </a:br>
            <a:r>
              <a:rPr lang="en-GB" sz="1100" dirty="0">
                <a:latin typeface="Sassoon Penpals" pitchFamily="50" charset="0"/>
              </a:rPr>
              <a:t/>
            </a:r>
            <a:br>
              <a:rPr lang="en-GB" sz="1100" dirty="0">
                <a:latin typeface="Sassoon Penpals" pitchFamily="50" charset="0"/>
              </a:rPr>
            </a:br>
            <a:r>
              <a:rPr lang="en-GB" sz="4800" dirty="0">
                <a:latin typeface="Sassoon Penpals" pitchFamily="50" charset="0"/>
              </a:rPr>
              <a:t/>
            </a:r>
            <a:br>
              <a:rPr lang="en-GB" sz="4800" dirty="0">
                <a:latin typeface="Sassoon Penpals" pitchFamily="50" charset="0"/>
              </a:rPr>
            </a:br>
            <a:endParaRPr lang="en-GB" sz="3200" dirty="0">
              <a:latin typeface="Sassoon Penpals" pitchFamily="50" charset="0"/>
            </a:endParaRPr>
          </a:p>
        </p:txBody>
      </p:sp>
    </p:spTree>
    <p:extLst>
      <p:ext uri="{BB962C8B-B14F-4D97-AF65-F5344CB8AC3E}">
        <p14:creationId xmlns:p14="http://schemas.microsoft.com/office/powerpoint/2010/main" val="210501889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9216" y="4818249"/>
            <a:ext cx="10515600" cy="925905"/>
          </a:xfrm>
        </p:spPr>
        <p:txBody>
          <a:bodyPr>
            <a:noAutofit/>
          </a:bodyPr>
          <a:lstStyle/>
          <a:p>
            <a:r>
              <a:rPr lang="en-GB" sz="6600" dirty="0" smtClean="0">
                <a:latin typeface="Sassoon Penpals" pitchFamily="50" charset="0"/>
              </a:rPr>
              <a:t>Day 5- tricky words</a:t>
            </a:r>
            <a:r>
              <a:rPr lang="en-GB" sz="5400" dirty="0" smtClean="0">
                <a:latin typeface="Sassoon Penpals" pitchFamily="50" charset="0"/>
              </a:rPr>
              <a:t/>
            </a:r>
            <a:br>
              <a:rPr lang="en-GB" sz="5400" dirty="0" smtClean="0">
                <a:latin typeface="Sassoon Penpals" pitchFamily="50" charset="0"/>
              </a:rPr>
            </a:br>
            <a:r>
              <a:rPr lang="en-GB" sz="5400" dirty="0" smtClean="0">
                <a:latin typeface="Sassoon Penpals" pitchFamily="50" charset="0"/>
              </a:rPr>
              <a:t/>
            </a:r>
            <a:br>
              <a:rPr lang="en-GB" sz="5400" dirty="0" smtClean="0">
                <a:latin typeface="Sassoon Penpals" pitchFamily="50" charset="0"/>
              </a:rPr>
            </a:br>
            <a:r>
              <a:rPr lang="en-GB" sz="3200" dirty="0" smtClean="0">
                <a:latin typeface="Sassoon Penpals" pitchFamily="50" charset="0"/>
              </a:rPr>
              <a:t>Log into Phonics Play. </a:t>
            </a:r>
            <a:br>
              <a:rPr lang="en-GB" sz="3200" dirty="0" smtClean="0">
                <a:latin typeface="Sassoon Penpals" pitchFamily="50" charset="0"/>
              </a:rPr>
            </a:br>
            <a:r>
              <a:rPr lang="en-GB" sz="3200" dirty="0">
                <a:latin typeface="Sassoon Penpals" pitchFamily="50" charset="0"/>
              </a:rPr>
              <a:t/>
            </a:r>
            <a:br>
              <a:rPr lang="en-GB" sz="3200" dirty="0">
                <a:latin typeface="Sassoon Penpals" pitchFamily="50" charset="0"/>
              </a:rPr>
            </a:br>
            <a:r>
              <a:rPr lang="en-GB" sz="3200" b="1" dirty="0" smtClean="0">
                <a:latin typeface="Sassoon Penpals" pitchFamily="50" charset="0"/>
              </a:rPr>
              <a:t>Remember tricky words are words which you cannot sound out. </a:t>
            </a:r>
            <a:br>
              <a:rPr lang="en-GB" sz="3200" b="1" dirty="0" smtClean="0">
                <a:latin typeface="Sassoon Penpals" pitchFamily="50" charset="0"/>
              </a:rPr>
            </a:br>
            <a:r>
              <a:rPr lang="en-GB" sz="3200" b="1" dirty="0" smtClean="0">
                <a:latin typeface="Sassoon Penpals" pitchFamily="50" charset="0"/>
              </a:rPr>
              <a:t/>
            </a:r>
            <a:br>
              <a:rPr lang="en-GB" sz="3200" b="1" dirty="0" smtClean="0">
                <a:latin typeface="Sassoon Penpals" pitchFamily="50" charset="0"/>
              </a:rPr>
            </a:br>
            <a:r>
              <a:rPr lang="en-GB" sz="3200" b="1" dirty="0" smtClean="0">
                <a:latin typeface="Sassoon Penpals" pitchFamily="50" charset="0"/>
              </a:rPr>
              <a:t>Play the tricky word trucks (phase 2 and 3)</a:t>
            </a:r>
            <a:br>
              <a:rPr lang="en-GB" sz="3200" b="1" dirty="0" smtClean="0">
                <a:latin typeface="Sassoon Penpals" pitchFamily="50" charset="0"/>
              </a:rPr>
            </a:br>
            <a:r>
              <a:rPr lang="en-GB" sz="3200" dirty="0" smtClean="0">
                <a:latin typeface="Sassoon Penpals" pitchFamily="50" charset="0"/>
              </a:rPr>
              <a:t/>
            </a:r>
            <a:br>
              <a:rPr lang="en-GB" sz="3200" dirty="0" smtClean="0">
                <a:latin typeface="Sassoon Penpals" pitchFamily="50" charset="0"/>
              </a:rPr>
            </a:br>
            <a:r>
              <a:rPr lang="en-GB" sz="3200" b="1" dirty="0">
                <a:latin typeface="Sassoon Penpals" pitchFamily="50" charset="0"/>
              </a:rPr>
              <a:t/>
            </a:r>
            <a:br>
              <a:rPr lang="en-GB" sz="3200" b="1" dirty="0">
                <a:latin typeface="Sassoon Penpals" pitchFamily="50" charset="0"/>
              </a:rPr>
            </a:br>
            <a:r>
              <a:rPr lang="en-GB" sz="3200" dirty="0" smtClean="0">
                <a:latin typeface="Sassoon Penpals" pitchFamily="50" charset="0"/>
              </a:rPr>
              <a:t/>
            </a:r>
            <a:br>
              <a:rPr lang="en-GB" sz="3200" dirty="0" smtClean="0">
                <a:latin typeface="Sassoon Penpals" pitchFamily="50" charset="0"/>
              </a:rPr>
            </a:br>
            <a:r>
              <a:rPr lang="en-GB" sz="3200" dirty="0">
                <a:latin typeface="Sassoon Penpals" pitchFamily="50" charset="0"/>
              </a:rPr>
              <a:t/>
            </a:r>
            <a:br>
              <a:rPr lang="en-GB" sz="3200" dirty="0">
                <a:latin typeface="Sassoon Penpals" pitchFamily="50" charset="0"/>
              </a:rPr>
            </a:br>
            <a:r>
              <a:rPr lang="en-GB" sz="3200" dirty="0">
                <a:latin typeface="Sassoon Penpals" pitchFamily="50" charset="0"/>
              </a:rPr>
              <a:t/>
            </a:r>
            <a:br>
              <a:rPr lang="en-GB" sz="3200" dirty="0">
                <a:latin typeface="Sassoon Penpals" pitchFamily="50" charset="0"/>
              </a:rPr>
            </a:br>
            <a:r>
              <a:rPr lang="en-GB" sz="3200" dirty="0" smtClean="0">
                <a:latin typeface="Sassoon Penpals" pitchFamily="50" charset="0"/>
              </a:rPr>
              <a:t/>
            </a:r>
            <a:br>
              <a:rPr lang="en-GB" sz="3200" dirty="0" smtClean="0">
                <a:latin typeface="Sassoon Penpals" pitchFamily="50" charset="0"/>
              </a:rPr>
            </a:br>
            <a:r>
              <a:rPr lang="en-GB" sz="3200" dirty="0">
                <a:latin typeface="Sassoon Penpals" pitchFamily="50" charset="0"/>
              </a:rPr>
              <a:t/>
            </a:r>
            <a:br>
              <a:rPr lang="en-GB" sz="3200" dirty="0">
                <a:latin typeface="Sassoon Penpals" pitchFamily="50" charset="0"/>
              </a:rPr>
            </a:br>
            <a:r>
              <a:rPr lang="en-GB" sz="5400" dirty="0" smtClean="0">
                <a:latin typeface="Sassoon Penpals" pitchFamily="50" charset="0"/>
              </a:rPr>
              <a:t/>
            </a:r>
            <a:br>
              <a:rPr lang="en-GB" sz="5400" dirty="0" smtClean="0">
                <a:latin typeface="Sassoon Penpals" pitchFamily="50" charset="0"/>
              </a:rPr>
            </a:br>
            <a:r>
              <a:rPr lang="en-GB" sz="5400" dirty="0">
                <a:latin typeface="Sassoon Penpals" pitchFamily="50" charset="0"/>
              </a:rPr>
              <a:t/>
            </a:r>
            <a:br>
              <a:rPr lang="en-GB" sz="5400" dirty="0">
                <a:latin typeface="Sassoon Penpals" pitchFamily="50" charset="0"/>
              </a:rPr>
            </a:br>
            <a:r>
              <a:rPr lang="en-GB" sz="1100" dirty="0">
                <a:latin typeface="Sassoon Penpals" pitchFamily="50" charset="0"/>
              </a:rPr>
              <a:t/>
            </a:r>
            <a:br>
              <a:rPr lang="en-GB" sz="1100" dirty="0">
                <a:latin typeface="Sassoon Penpals" pitchFamily="50" charset="0"/>
              </a:rPr>
            </a:br>
            <a:r>
              <a:rPr lang="en-GB" sz="4800" dirty="0">
                <a:latin typeface="Sassoon Penpals" pitchFamily="50" charset="0"/>
              </a:rPr>
              <a:t/>
            </a:r>
            <a:br>
              <a:rPr lang="en-GB" sz="4800" dirty="0">
                <a:latin typeface="Sassoon Penpals" pitchFamily="50" charset="0"/>
              </a:rPr>
            </a:br>
            <a:endParaRPr lang="en-GB" sz="3200" dirty="0">
              <a:latin typeface="Sassoon Penpals" pitchFamily="50" charset="0"/>
            </a:endParaRPr>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84074" y="3775336"/>
            <a:ext cx="3819525" cy="20955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12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82261" y="1305864"/>
            <a:ext cx="5221338" cy="146104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944525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69182"/>
            <a:ext cx="10515600" cy="1325563"/>
          </a:xfrm>
        </p:spPr>
        <p:txBody>
          <a:bodyPr>
            <a:normAutofit/>
          </a:bodyPr>
          <a:lstStyle/>
          <a:p>
            <a:r>
              <a:rPr lang="en-GB" sz="6600" dirty="0" smtClean="0">
                <a:latin typeface="Sassoon Penpals" pitchFamily="50" charset="0"/>
              </a:rPr>
              <a:t>This week…</a:t>
            </a:r>
            <a:endParaRPr lang="en-GB" sz="6600" dirty="0">
              <a:latin typeface="Sassoon Penpals" pitchFamily="50" charset="0"/>
            </a:endParaRPr>
          </a:p>
        </p:txBody>
      </p:sp>
      <p:sp>
        <p:nvSpPr>
          <p:cNvPr id="3" name="Content Placeholder 2"/>
          <p:cNvSpPr>
            <a:spLocks noGrp="1"/>
          </p:cNvSpPr>
          <p:nvPr>
            <p:ph idx="1"/>
          </p:nvPr>
        </p:nvSpPr>
        <p:spPr>
          <a:xfrm>
            <a:off x="838200" y="1411967"/>
            <a:ext cx="10515600" cy="4554117"/>
          </a:xfrm>
        </p:spPr>
        <p:txBody>
          <a:bodyPr>
            <a:noAutofit/>
          </a:bodyPr>
          <a:lstStyle/>
          <a:p>
            <a:r>
              <a:rPr lang="en-GB" sz="4000" dirty="0" smtClean="0">
                <a:latin typeface="Sassoon Penpals" pitchFamily="50" charset="0"/>
              </a:rPr>
              <a:t>Day 1 – ow</a:t>
            </a:r>
          </a:p>
          <a:p>
            <a:r>
              <a:rPr lang="en-GB" sz="4000" dirty="0" smtClean="0">
                <a:latin typeface="Sassoon Penpals" pitchFamily="50" charset="0"/>
              </a:rPr>
              <a:t>Day 2 – </a:t>
            </a:r>
            <a:r>
              <a:rPr lang="en-GB" sz="4000" dirty="0" err="1" smtClean="0">
                <a:latin typeface="Sassoon Penpals" pitchFamily="50" charset="0"/>
              </a:rPr>
              <a:t>ur</a:t>
            </a:r>
            <a:endParaRPr lang="en-GB" sz="4000" dirty="0" smtClean="0">
              <a:latin typeface="Sassoon Penpals" pitchFamily="50" charset="0"/>
            </a:endParaRPr>
          </a:p>
          <a:p>
            <a:r>
              <a:rPr lang="en-GB" sz="4000" dirty="0" smtClean="0">
                <a:latin typeface="Sassoon Penpals" pitchFamily="50" charset="0"/>
              </a:rPr>
              <a:t>Day 3 – or</a:t>
            </a:r>
          </a:p>
          <a:p>
            <a:r>
              <a:rPr lang="en-GB" sz="4000" dirty="0" smtClean="0">
                <a:latin typeface="Sassoon Penpals" pitchFamily="50" charset="0"/>
              </a:rPr>
              <a:t>Day 4 – </a:t>
            </a:r>
            <a:r>
              <a:rPr lang="en-GB" sz="4000" dirty="0" err="1" smtClean="0">
                <a:latin typeface="Sassoon Penpals" pitchFamily="50" charset="0"/>
              </a:rPr>
              <a:t>ar</a:t>
            </a:r>
            <a:endParaRPr lang="en-GB" sz="4000" dirty="0" smtClean="0">
              <a:latin typeface="Sassoon Penpals" pitchFamily="50" charset="0"/>
            </a:endParaRPr>
          </a:p>
          <a:p>
            <a:r>
              <a:rPr lang="en-GB" sz="4000" dirty="0" smtClean="0">
                <a:latin typeface="Sassoon Penpals" pitchFamily="50" charset="0"/>
              </a:rPr>
              <a:t>Day 5 – tricky words</a:t>
            </a:r>
          </a:p>
          <a:p>
            <a:endParaRPr lang="en-GB" sz="4000" dirty="0">
              <a:latin typeface="Sassoon Penpals" pitchFamily="50" charset="0"/>
            </a:endParaRPr>
          </a:p>
        </p:txBody>
      </p:sp>
    </p:spTree>
    <p:extLst>
      <p:ext uri="{BB962C8B-B14F-4D97-AF65-F5344CB8AC3E}">
        <p14:creationId xmlns:p14="http://schemas.microsoft.com/office/powerpoint/2010/main" val="426874673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3425" y="199162"/>
            <a:ext cx="11093971" cy="1325563"/>
          </a:xfrm>
        </p:spPr>
        <p:txBody>
          <a:bodyPr>
            <a:noAutofit/>
          </a:bodyPr>
          <a:lstStyle/>
          <a:p>
            <a:r>
              <a:rPr lang="en-GB" dirty="0" smtClean="0">
                <a:latin typeface="Sassoon Penpals" pitchFamily="50" charset="0"/>
              </a:rPr>
              <a:t>Below are some useful links to videos and websites you can use to support with Phonics lessons at home:</a:t>
            </a:r>
            <a:endParaRPr lang="en-GB" dirty="0">
              <a:latin typeface="Sassoon Penpals" pitchFamily="50" charset="0"/>
            </a:endParaRPr>
          </a:p>
        </p:txBody>
      </p:sp>
      <p:sp>
        <p:nvSpPr>
          <p:cNvPr id="3" name="Content Placeholder 2"/>
          <p:cNvSpPr>
            <a:spLocks noGrp="1"/>
          </p:cNvSpPr>
          <p:nvPr>
            <p:ph idx="1"/>
          </p:nvPr>
        </p:nvSpPr>
        <p:spPr>
          <a:xfrm>
            <a:off x="404735" y="1801711"/>
            <a:ext cx="11467475" cy="4554117"/>
          </a:xfrm>
        </p:spPr>
        <p:txBody>
          <a:bodyPr>
            <a:noAutofit/>
          </a:bodyPr>
          <a:lstStyle/>
          <a:p>
            <a:pPr marL="0" indent="0">
              <a:buNone/>
            </a:pPr>
            <a:r>
              <a:rPr lang="en-GB" sz="4000" dirty="0">
                <a:latin typeface="Sassoon Penpals" pitchFamily="50" charset="0"/>
                <a:hlinkClick r:id="rId2"/>
              </a:rPr>
              <a:t>https://</a:t>
            </a:r>
            <a:r>
              <a:rPr lang="en-GB" sz="4000" dirty="0" smtClean="0">
                <a:latin typeface="Sassoon Penpals" pitchFamily="50" charset="0"/>
                <a:hlinkClick r:id="rId2"/>
              </a:rPr>
              <a:t>www.youtube.com/watch?v=jPVbJ-IaHIw&amp;feature=youtu.be</a:t>
            </a:r>
            <a:endParaRPr lang="en-GB" sz="4000" dirty="0" smtClean="0">
              <a:latin typeface="Sassoon Penpals" pitchFamily="50" charset="0"/>
            </a:endParaRPr>
          </a:p>
          <a:p>
            <a:pPr marL="0" indent="0">
              <a:buNone/>
            </a:pPr>
            <a:endParaRPr lang="en-GB" sz="4000" dirty="0" smtClean="0">
              <a:latin typeface="Sassoon Penpals" pitchFamily="50" charset="0"/>
              <a:hlinkClick r:id="rId3"/>
            </a:endParaRPr>
          </a:p>
          <a:p>
            <a:pPr marL="0" indent="0">
              <a:buNone/>
            </a:pPr>
            <a:r>
              <a:rPr lang="en-GB" sz="4000" dirty="0" smtClean="0">
                <a:latin typeface="Sassoon Penpals" pitchFamily="50" charset="0"/>
                <a:hlinkClick r:id="rId3"/>
              </a:rPr>
              <a:t>https</a:t>
            </a:r>
            <a:r>
              <a:rPr lang="en-GB" sz="4000" dirty="0">
                <a:latin typeface="Sassoon Penpals" pitchFamily="50" charset="0"/>
                <a:hlinkClick r:id="rId3"/>
              </a:rPr>
              <a:t>://</a:t>
            </a:r>
            <a:r>
              <a:rPr lang="en-GB" sz="4000" dirty="0" smtClean="0">
                <a:latin typeface="Sassoon Penpals" pitchFamily="50" charset="0"/>
                <a:hlinkClick r:id="rId3"/>
              </a:rPr>
              <a:t>www.youtube.com/watch?v=TI-pfeaErY4</a:t>
            </a:r>
            <a:endParaRPr lang="en-GB" sz="4000" dirty="0" smtClean="0">
              <a:latin typeface="Sassoon Penpals" pitchFamily="50" charset="0"/>
            </a:endParaRPr>
          </a:p>
          <a:p>
            <a:pPr marL="0" indent="0">
              <a:buNone/>
            </a:pPr>
            <a:endParaRPr lang="en-GB" sz="4000" dirty="0" smtClean="0">
              <a:latin typeface="Sassoon Penpals" pitchFamily="50" charset="0"/>
              <a:hlinkClick r:id="rId4"/>
            </a:endParaRPr>
          </a:p>
          <a:p>
            <a:pPr marL="0" indent="0">
              <a:buNone/>
            </a:pPr>
            <a:r>
              <a:rPr lang="en-GB" sz="4000" dirty="0" smtClean="0">
                <a:latin typeface="Sassoon Penpals" pitchFamily="50" charset="0"/>
                <a:hlinkClick r:id="rId4"/>
              </a:rPr>
              <a:t>https</a:t>
            </a:r>
            <a:r>
              <a:rPr lang="en-GB" sz="4000" dirty="0">
                <a:latin typeface="Sassoon Penpals" pitchFamily="50" charset="0"/>
                <a:hlinkClick r:id="rId4"/>
              </a:rPr>
              <a:t>://</a:t>
            </a:r>
            <a:r>
              <a:rPr lang="en-GB" sz="4000" dirty="0" smtClean="0">
                <a:latin typeface="Sassoon Penpals" pitchFamily="50" charset="0"/>
                <a:hlinkClick r:id="rId4"/>
              </a:rPr>
              <a:t>www.youtube.com/watch?v=ixndECFUbIo</a:t>
            </a:r>
            <a:r>
              <a:rPr lang="en-GB" sz="4000" dirty="0" smtClean="0">
                <a:latin typeface="Sassoon Penpals" pitchFamily="50" charset="0"/>
              </a:rPr>
              <a:t> </a:t>
            </a:r>
          </a:p>
          <a:p>
            <a:pPr marL="0" indent="0">
              <a:buNone/>
            </a:pPr>
            <a:endParaRPr lang="en-GB" sz="4000" dirty="0" smtClean="0">
              <a:latin typeface="Sassoon Penpals" pitchFamily="50" charset="0"/>
            </a:endParaRPr>
          </a:p>
          <a:p>
            <a:pPr marL="0" indent="0">
              <a:buNone/>
            </a:pPr>
            <a:r>
              <a:rPr lang="en-GB" sz="4000" dirty="0" smtClean="0">
                <a:latin typeface="Sassoon Penpals" pitchFamily="50" charset="0"/>
                <a:hlinkClick r:id="rId5"/>
              </a:rPr>
              <a:t>www.phonicsplay.co.uk</a:t>
            </a:r>
            <a:r>
              <a:rPr lang="en-GB" sz="4000" dirty="0" smtClean="0">
                <a:latin typeface="Sassoon Penpals" pitchFamily="50" charset="0"/>
              </a:rPr>
              <a:t>  </a:t>
            </a:r>
            <a:endParaRPr lang="en-GB" sz="4000" dirty="0">
              <a:latin typeface="Sassoon Penpals" pitchFamily="50" charset="0"/>
            </a:endParaRPr>
          </a:p>
        </p:txBody>
      </p:sp>
    </p:spTree>
    <p:extLst>
      <p:ext uri="{BB962C8B-B14F-4D97-AF65-F5344CB8AC3E}">
        <p14:creationId xmlns:p14="http://schemas.microsoft.com/office/powerpoint/2010/main" val="148824687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9216" y="4698328"/>
            <a:ext cx="10515600" cy="925905"/>
          </a:xfrm>
        </p:spPr>
        <p:txBody>
          <a:bodyPr>
            <a:noAutofit/>
          </a:bodyPr>
          <a:lstStyle/>
          <a:p>
            <a:r>
              <a:rPr lang="en-GB" sz="6600" dirty="0" smtClean="0">
                <a:latin typeface="Sassoon Penpals" pitchFamily="50" charset="0"/>
              </a:rPr>
              <a:t>Day 1- ow</a:t>
            </a:r>
            <a:r>
              <a:rPr lang="en-GB" sz="5400" dirty="0" smtClean="0">
                <a:latin typeface="Sassoon Penpals" pitchFamily="50" charset="0"/>
              </a:rPr>
              <a:t/>
            </a:r>
            <a:br>
              <a:rPr lang="en-GB" sz="5400" dirty="0" smtClean="0">
                <a:latin typeface="Sassoon Penpals" pitchFamily="50" charset="0"/>
              </a:rPr>
            </a:br>
            <a:r>
              <a:rPr lang="en-GB" sz="5400" dirty="0" smtClean="0">
                <a:latin typeface="Sassoon Penpals" pitchFamily="50" charset="0"/>
              </a:rPr>
              <a:t/>
            </a:r>
            <a:br>
              <a:rPr lang="en-GB" sz="5400" dirty="0" smtClean="0">
                <a:latin typeface="Sassoon Penpals" pitchFamily="50" charset="0"/>
              </a:rPr>
            </a:br>
            <a:r>
              <a:rPr lang="en-GB" sz="3200" dirty="0" smtClean="0">
                <a:latin typeface="Sassoon Penpals" pitchFamily="50" charset="0"/>
              </a:rPr>
              <a:t>Today you will be looking at the sound </a:t>
            </a:r>
            <a:r>
              <a:rPr lang="en-GB" sz="3200" b="1" dirty="0" smtClean="0">
                <a:solidFill>
                  <a:srgbClr val="FF0000"/>
                </a:solidFill>
                <a:latin typeface="Sassoon Penpals" pitchFamily="50" charset="0"/>
              </a:rPr>
              <a:t>ow</a:t>
            </a:r>
            <a:r>
              <a:rPr lang="en-GB" sz="3200" dirty="0" smtClean="0">
                <a:latin typeface="Sassoon Penpals" pitchFamily="50" charset="0"/>
              </a:rPr>
              <a:t> as in </a:t>
            </a:r>
            <a:r>
              <a:rPr lang="en-GB" sz="3200" b="1" dirty="0" smtClean="0">
                <a:latin typeface="Sassoon Penpals" pitchFamily="50" charset="0"/>
              </a:rPr>
              <a:t>ow</a:t>
            </a:r>
            <a:r>
              <a:rPr lang="en-GB" sz="3200" dirty="0" smtClean="0">
                <a:latin typeface="Sassoon Penpals" pitchFamily="50" charset="0"/>
              </a:rPr>
              <a:t>l.</a:t>
            </a:r>
            <a:br>
              <a:rPr lang="en-GB" sz="3200" dirty="0" smtClean="0">
                <a:latin typeface="Sassoon Penpals" pitchFamily="50" charset="0"/>
              </a:rPr>
            </a:br>
            <a:r>
              <a:rPr lang="en-GB" sz="3200" dirty="0">
                <a:latin typeface="Sassoon Penpals" pitchFamily="50" charset="0"/>
              </a:rPr>
              <a:t/>
            </a:r>
            <a:br>
              <a:rPr lang="en-GB" sz="3200" dirty="0">
                <a:latin typeface="Sassoon Penpals" pitchFamily="50" charset="0"/>
              </a:rPr>
            </a:br>
            <a:r>
              <a:rPr lang="en-GB" sz="3200" b="1" dirty="0" smtClean="0">
                <a:latin typeface="Sassoon Penpals" pitchFamily="50" charset="0"/>
              </a:rPr>
              <a:t>Watch the video below to find out all about the sound. Make sure you:</a:t>
            </a:r>
            <a:br>
              <a:rPr lang="en-GB" sz="3200" b="1" dirty="0" smtClean="0">
                <a:latin typeface="Sassoon Penpals" pitchFamily="50" charset="0"/>
              </a:rPr>
            </a:br>
            <a:r>
              <a:rPr lang="en-GB" sz="3200" b="1" dirty="0" smtClean="0">
                <a:latin typeface="Sassoon Penpals" pitchFamily="50" charset="0"/>
              </a:rPr>
              <a:t>-</a:t>
            </a:r>
            <a:r>
              <a:rPr lang="en-GB" sz="3200" dirty="0" smtClean="0">
                <a:latin typeface="Sassoon Penpals" pitchFamily="50" charset="0"/>
              </a:rPr>
              <a:t>Practise saying the sound</a:t>
            </a:r>
            <a:br>
              <a:rPr lang="en-GB" sz="3200" dirty="0" smtClean="0">
                <a:latin typeface="Sassoon Penpals" pitchFamily="50" charset="0"/>
              </a:rPr>
            </a:br>
            <a:r>
              <a:rPr lang="en-GB" sz="3200" dirty="0" smtClean="0">
                <a:latin typeface="Sassoon Penpals" pitchFamily="50" charset="0"/>
              </a:rPr>
              <a:t>-Blend the words to read them by sounding them out</a:t>
            </a:r>
            <a:br>
              <a:rPr lang="en-GB" sz="3200" dirty="0" smtClean="0">
                <a:latin typeface="Sassoon Penpals" pitchFamily="50" charset="0"/>
              </a:rPr>
            </a:br>
            <a:r>
              <a:rPr lang="en-GB" sz="3200" dirty="0" smtClean="0">
                <a:latin typeface="Sassoon Penpals" pitchFamily="50" charset="0"/>
              </a:rPr>
              <a:t>-Have a go at writing words with the sound in</a:t>
            </a:r>
            <a:br>
              <a:rPr lang="en-GB" sz="3200" dirty="0" smtClean="0">
                <a:latin typeface="Sassoon Penpals" pitchFamily="50" charset="0"/>
              </a:rPr>
            </a:br>
            <a:r>
              <a:rPr lang="en-GB" sz="3200" b="1" dirty="0">
                <a:latin typeface="Sassoon Penpals" pitchFamily="50" charset="0"/>
              </a:rPr>
              <a:t/>
            </a:r>
            <a:br>
              <a:rPr lang="en-GB" sz="3200" b="1" dirty="0">
                <a:latin typeface="Sassoon Penpals" pitchFamily="50" charset="0"/>
              </a:rPr>
            </a:br>
            <a:r>
              <a:rPr lang="en-GB" sz="3200" dirty="0" smtClean="0">
                <a:latin typeface="Sassoon Penpals" pitchFamily="50" charset="0"/>
              </a:rPr>
              <a:t/>
            </a:r>
            <a:br>
              <a:rPr lang="en-GB" sz="3200" dirty="0" smtClean="0">
                <a:latin typeface="Sassoon Penpals" pitchFamily="50" charset="0"/>
              </a:rPr>
            </a:br>
            <a:r>
              <a:rPr lang="en-GB" sz="3200" dirty="0">
                <a:latin typeface="Sassoon Penpals" pitchFamily="50" charset="0"/>
                <a:hlinkClick r:id="rId2"/>
              </a:rPr>
              <a:t>https://</a:t>
            </a:r>
            <a:r>
              <a:rPr lang="en-GB" sz="3200" dirty="0" smtClean="0">
                <a:latin typeface="Sassoon Penpals" pitchFamily="50" charset="0"/>
                <a:hlinkClick r:id="rId2"/>
              </a:rPr>
              <a:t>www.youtube.com/watch?v=DV3vzwk9E_Q</a:t>
            </a:r>
            <a:r>
              <a:rPr lang="en-GB" sz="3200" dirty="0" smtClean="0">
                <a:latin typeface="Sassoon Penpals" pitchFamily="50" charset="0"/>
              </a:rPr>
              <a:t> </a:t>
            </a:r>
            <a:r>
              <a:rPr lang="en-GB" sz="3200" dirty="0">
                <a:latin typeface="Sassoon Penpals" pitchFamily="50" charset="0"/>
              </a:rPr>
              <a:t/>
            </a:r>
            <a:br>
              <a:rPr lang="en-GB" sz="3200" dirty="0">
                <a:latin typeface="Sassoon Penpals" pitchFamily="50" charset="0"/>
              </a:rPr>
            </a:br>
            <a:r>
              <a:rPr lang="en-GB" sz="3200" dirty="0">
                <a:latin typeface="Sassoon Penpals" pitchFamily="50" charset="0"/>
              </a:rPr>
              <a:t/>
            </a:r>
            <a:br>
              <a:rPr lang="en-GB" sz="3200" dirty="0">
                <a:latin typeface="Sassoon Penpals" pitchFamily="50" charset="0"/>
              </a:rPr>
            </a:br>
            <a:r>
              <a:rPr lang="en-GB" sz="3200" dirty="0" smtClean="0">
                <a:latin typeface="Sassoon Penpals" pitchFamily="50" charset="0"/>
              </a:rPr>
              <a:t/>
            </a:r>
            <a:br>
              <a:rPr lang="en-GB" sz="3200" dirty="0" smtClean="0">
                <a:latin typeface="Sassoon Penpals" pitchFamily="50" charset="0"/>
              </a:rPr>
            </a:br>
            <a:r>
              <a:rPr lang="en-GB" sz="3200" dirty="0">
                <a:latin typeface="Sassoon Penpals" pitchFamily="50" charset="0"/>
              </a:rPr>
              <a:t/>
            </a:r>
            <a:br>
              <a:rPr lang="en-GB" sz="3200" dirty="0">
                <a:latin typeface="Sassoon Penpals" pitchFamily="50" charset="0"/>
              </a:rPr>
            </a:br>
            <a:r>
              <a:rPr lang="en-GB" sz="5400" dirty="0" smtClean="0">
                <a:latin typeface="Sassoon Penpals" pitchFamily="50" charset="0"/>
              </a:rPr>
              <a:t/>
            </a:r>
            <a:br>
              <a:rPr lang="en-GB" sz="5400" dirty="0" smtClean="0">
                <a:latin typeface="Sassoon Penpals" pitchFamily="50" charset="0"/>
              </a:rPr>
            </a:br>
            <a:r>
              <a:rPr lang="en-GB" sz="5400" dirty="0">
                <a:latin typeface="Sassoon Penpals" pitchFamily="50" charset="0"/>
              </a:rPr>
              <a:t/>
            </a:r>
            <a:br>
              <a:rPr lang="en-GB" sz="5400" dirty="0">
                <a:latin typeface="Sassoon Penpals" pitchFamily="50" charset="0"/>
              </a:rPr>
            </a:br>
            <a:r>
              <a:rPr lang="en-GB" sz="1100" dirty="0">
                <a:latin typeface="Sassoon Penpals" pitchFamily="50" charset="0"/>
              </a:rPr>
              <a:t/>
            </a:r>
            <a:br>
              <a:rPr lang="en-GB" sz="1100" dirty="0">
                <a:latin typeface="Sassoon Penpals" pitchFamily="50" charset="0"/>
              </a:rPr>
            </a:br>
            <a:r>
              <a:rPr lang="en-GB" sz="4800" dirty="0">
                <a:latin typeface="Sassoon Penpals" pitchFamily="50" charset="0"/>
              </a:rPr>
              <a:t/>
            </a:r>
            <a:br>
              <a:rPr lang="en-GB" sz="4800" dirty="0">
                <a:latin typeface="Sassoon Penpals" pitchFamily="50" charset="0"/>
              </a:rPr>
            </a:br>
            <a:endParaRPr lang="en-GB" sz="3200" dirty="0">
              <a:latin typeface="Sassoon Penpals" pitchFamily="50" charset="0"/>
            </a:endParaRPr>
          </a:p>
        </p:txBody>
      </p:sp>
    </p:spTree>
    <p:extLst>
      <p:ext uri="{BB962C8B-B14F-4D97-AF65-F5344CB8AC3E}">
        <p14:creationId xmlns:p14="http://schemas.microsoft.com/office/powerpoint/2010/main" val="92574113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4245" y="3634026"/>
            <a:ext cx="10515600" cy="925905"/>
          </a:xfrm>
        </p:spPr>
        <p:txBody>
          <a:bodyPr>
            <a:noAutofit/>
          </a:bodyPr>
          <a:lstStyle/>
          <a:p>
            <a:r>
              <a:rPr lang="en-GB" sz="6600" dirty="0" smtClean="0">
                <a:latin typeface="Sassoon Penpals" pitchFamily="50" charset="0"/>
              </a:rPr>
              <a:t>Day 1- ow</a:t>
            </a:r>
            <a:r>
              <a:rPr lang="en-GB" sz="5400" dirty="0" smtClean="0">
                <a:latin typeface="Sassoon Penpals" pitchFamily="50" charset="0"/>
              </a:rPr>
              <a:t/>
            </a:r>
            <a:br>
              <a:rPr lang="en-GB" sz="5400" dirty="0" smtClean="0">
                <a:latin typeface="Sassoon Penpals" pitchFamily="50" charset="0"/>
              </a:rPr>
            </a:br>
            <a:r>
              <a:rPr lang="en-GB" sz="5400" dirty="0" smtClean="0">
                <a:latin typeface="Sassoon Penpals" pitchFamily="50" charset="0"/>
              </a:rPr>
              <a:t/>
            </a:r>
            <a:br>
              <a:rPr lang="en-GB" sz="5400" dirty="0" smtClean="0">
                <a:latin typeface="Sassoon Penpals" pitchFamily="50" charset="0"/>
              </a:rPr>
            </a:br>
            <a:r>
              <a:rPr lang="en-GB" sz="3200" dirty="0" smtClean="0">
                <a:latin typeface="Sassoon Penpals" pitchFamily="50" charset="0"/>
              </a:rPr>
              <a:t>Practise blending these words with today’s sound in to read them. You can write them down and add the sounds buttons to the words if you would like to.</a:t>
            </a:r>
            <a:br>
              <a:rPr lang="en-GB" sz="3200" dirty="0" smtClean="0">
                <a:latin typeface="Sassoon Penpals" pitchFamily="50" charset="0"/>
              </a:rPr>
            </a:br>
            <a:r>
              <a:rPr lang="en-GB" sz="3200" dirty="0">
                <a:latin typeface="Sassoon Penpals" pitchFamily="50" charset="0"/>
              </a:rPr>
              <a:t/>
            </a:r>
            <a:br>
              <a:rPr lang="en-GB" sz="3200" dirty="0">
                <a:latin typeface="Sassoon Penpals" pitchFamily="50" charset="0"/>
              </a:rPr>
            </a:br>
            <a:r>
              <a:rPr lang="en-GB" sz="3200" dirty="0">
                <a:latin typeface="Sassoon Penpals" pitchFamily="50" charset="0"/>
              </a:rPr>
              <a:t/>
            </a:r>
            <a:br>
              <a:rPr lang="en-GB" sz="3200" dirty="0">
                <a:latin typeface="Sassoon Penpals" pitchFamily="50" charset="0"/>
              </a:rPr>
            </a:br>
            <a:r>
              <a:rPr lang="en-GB" sz="3200" dirty="0" smtClean="0">
                <a:latin typeface="Sassoon Penpals" pitchFamily="50" charset="0"/>
              </a:rPr>
              <a:t/>
            </a:r>
            <a:br>
              <a:rPr lang="en-GB" sz="3200" dirty="0" smtClean="0">
                <a:latin typeface="Sassoon Penpals" pitchFamily="50" charset="0"/>
              </a:rPr>
            </a:br>
            <a:r>
              <a:rPr lang="en-GB" sz="3200" dirty="0">
                <a:latin typeface="Sassoon Penpals" pitchFamily="50" charset="0"/>
              </a:rPr>
              <a:t/>
            </a:r>
            <a:br>
              <a:rPr lang="en-GB" sz="3200" dirty="0">
                <a:latin typeface="Sassoon Penpals" pitchFamily="50" charset="0"/>
              </a:rPr>
            </a:br>
            <a:r>
              <a:rPr lang="en-GB" sz="5400" dirty="0" smtClean="0">
                <a:latin typeface="Sassoon Penpals" pitchFamily="50" charset="0"/>
              </a:rPr>
              <a:t/>
            </a:r>
            <a:br>
              <a:rPr lang="en-GB" sz="5400" dirty="0" smtClean="0">
                <a:latin typeface="Sassoon Penpals" pitchFamily="50" charset="0"/>
              </a:rPr>
            </a:br>
            <a:r>
              <a:rPr lang="en-GB" sz="5400" dirty="0">
                <a:latin typeface="Sassoon Penpals" pitchFamily="50" charset="0"/>
              </a:rPr>
              <a:t/>
            </a:r>
            <a:br>
              <a:rPr lang="en-GB" sz="5400" dirty="0">
                <a:latin typeface="Sassoon Penpals" pitchFamily="50" charset="0"/>
              </a:rPr>
            </a:br>
            <a:r>
              <a:rPr lang="en-GB" sz="1100" dirty="0">
                <a:latin typeface="Sassoon Penpals" pitchFamily="50" charset="0"/>
              </a:rPr>
              <a:t/>
            </a:r>
            <a:br>
              <a:rPr lang="en-GB" sz="1100" dirty="0">
                <a:latin typeface="Sassoon Penpals" pitchFamily="50" charset="0"/>
              </a:rPr>
            </a:br>
            <a:r>
              <a:rPr lang="en-GB" sz="4800" dirty="0">
                <a:latin typeface="Sassoon Penpals" pitchFamily="50" charset="0"/>
              </a:rPr>
              <a:t/>
            </a:r>
            <a:br>
              <a:rPr lang="en-GB" sz="4800" dirty="0">
                <a:latin typeface="Sassoon Penpals" pitchFamily="50" charset="0"/>
              </a:rPr>
            </a:br>
            <a:endParaRPr lang="en-GB" sz="3200" dirty="0">
              <a:latin typeface="Sassoon Penpals" pitchFamily="50" charset="0"/>
            </a:endParaRPr>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56842" y="3623872"/>
            <a:ext cx="3038475" cy="2162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35223211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4265" y="2503095"/>
            <a:ext cx="10515600" cy="925905"/>
          </a:xfrm>
        </p:spPr>
        <p:txBody>
          <a:bodyPr>
            <a:noAutofit/>
          </a:bodyPr>
          <a:lstStyle/>
          <a:p>
            <a:r>
              <a:rPr lang="en-GB" sz="6600" dirty="0" smtClean="0">
                <a:latin typeface="Sassoon Penpals" pitchFamily="50" charset="0"/>
              </a:rPr>
              <a:t>Day 1- ow</a:t>
            </a:r>
            <a:r>
              <a:rPr lang="en-GB" sz="5400" dirty="0" smtClean="0">
                <a:latin typeface="Sassoon Penpals" pitchFamily="50" charset="0"/>
              </a:rPr>
              <a:t/>
            </a:r>
            <a:br>
              <a:rPr lang="en-GB" sz="5400" dirty="0" smtClean="0">
                <a:latin typeface="Sassoon Penpals" pitchFamily="50" charset="0"/>
              </a:rPr>
            </a:br>
            <a:r>
              <a:rPr lang="en-GB" sz="3200" dirty="0">
                <a:latin typeface="Sassoon Penpals" pitchFamily="50" charset="0"/>
              </a:rPr>
              <a:t/>
            </a:r>
            <a:br>
              <a:rPr lang="en-GB" sz="3200" dirty="0">
                <a:latin typeface="Sassoon Penpals" pitchFamily="50" charset="0"/>
              </a:rPr>
            </a:br>
            <a:r>
              <a:rPr lang="en-GB" sz="3200" dirty="0">
                <a:latin typeface="Sassoon Penpals" pitchFamily="50" charset="0"/>
              </a:rPr>
              <a:t/>
            </a:r>
            <a:br>
              <a:rPr lang="en-GB" sz="3200" dirty="0">
                <a:latin typeface="Sassoon Penpals" pitchFamily="50" charset="0"/>
              </a:rPr>
            </a:br>
            <a:r>
              <a:rPr lang="en-GB" sz="3200" dirty="0" smtClean="0">
                <a:latin typeface="Sassoon Penpals" pitchFamily="50" charset="0"/>
              </a:rPr>
              <a:t/>
            </a:r>
            <a:br>
              <a:rPr lang="en-GB" sz="3200" dirty="0" smtClean="0">
                <a:latin typeface="Sassoon Penpals" pitchFamily="50" charset="0"/>
              </a:rPr>
            </a:br>
            <a:r>
              <a:rPr lang="en-GB" sz="3200" dirty="0">
                <a:latin typeface="Sassoon Penpals" pitchFamily="50" charset="0"/>
              </a:rPr>
              <a:t/>
            </a:r>
            <a:br>
              <a:rPr lang="en-GB" sz="3200" dirty="0">
                <a:latin typeface="Sassoon Penpals" pitchFamily="50" charset="0"/>
              </a:rPr>
            </a:br>
            <a:r>
              <a:rPr lang="en-GB" sz="5400" dirty="0" smtClean="0">
                <a:latin typeface="Sassoon Penpals" pitchFamily="50" charset="0"/>
              </a:rPr>
              <a:t/>
            </a:r>
            <a:br>
              <a:rPr lang="en-GB" sz="5400" dirty="0" smtClean="0">
                <a:latin typeface="Sassoon Penpals" pitchFamily="50" charset="0"/>
              </a:rPr>
            </a:br>
            <a:r>
              <a:rPr lang="en-GB" sz="5400" dirty="0">
                <a:latin typeface="Sassoon Penpals" pitchFamily="50" charset="0"/>
              </a:rPr>
              <a:t/>
            </a:r>
            <a:br>
              <a:rPr lang="en-GB" sz="5400" dirty="0">
                <a:latin typeface="Sassoon Penpals" pitchFamily="50" charset="0"/>
              </a:rPr>
            </a:br>
            <a:r>
              <a:rPr lang="en-GB" sz="1100" dirty="0">
                <a:latin typeface="Sassoon Penpals" pitchFamily="50" charset="0"/>
              </a:rPr>
              <a:t/>
            </a:r>
            <a:br>
              <a:rPr lang="en-GB" sz="1100" dirty="0">
                <a:latin typeface="Sassoon Penpals" pitchFamily="50" charset="0"/>
              </a:rPr>
            </a:br>
            <a:r>
              <a:rPr lang="en-GB" sz="4800" dirty="0">
                <a:latin typeface="Sassoon Penpals" pitchFamily="50" charset="0"/>
              </a:rPr>
              <a:t/>
            </a:r>
            <a:br>
              <a:rPr lang="en-GB" sz="4800" dirty="0">
                <a:latin typeface="Sassoon Penpals" pitchFamily="50" charset="0"/>
              </a:rPr>
            </a:br>
            <a:endParaRPr lang="en-GB" sz="3200" dirty="0">
              <a:latin typeface="Sassoon Penpals" pitchFamily="50" charset="0"/>
            </a:endParaRPr>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5695" y="1564363"/>
            <a:ext cx="4924425" cy="22002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17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5695" y="4051171"/>
            <a:ext cx="3914775" cy="19335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172"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17951" y="3940619"/>
            <a:ext cx="5495925" cy="20097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173"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524287" y="1564363"/>
            <a:ext cx="4989589" cy="204647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47650025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9216" y="4818249"/>
            <a:ext cx="10515600" cy="925905"/>
          </a:xfrm>
        </p:spPr>
        <p:txBody>
          <a:bodyPr>
            <a:noAutofit/>
          </a:bodyPr>
          <a:lstStyle/>
          <a:p>
            <a:r>
              <a:rPr lang="en-GB" sz="6600" dirty="0" smtClean="0">
                <a:latin typeface="Sassoon Penpals" pitchFamily="50" charset="0"/>
              </a:rPr>
              <a:t>Day </a:t>
            </a:r>
            <a:r>
              <a:rPr lang="en-GB" sz="6600" dirty="0">
                <a:latin typeface="Sassoon Penpals" pitchFamily="50" charset="0"/>
              </a:rPr>
              <a:t>1</a:t>
            </a:r>
            <a:r>
              <a:rPr lang="en-GB" sz="6600" dirty="0" smtClean="0">
                <a:latin typeface="Sassoon Penpals" pitchFamily="50" charset="0"/>
              </a:rPr>
              <a:t>- ow</a:t>
            </a:r>
            <a:r>
              <a:rPr lang="en-GB" sz="5400" dirty="0" smtClean="0">
                <a:latin typeface="Sassoon Penpals" pitchFamily="50" charset="0"/>
              </a:rPr>
              <a:t/>
            </a:r>
            <a:br>
              <a:rPr lang="en-GB" sz="5400" dirty="0" smtClean="0">
                <a:latin typeface="Sassoon Penpals" pitchFamily="50" charset="0"/>
              </a:rPr>
            </a:br>
            <a:r>
              <a:rPr lang="en-GB" sz="5400" dirty="0" smtClean="0">
                <a:latin typeface="Sassoon Penpals" pitchFamily="50" charset="0"/>
              </a:rPr>
              <a:t/>
            </a:r>
            <a:br>
              <a:rPr lang="en-GB" sz="5400" dirty="0" smtClean="0">
                <a:latin typeface="Sassoon Penpals" pitchFamily="50" charset="0"/>
              </a:rPr>
            </a:br>
            <a:r>
              <a:rPr lang="en-GB" sz="3200" dirty="0" smtClean="0">
                <a:latin typeface="Sassoon Penpals" pitchFamily="50" charset="0"/>
              </a:rPr>
              <a:t>Log into Phonics Play. </a:t>
            </a:r>
            <a:br>
              <a:rPr lang="en-GB" sz="3200" dirty="0" smtClean="0">
                <a:latin typeface="Sassoon Penpals" pitchFamily="50" charset="0"/>
              </a:rPr>
            </a:br>
            <a:r>
              <a:rPr lang="en-GB" sz="3200" dirty="0">
                <a:latin typeface="Sassoon Penpals" pitchFamily="50" charset="0"/>
              </a:rPr>
              <a:t/>
            </a:r>
            <a:br>
              <a:rPr lang="en-GB" sz="3200" dirty="0">
                <a:latin typeface="Sassoon Penpals" pitchFamily="50" charset="0"/>
              </a:rPr>
            </a:br>
            <a:r>
              <a:rPr lang="en-GB" sz="3200" b="1" dirty="0" smtClean="0">
                <a:latin typeface="Sassoon Penpals" pitchFamily="50" charset="0"/>
              </a:rPr>
              <a:t/>
            </a:r>
            <a:br>
              <a:rPr lang="en-GB" sz="3200" b="1" dirty="0" smtClean="0">
                <a:latin typeface="Sassoon Penpals" pitchFamily="50" charset="0"/>
              </a:rPr>
            </a:br>
            <a:r>
              <a:rPr lang="en-GB" sz="3200" b="1" dirty="0" smtClean="0">
                <a:latin typeface="Sassoon Penpals" pitchFamily="50" charset="0"/>
              </a:rPr>
              <a:t/>
            </a:r>
            <a:br>
              <a:rPr lang="en-GB" sz="3200" b="1" dirty="0" smtClean="0">
                <a:latin typeface="Sassoon Penpals" pitchFamily="50" charset="0"/>
              </a:rPr>
            </a:br>
            <a:r>
              <a:rPr lang="en-GB" sz="3200" b="1" dirty="0" smtClean="0">
                <a:latin typeface="Sassoon Penpals" pitchFamily="50" charset="0"/>
              </a:rPr>
              <a:t>Play buried treasure (ow sound)</a:t>
            </a:r>
            <a:br>
              <a:rPr lang="en-GB" sz="3200" b="1" dirty="0" smtClean="0">
                <a:latin typeface="Sassoon Penpals" pitchFamily="50" charset="0"/>
              </a:rPr>
            </a:br>
            <a:r>
              <a:rPr lang="en-GB" sz="3200" dirty="0" smtClean="0">
                <a:latin typeface="Sassoon Penpals" pitchFamily="50" charset="0"/>
              </a:rPr>
              <a:t/>
            </a:r>
            <a:br>
              <a:rPr lang="en-GB" sz="3200" dirty="0" smtClean="0">
                <a:latin typeface="Sassoon Penpals" pitchFamily="50" charset="0"/>
              </a:rPr>
            </a:br>
            <a:r>
              <a:rPr lang="en-GB" sz="3200" b="1" dirty="0">
                <a:latin typeface="Sassoon Penpals" pitchFamily="50" charset="0"/>
              </a:rPr>
              <a:t/>
            </a:r>
            <a:br>
              <a:rPr lang="en-GB" sz="3200" b="1" dirty="0">
                <a:latin typeface="Sassoon Penpals" pitchFamily="50" charset="0"/>
              </a:rPr>
            </a:br>
            <a:r>
              <a:rPr lang="en-GB" sz="3200" dirty="0" smtClean="0">
                <a:latin typeface="Sassoon Penpals" pitchFamily="50" charset="0"/>
              </a:rPr>
              <a:t/>
            </a:r>
            <a:br>
              <a:rPr lang="en-GB" sz="3200" dirty="0" smtClean="0">
                <a:latin typeface="Sassoon Penpals" pitchFamily="50" charset="0"/>
              </a:rPr>
            </a:br>
            <a:r>
              <a:rPr lang="en-GB" sz="3200" dirty="0">
                <a:latin typeface="Sassoon Penpals" pitchFamily="50" charset="0"/>
              </a:rPr>
              <a:t/>
            </a:r>
            <a:br>
              <a:rPr lang="en-GB" sz="3200" dirty="0">
                <a:latin typeface="Sassoon Penpals" pitchFamily="50" charset="0"/>
              </a:rPr>
            </a:br>
            <a:r>
              <a:rPr lang="en-GB" sz="3200" dirty="0">
                <a:latin typeface="Sassoon Penpals" pitchFamily="50" charset="0"/>
              </a:rPr>
              <a:t/>
            </a:r>
            <a:br>
              <a:rPr lang="en-GB" sz="3200" dirty="0">
                <a:latin typeface="Sassoon Penpals" pitchFamily="50" charset="0"/>
              </a:rPr>
            </a:br>
            <a:r>
              <a:rPr lang="en-GB" sz="3200" dirty="0" smtClean="0">
                <a:latin typeface="Sassoon Penpals" pitchFamily="50" charset="0"/>
              </a:rPr>
              <a:t/>
            </a:r>
            <a:br>
              <a:rPr lang="en-GB" sz="3200" dirty="0" smtClean="0">
                <a:latin typeface="Sassoon Penpals" pitchFamily="50" charset="0"/>
              </a:rPr>
            </a:br>
            <a:r>
              <a:rPr lang="en-GB" sz="3200" dirty="0">
                <a:latin typeface="Sassoon Penpals" pitchFamily="50" charset="0"/>
              </a:rPr>
              <a:t/>
            </a:r>
            <a:br>
              <a:rPr lang="en-GB" sz="3200" dirty="0">
                <a:latin typeface="Sassoon Penpals" pitchFamily="50" charset="0"/>
              </a:rPr>
            </a:br>
            <a:r>
              <a:rPr lang="en-GB" sz="5400" dirty="0" smtClean="0">
                <a:latin typeface="Sassoon Penpals" pitchFamily="50" charset="0"/>
              </a:rPr>
              <a:t/>
            </a:r>
            <a:br>
              <a:rPr lang="en-GB" sz="5400" dirty="0" smtClean="0">
                <a:latin typeface="Sassoon Penpals" pitchFamily="50" charset="0"/>
              </a:rPr>
            </a:br>
            <a:r>
              <a:rPr lang="en-GB" sz="5400" dirty="0">
                <a:latin typeface="Sassoon Penpals" pitchFamily="50" charset="0"/>
              </a:rPr>
              <a:t/>
            </a:r>
            <a:br>
              <a:rPr lang="en-GB" sz="5400" dirty="0">
                <a:latin typeface="Sassoon Penpals" pitchFamily="50" charset="0"/>
              </a:rPr>
            </a:br>
            <a:r>
              <a:rPr lang="en-GB" sz="1100" dirty="0">
                <a:latin typeface="Sassoon Penpals" pitchFamily="50" charset="0"/>
              </a:rPr>
              <a:t/>
            </a:r>
            <a:br>
              <a:rPr lang="en-GB" sz="1100" dirty="0">
                <a:latin typeface="Sassoon Penpals" pitchFamily="50" charset="0"/>
              </a:rPr>
            </a:br>
            <a:r>
              <a:rPr lang="en-GB" sz="4800" dirty="0">
                <a:latin typeface="Sassoon Penpals" pitchFamily="50" charset="0"/>
              </a:rPr>
              <a:t/>
            </a:r>
            <a:br>
              <a:rPr lang="en-GB" sz="4800" dirty="0">
                <a:latin typeface="Sassoon Penpals" pitchFamily="50" charset="0"/>
              </a:rPr>
            </a:br>
            <a:endParaRPr lang="en-GB" sz="3200" dirty="0">
              <a:latin typeface="Sassoon Penpals" pitchFamily="50" charset="0"/>
            </a:endParaRPr>
          </a:p>
        </p:txBody>
      </p:sp>
      <p:pic>
        <p:nvPicPr>
          <p:cNvPr id="5123"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82261" y="1305864"/>
            <a:ext cx="5221338" cy="146104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124"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22595" y="3750118"/>
            <a:ext cx="4781004" cy="267102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32424806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9216" y="4698328"/>
            <a:ext cx="10515600" cy="925905"/>
          </a:xfrm>
        </p:spPr>
        <p:txBody>
          <a:bodyPr>
            <a:noAutofit/>
          </a:bodyPr>
          <a:lstStyle/>
          <a:p>
            <a:r>
              <a:rPr lang="en-GB" sz="6600" dirty="0" smtClean="0">
                <a:latin typeface="Sassoon Penpals" pitchFamily="50" charset="0"/>
              </a:rPr>
              <a:t>Day </a:t>
            </a:r>
            <a:r>
              <a:rPr lang="en-GB" sz="6600" dirty="0">
                <a:latin typeface="Sassoon Penpals" pitchFamily="50" charset="0"/>
              </a:rPr>
              <a:t>2</a:t>
            </a:r>
            <a:r>
              <a:rPr lang="en-GB" sz="6600" dirty="0" smtClean="0">
                <a:latin typeface="Sassoon Penpals" pitchFamily="50" charset="0"/>
              </a:rPr>
              <a:t>- </a:t>
            </a:r>
            <a:r>
              <a:rPr lang="en-GB" sz="6600" dirty="0" err="1" smtClean="0">
                <a:latin typeface="Sassoon Penpals" pitchFamily="50" charset="0"/>
              </a:rPr>
              <a:t>ur</a:t>
            </a:r>
            <a:r>
              <a:rPr lang="en-GB" sz="5400" dirty="0" smtClean="0">
                <a:latin typeface="Sassoon Penpals" pitchFamily="50" charset="0"/>
              </a:rPr>
              <a:t/>
            </a:r>
            <a:br>
              <a:rPr lang="en-GB" sz="5400" dirty="0" smtClean="0">
                <a:latin typeface="Sassoon Penpals" pitchFamily="50" charset="0"/>
              </a:rPr>
            </a:br>
            <a:r>
              <a:rPr lang="en-GB" sz="5400" dirty="0" smtClean="0">
                <a:latin typeface="Sassoon Penpals" pitchFamily="50" charset="0"/>
              </a:rPr>
              <a:t/>
            </a:r>
            <a:br>
              <a:rPr lang="en-GB" sz="5400" dirty="0" smtClean="0">
                <a:latin typeface="Sassoon Penpals" pitchFamily="50" charset="0"/>
              </a:rPr>
            </a:br>
            <a:r>
              <a:rPr lang="en-GB" sz="3200" dirty="0" smtClean="0">
                <a:latin typeface="Sassoon Penpals" pitchFamily="50" charset="0"/>
              </a:rPr>
              <a:t>Today you will be looking at the sound </a:t>
            </a:r>
            <a:r>
              <a:rPr lang="en-GB" sz="3200" b="1" dirty="0" err="1" smtClean="0">
                <a:solidFill>
                  <a:srgbClr val="FF0000"/>
                </a:solidFill>
                <a:latin typeface="Sassoon Penpals" pitchFamily="50" charset="0"/>
              </a:rPr>
              <a:t>ur</a:t>
            </a:r>
            <a:r>
              <a:rPr lang="en-GB" sz="3200" dirty="0" smtClean="0">
                <a:latin typeface="Sassoon Penpals" pitchFamily="50" charset="0"/>
              </a:rPr>
              <a:t> as in f</a:t>
            </a:r>
            <a:r>
              <a:rPr lang="en-GB" sz="3200" b="1" dirty="0" smtClean="0">
                <a:latin typeface="Sassoon Penpals" pitchFamily="50" charset="0"/>
              </a:rPr>
              <a:t>ur</a:t>
            </a:r>
            <a:r>
              <a:rPr lang="en-GB" sz="3200" dirty="0" smtClean="0">
                <a:latin typeface="Sassoon Penpals" pitchFamily="50" charset="0"/>
              </a:rPr>
              <a:t>.</a:t>
            </a:r>
            <a:br>
              <a:rPr lang="en-GB" sz="3200" dirty="0" smtClean="0">
                <a:latin typeface="Sassoon Penpals" pitchFamily="50" charset="0"/>
              </a:rPr>
            </a:br>
            <a:r>
              <a:rPr lang="en-GB" sz="3200" dirty="0">
                <a:latin typeface="Sassoon Penpals" pitchFamily="50" charset="0"/>
              </a:rPr>
              <a:t/>
            </a:r>
            <a:br>
              <a:rPr lang="en-GB" sz="3200" dirty="0">
                <a:latin typeface="Sassoon Penpals" pitchFamily="50" charset="0"/>
              </a:rPr>
            </a:br>
            <a:r>
              <a:rPr lang="en-GB" sz="3200" b="1" dirty="0" smtClean="0">
                <a:latin typeface="Sassoon Penpals" pitchFamily="50" charset="0"/>
              </a:rPr>
              <a:t>Watch the video below to find out all about the sound. Make sure you:</a:t>
            </a:r>
            <a:br>
              <a:rPr lang="en-GB" sz="3200" b="1" dirty="0" smtClean="0">
                <a:latin typeface="Sassoon Penpals" pitchFamily="50" charset="0"/>
              </a:rPr>
            </a:br>
            <a:r>
              <a:rPr lang="en-GB" sz="3200" b="1" dirty="0" smtClean="0">
                <a:latin typeface="Sassoon Penpals" pitchFamily="50" charset="0"/>
              </a:rPr>
              <a:t>-</a:t>
            </a:r>
            <a:r>
              <a:rPr lang="en-GB" sz="3200" dirty="0" smtClean="0">
                <a:latin typeface="Sassoon Penpals" pitchFamily="50" charset="0"/>
              </a:rPr>
              <a:t>Practise saying the sound</a:t>
            </a:r>
            <a:br>
              <a:rPr lang="en-GB" sz="3200" dirty="0" smtClean="0">
                <a:latin typeface="Sassoon Penpals" pitchFamily="50" charset="0"/>
              </a:rPr>
            </a:br>
            <a:r>
              <a:rPr lang="en-GB" sz="3200" dirty="0" smtClean="0">
                <a:latin typeface="Sassoon Penpals" pitchFamily="50" charset="0"/>
              </a:rPr>
              <a:t>-Blend the words to read them by sounding them out</a:t>
            </a:r>
            <a:br>
              <a:rPr lang="en-GB" sz="3200" dirty="0" smtClean="0">
                <a:latin typeface="Sassoon Penpals" pitchFamily="50" charset="0"/>
              </a:rPr>
            </a:br>
            <a:r>
              <a:rPr lang="en-GB" sz="3200" dirty="0" smtClean="0">
                <a:latin typeface="Sassoon Penpals" pitchFamily="50" charset="0"/>
              </a:rPr>
              <a:t>-Have a go at writing words with the sound in</a:t>
            </a:r>
            <a:br>
              <a:rPr lang="en-GB" sz="3200" dirty="0" smtClean="0">
                <a:latin typeface="Sassoon Penpals" pitchFamily="50" charset="0"/>
              </a:rPr>
            </a:br>
            <a:r>
              <a:rPr lang="en-GB" sz="3200" b="1" dirty="0">
                <a:latin typeface="Sassoon Penpals" pitchFamily="50" charset="0"/>
              </a:rPr>
              <a:t/>
            </a:r>
            <a:br>
              <a:rPr lang="en-GB" sz="3200" b="1" dirty="0">
                <a:latin typeface="Sassoon Penpals" pitchFamily="50" charset="0"/>
              </a:rPr>
            </a:br>
            <a:r>
              <a:rPr lang="en-GB" sz="3200" dirty="0" smtClean="0">
                <a:latin typeface="Sassoon Penpals" pitchFamily="50" charset="0"/>
              </a:rPr>
              <a:t/>
            </a:r>
            <a:br>
              <a:rPr lang="en-GB" sz="3200" dirty="0" smtClean="0">
                <a:latin typeface="Sassoon Penpals" pitchFamily="50" charset="0"/>
              </a:rPr>
            </a:br>
            <a:r>
              <a:rPr lang="en-GB" sz="3200" dirty="0">
                <a:latin typeface="Sassoon Penpals" pitchFamily="50" charset="0"/>
                <a:hlinkClick r:id="rId2"/>
              </a:rPr>
              <a:t>https://</a:t>
            </a:r>
            <a:r>
              <a:rPr lang="en-GB" sz="3200" dirty="0" smtClean="0">
                <a:latin typeface="Sassoon Penpals" pitchFamily="50" charset="0"/>
                <a:hlinkClick r:id="rId2"/>
              </a:rPr>
              <a:t>www.youtube.com/watch?v=pcNgbnrvWqo</a:t>
            </a:r>
            <a:r>
              <a:rPr lang="en-GB" sz="3200" dirty="0" smtClean="0">
                <a:latin typeface="Sassoon Penpals" pitchFamily="50" charset="0"/>
              </a:rPr>
              <a:t> </a:t>
            </a:r>
            <a:r>
              <a:rPr lang="en-GB" sz="3200" dirty="0">
                <a:latin typeface="Sassoon Penpals" pitchFamily="50" charset="0"/>
              </a:rPr>
              <a:t/>
            </a:r>
            <a:br>
              <a:rPr lang="en-GB" sz="3200" dirty="0">
                <a:latin typeface="Sassoon Penpals" pitchFamily="50" charset="0"/>
              </a:rPr>
            </a:br>
            <a:r>
              <a:rPr lang="en-GB" sz="3200" dirty="0">
                <a:latin typeface="Sassoon Penpals" pitchFamily="50" charset="0"/>
              </a:rPr>
              <a:t/>
            </a:r>
            <a:br>
              <a:rPr lang="en-GB" sz="3200" dirty="0">
                <a:latin typeface="Sassoon Penpals" pitchFamily="50" charset="0"/>
              </a:rPr>
            </a:br>
            <a:r>
              <a:rPr lang="en-GB" sz="3200" dirty="0" smtClean="0">
                <a:latin typeface="Sassoon Penpals" pitchFamily="50" charset="0"/>
              </a:rPr>
              <a:t/>
            </a:r>
            <a:br>
              <a:rPr lang="en-GB" sz="3200" dirty="0" smtClean="0">
                <a:latin typeface="Sassoon Penpals" pitchFamily="50" charset="0"/>
              </a:rPr>
            </a:br>
            <a:r>
              <a:rPr lang="en-GB" sz="3200" dirty="0">
                <a:latin typeface="Sassoon Penpals" pitchFamily="50" charset="0"/>
              </a:rPr>
              <a:t/>
            </a:r>
            <a:br>
              <a:rPr lang="en-GB" sz="3200" dirty="0">
                <a:latin typeface="Sassoon Penpals" pitchFamily="50" charset="0"/>
              </a:rPr>
            </a:br>
            <a:r>
              <a:rPr lang="en-GB" sz="5400" dirty="0" smtClean="0">
                <a:latin typeface="Sassoon Penpals" pitchFamily="50" charset="0"/>
              </a:rPr>
              <a:t/>
            </a:r>
            <a:br>
              <a:rPr lang="en-GB" sz="5400" dirty="0" smtClean="0">
                <a:latin typeface="Sassoon Penpals" pitchFamily="50" charset="0"/>
              </a:rPr>
            </a:br>
            <a:r>
              <a:rPr lang="en-GB" sz="5400" dirty="0">
                <a:latin typeface="Sassoon Penpals" pitchFamily="50" charset="0"/>
              </a:rPr>
              <a:t/>
            </a:r>
            <a:br>
              <a:rPr lang="en-GB" sz="5400" dirty="0">
                <a:latin typeface="Sassoon Penpals" pitchFamily="50" charset="0"/>
              </a:rPr>
            </a:br>
            <a:r>
              <a:rPr lang="en-GB" sz="1100" dirty="0">
                <a:latin typeface="Sassoon Penpals" pitchFamily="50" charset="0"/>
              </a:rPr>
              <a:t/>
            </a:r>
            <a:br>
              <a:rPr lang="en-GB" sz="1100" dirty="0">
                <a:latin typeface="Sassoon Penpals" pitchFamily="50" charset="0"/>
              </a:rPr>
            </a:br>
            <a:r>
              <a:rPr lang="en-GB" sz="4800" dirty="0">
                <a:latin typeface="Sassoon Penpals" pitchFamily="50" charset="0"/>
              </a:rPr>
              <a:t/>
            </a:r>
            <a:br>
              <a:rPr lang="en-GB" sz="4800" dirty="0">
                <a:latin typeface="Sassoon Penpals" pitchFamily="50" charset="0"/>
              </a:rPr>
            </a:br>
            <a:endParaRPr lang="en-GB" sz="3200" dirty="0">
              <a:latin typeface="Sassoon Penpals" pitchFamily="50" charset="0"/>
            </a:endParaRPr>
          </a:p>
        </p:txBody>
      </p:sp>
    </p:spTree>
    <p:extLst>
      <p:ext uri="{BB962C8B-B14F-4D97-AF65-F5344CB8AC3E}">
        <p14:creationId xmlns:p14="http://schemas.microsoft.com/office/powerpoint/2010/main" val="243000790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873</TotalTime>
  <Words>124</Words>
  <Application>Microsoft Office PowerPoint</Application>
  <PresentationFormat>Custom</PresentationFormat>
  <Paragraphs>36</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Office Theme</vt:lpstr>
      <vt:lpstr>Home Learning timetable:</vt:lpstr>
      <vt:lpstr>Phonics Home Learning</vt:lpstr>
      <vt:lpstr>This week…</vt:lpstr>
      <vt:lpstr>Below are some useful links to videos and websites you can use to support with Phonics lessons at home:</vt:lpstr>
      <vt:lpstr>Day 1- ow  Today you will be looking at the sound ow as in owl.  Watch the video below to find out all about the sound. Make sure you: -Practise saying the sound -Blend the words to read them by sounding them out -Have a go at writing words with the sound in   https://www.youtube.com/watch?v=DV3vzwk9E_Q         </vt:lpstr>
      <vt:lpstr>Day 1- ow  Practise blending these words with today’s sound in to read them. You can write them down and add the sounds buttons to the words if you would like to.         </vt:lpstr>
      <vt:lpstr>Day 1- ow         </vt:lpstr>
      <vt:lpstr>Day 1- ow  Log into Phonics Play.     Play buried treasure (ow sound)            </vt:lpstr>
      <vt:lpstr>Day 2- ur  Today you will be looking at the sound ur as in fur.  Watch the video below to find out all about the sound. Make sure you: -Practise saying the sound -Blend the words to read them by sounding them out -Have a go at writing words with the sound in   https://www.youtube.com/watch?v=pcNgbnrvWqo         </vt:lpstr>
      <vt:lpstr>Day 2- ur  Practise blending these words with today’s sound in to read them. You can write them down and add the sounds buttons to the words if you would like to.         </vt:lpstr>
      <vt:lpstr>Day 2- ur         </vt:lpstr>
      <vt:lpstr>Day 2- ur  Log into Phonics Play.     Play dragon’s den (ur sound)            </vt:lpstr>
      <vt:lpstr>Day 3- or  Today you will be looking at the sound or as in born.  Watch the video below to find out all about the sound. Make sure you: -Practise saying the sound -Blend the words to read them by sounding them out -Have a go at writing words with the sound in   https://www.youtube.com/watch?v=X2C_ANTT7zs         </vt:lpstr>
      <vt:lpstr>Day 3- or  Practise blending these words with today’s sound in to read them. You can write them down and add the sounds buttons to the words if you would like to.         </vt:lpstr>
      <vt:lpstr>Day 3- or         </vt:lpstr>
      <vt:lpstr>Day 3- or  Log into Phonics Play.     Play picnic on pluto (or sound)            </vt:lpstr>
      <vt:lpstr>Day 4- ar  Today you will be looking at the sound ar as in dark.  Watch the video below to find out all about the sound. Make sure you: -Practise saying the sound -Blend the words to read them by sounding them out -Have a go at writing words with the sound in   https://www.youtube.com/watch?v=Jf2dx5IbeZE         </vt:lpstr>
      <vt:lpstr>Day 4- ar  Practise blending these words with today’s sound in to read them. You can write them down and add the sounds buttons to the words if you would like to.         </vt:lpstr>
      <vt:lpstr>Day 4- ar         </vt:lpstr>
      <vt:lpstr>Day 4- ar  Log into Phonics Play.     Play buried treasure (ar sound)            </vt:lpstr>
      <vt:lpstr>Day 5- tricky words  Today you will be looking at some tricky words.  Remember tricky words are words which you cannot sound out.   Watch the video below, whilst watching the video make sure you: -Practise saying the word -Have a go at writing words with the sound in   https://www.youtube.com/watch?v=R087lYrRpgY         </vt:lpstr>
      <vt:lpstr>Day 5- tricky words  Today you will be looking at some tricky words.  Remember tricky words are words which you cannot sound out.   Watch the video below, whilst watching the video make sure you: -Practise saying the word -Have a go at writing words with the sound in   https://www.youtube.com/watch?v=R087lYrRpgY         </vt:lpstr>
      <vt:lpstr>Day 5- tricky words  Log into Phonics Play.   Remember tricky words are words which you cannot sound out.   Play the tricky word trucks (phase 2 and 3)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Maths Home Learning</dc:title>
  <dc:creator>Siobhan Barford</dc:creator>
  <cp:lastModifiedBy>A Teacher</cp:lastModifiedBy>
  <cp:revision>90</cp:revision>
  <dcterms:created xsi:type="dcterms:W3CDTF">2020-09-11T10:00:33Z</dcterms:created>
  <dcterms:modified xsi:type="dcterms:W3CDTF">2021-01-07T10:33:23Z</dcterms:modified>
</cp:coreProperties>
</file>