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6" r:id="rId4"/>
    <p:sldId id="299" r:id="rId5"/>
    <p:sldId id="300" r:id="rId6"/>
    <p:sldId id="350" r:id="rId7"/>
    <p:sldId id="351" r:id="rId8"/>
    <p:sldId id="353" r:id="rId9"/>
    <p:sldId id="354" r:id="rId10"/>
    <p:sldId id="356" r:id="rId11"/>
    <p:sldId id="355" r:id="rId12"/>
    <p:sldId id="357" r:id="rId13"/>
    <p:sldId id="358" r:id="rId14"/>
    <p:sldId id="288" r:id="rId15"/>
    <p:sldId id="360" r:id="rId16"/>
    <p:sldId id="362" r:id="rId17"/>
    <p:sldId id="363" r:id="rId18"/>
    <p:sldId id="375" r:id="rId19"/>
    <p:sldId id="364" r:id="rId20"/>
    <p:sldId id="365" r:id="rId21"/>
    <p:sldId id="366" r:id="rId22"/>
    <p:sldId id="369" r:id="rId23"/>
    <p:sldId id="370" r:id="rId24"/>
    <p:sldId id="376" r:id="rId25"/>
    <p:sldId id="371" r:id="rId26"/>
    <p:sldId id="377" r:id="rId27"/>
    <p:sldId id="378" r:id="rId28"/>
    <p:sldId id="379" r:id="rId29"/>
    <p:sldId id="380" r:id="rId30"/>
    <p:sldId id="381" r:id="rId31"/>
    <p:sldId id="382" r:id="rId32"/>
    <p:sldId id="359" r:id="rId33"/>
    <p:sldId id="289" r:id="rId34"/>
    <p:sldId id="349" r:id="rId35"/>
    <p:sldId id="291" r:id="rId36"/>
    <p:sldId id="324" r:id="rId37"/>
    <p:sldId id="347" r:id="rId38"/>
    <p:sldId id="383" r:id="rId39"/>
    <p:sldId id="384" r:id="rId40"/>
    <p:sldId id="297" r:id="rId41"/>
    <p:sldId id="348" r:id="rId42"/>
    <p:sldId id="372" r:id="rId43"/>
    <p:sldId id="374" r:id="rId44"/>
    <p:sldId id="373" r:id="rId45"/>
    <p:sldId id="385" r:id="rId46"/>
    <p:sldId id="386" r:id="rId47"/>
    <p:sldId id="387" r:id="rId48"/>
    <p:sldId id="388" r:id="rId49"/>
    <p:sldId id="390" r:id="rId50"/>
    <p:sldId id="39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ir Mahmood" initials="TM" lastIdx="1" clrIdx="0">
    <p:extLst>
      <p:ext uri="{19B8F6BF-5375-455C-9EA6-DF929625EA0E}">
        <p15:presenceInfo xmlns:p15="http://schemas.microsoft.com/office/powerpoint/2012/main" userId="Tahir Mahm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>
        <p:scale>
          <a:sx n="56" d="100"/>
          <a:sy n="56" d="100"/>
        </p:scale>
        <p:origin x="175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N3RG5iLKp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N3RG5iLKp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t9k7ty/articles/zp8crd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2JdnZbB2d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kfycdm/articles/zcrmqty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bc.co.uk/bitesize/topics/znjqtfr/articles/zcfyw6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Maths Home Learning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Week Beginning </a:t>
            </a:r>
            <a:r>
              <a:rPr lang="en-GB" dirty="0">
                <a:latin typeface="XCCW DH A" panose="03050602040000000000" pitchFamily="66" charset="0"/>
              </a:rPr>
              <a:t>7</a:t>
            </a:r>
            <a:r>
              <a:rPr lang="en-GB" dirty="0" smtClean="0">
                <a:latin typeface="XCCW DH A" panose="03050602040000000000" pitchFamily="66" charset="0"/>
              </a:rPr>
              <a:t>.12.2020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27" y="522781"/>
            <a:ext cx="10954407" cy="643868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latin typeface="XCCW DH C" panose="03050602040000000000" pitchFamily="66" charset="0"/>
              </a:rPr>
              <a:t>Measuring grams– We do answers   </a:t>
            </a:r>
            <a:endParaRPr lang="en-GB" sz="3200" u="sng" dirty="0">
              <a:latin typeface="XCCW DH C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396" y="3637722"/>
            <a:ext cx="425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C" panose="03050602040000000000" pitchFamily="66" charset="0"/>
              </a:rPr>
              <a:t>Did you work this out correctly?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245" y="1352878"/>
            <a:ext cx="5353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3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XCCW DH C" panose="03050602040000000000" pitchFamily="66" charset="0"/>
              </a:rPr>
              <a:t>You do </a:t>
            </a:r>
            <a:endParaRPr lang="en-GB" sz="3600" u="sng" dirty="0">
              <a:latin typeface="XCCW DH C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3862" y="2102069"/>
            <a:ext cx="553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C" panose="03050602040000000000" pitchFamily="66" charset="0"/>
              </a:rPr>
              <a:t>Remember to follow the steps correctly.</a:t>
            </a:r>
            <a:endParaRPr lang="en-GB" dirty="0">
              <a:solidFill>
                <a:srgbClr val="FF0000"/>
              </a:solidFill>
              <a:latin typeface="XCCW DH C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30" y="1690688"/>
            <a:ext cx="5939987" cy="44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XCCW DH C" panose="03050602040000000000" pitchFamily="66" charset="0"/>
              </a:rPr>
              <a:t>You do – Answers</a:t>
            </a:r>
            <a:endParaRPr lang="en-GB" u="sng" dirty="0">
              <a:latin typeface="XCCW DH C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8055" y="3046530"/>
            <a:ext cx="525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C" panose="03050602040000000000" pitchFamily="66" charset="0"/>
              </a:rPr>
              <a:t>Could you convert your answers into grams?</a:t>
            </a:r>
            <a:endParaRPr lang="en-GB" dirty="0">
              <a:solidFill>
                <a:srgbClr val="FF0000"/>
              </a:solidFill>
              <a:latin typeface="XCCW DH C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55" y="1585585"/>
            <a:ext cx="6571593" cy="46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7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2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latin typeface="XCCW DH C" panose="03050602040000000000" pitchFamily="66" charset="0"/>
              </a:rPr>
              <a:t>Main task and Challenges</a:t>
            </a:r>
            <a:endParaRPr lang="en-GB" sz="2800" u="sng" dirty="0">
              <a:latin typeface="XCCW DH C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71" y="934089"/>
            <a:ext cx="4404164" cy="5923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085" y="1064172"/>
            <a:ext cx="66008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4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u="sng" dirty="0" smtClean="0">
                <a:latin typeface="XCCW DH A" panose="03050602040000000000" pitchFamily="66" charset="0"/>
              </a:rPr>
              <a:t>Day 2 – Adding and Subtracting mass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US" dirty="0">
                <a:latin typeface="XCCW DH A" panose="03050602040000000000" pitchFamily="66" charset="0"/>
              </a:rPr>
              <a:t> </a:t>
            </a:r>
            <a:r>
              <a:rPr lang="en-US" dirty="0" smtClean="0">
                <a:latin typeface="XCCW DH A" panose="03050602040000000000" pitchFamily="66" charset="0"/>
              </a:rPr>
              <a:t>Can you remember what we learnt about yesterday?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XCCW DH A" panose="03050602040000000000" pitchFamily="66" charset="0"/>
              </a:rPr>
              <a:t>What is mass?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XCCW DH A" panose="03050602040000000000" pitchFamily="66" charset="0"/>
              </a:rPr>
              <a:t>How can it be measured?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XCCW DH A" panose="03050602040000000000" pitchFamily="66" charset="0"/>
              </a:rPr>
              <a:t>Today we will learn how to add and subtract mass. </a:t>
            </a: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Arithmetic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Let’s learn our x 8 tables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Sing along!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  <a:hlinkClick r:id="rId2"/>
              </a:rPr>
              <a:t>https://</a:t>
            </a:r>
            <a:r>
              <a:rPr lang="en-GB" dirty="0" smtClean="0">
                <a:latin typeface="XCCW DH A" panose="03050602040000000000" pitchFamily="66" charset="0"/>
                <a:hlinkClick r:id="rId2"/>
              </a:rPr>
              <a:t>www.youtube.com/watch?v=kN3RG5iLKpo</a:t>
            </a:r>
            <a:r>
              <a:rPr lang="en-GB" dirty="0" smtClean="0">
                <a:latin typeface="XCCW DH A" panose="03050602040000000000" pitchFamily="66" charset="0"/>
              </a:rPr>
              <a:t>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371" y="304800"/>
            <a:ext cx="1191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XCCW DH A" panose="03050602040000000000" pitchFamily="66" charset="0"/>
              </a:rPr>
              <a:t>OMS:</a:t>
            </a:r>
          </a:p>
          <a:p>
            <a:r>
              <a:rPr lang="en-US" sz="2800" dirty="0" smtClean="0">
                <a:latin typeface="XCCW DH A" panose="03050602040000000000" pitchFamily="66" charset="0"/>
              </a:rPr>
              <a:t>I can describe the number pattern.  </a:t>
            </a:r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13" y="1258907"/>
            <a:ext cx="4118249" cy="5408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8745" y="2406759"/>
            <a:ext cx="6968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Remember to write in full sentences</a:t>
            </a:r>
            <a:r>
              <a:rPr lang="en-US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68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31" y="386147"/>
            <a:ext cx="10933386" cy="938158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XCCW DH A" panose="03050602040000000000" pitchFamily="66" charset="0"/>
              </a:rPr>
              <a:t>Adding mass – I do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1912882"/>
            <a:ext cx="43407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Remember we always start with the ones column.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We leave a space above our top numbers.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With adding it does not matter if the smaller number goes on top. 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536480"/>
            <a:ext cx="5778883" cy="47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79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00" y="281044"/>
            <a:ext cx="10933386" cy="93815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Adding mass – We do answers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34" y="1471448"/>
            <a:ext cx="8130574" cy="45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7254" y="460709"/>
            <a:ext cx="34579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XCCW DH A" panose="03050602040000000000" pitchFamily="66" charset="0"/>
              </a:rPr>
              <a:t>Answer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XCCW DH A" panose="03050602040000000000" pitchFamily="66" charset="0"/>
              </a:rPr>
              <a:t>5kg + 1kg = 6kg </a:t>
            </a:r>
            <a:endParaRPr lang="en-US" dirty="0">
              <a:latin typeface="XCCW DH A" panose="03050602040000000000" pitchFamily="66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9" y="329408"/>
            <a:ext cx="6413938" cy="61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2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09" y="785540"/>
            <a:ext cx="12796345" cy="1158874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XCCW DH A" panose="03050602040000000000" pitchFamily="66" charset="0"/>
              </a:rPr>
              <a:t>This week…</a:t>
            </a:r>
            <a:br>
              <a:rPr lang="en-GB" sz="3200" dirty="0" smtClean="0">
                <a:latin typeface="XCCW DH A" panose="03050602040000000000" pitchFamily="66" charset="0"/>
              </a:rPr>
            </a:br>
            <a:r>
              <a:rPr lang="en-GB" sz="3200" dirty="0" smtClean="0">
                <a:latin typeface="XCCW DH A" panose="03050602040000000000" pitchFamily="66" charset="0"/>
              </a:rPr>
              <a:t/>
            </a:r>
            <a:br>
              <a:rPr lang="en-GB" sz="3200" dirty="0" smtClean="0">
                <a:latin typeface="XCCW DH A" panose="03050602040000000000" pitchFamily="66" charset="0"/>
              </a:rPr>
            </a:br>
            <a:r>
              <a:rPr lang="en-GB" sz="2800" dirty="0" smtClean="0">
                <a:latin typeface="XCCW DH A" panose="03050602040000000000" pitchFamily="66" charset="0"/>
              </a:rPr>
              <a:t>We will learn:</a:t>
            </a:r>
            <a:endParaRPr lang="en-GB" sz="3200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08" y="2729515"/>
            <a:ext cx="10515600" cy="4351338"/>
          </a:xfrm>
        </p:spPr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1 – Measuring Mass</a:t>
            </a:r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Day 2 – Adding and Subtracting Mass</a:t>
            </a:r>
          </a:p>
          <a:p>
            <a:r>
              <a:rPr lang="en-GB" dirty="0" smtClean="0">
                <a:latin typeface="XCCW DH A" panose="03050602040000000000" pitchFamily="66" charset="0"/>
              </a:rPr>
              <a:t>Day 3 – Measuring Capacity </a:t>
            </a:r>
          </a:p>
          <a:p>
            <a:r>
              <a:rPr lang="en-GB" dirty="0" smtClean="0">
                <a:latin typeface="XCCW DH A" panose="03050602040000000000" pitchFamily="66" charset="0"/>
              </a:rPr>
              <a:t>Day 4 – Adding and Subtracting Capacity</a:t>
            </a:r>
          </a:p>
          <a:p>
            <a:r>
              <a:rPr lang="en-GB" dirty="0" smtClean="0">
                <a:latin typeface="XCCW DH A" panose="03050602040000000000" pitchFamily="66" charset="0"/>
              </a:rPr>
              <a:t>Day 5 – Time</a:t>
            </a:r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4290" y="2017986"/>
            <a:ext cx="3720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We always start with the ones column.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We always put the bigger number first. 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1200" y="281044"/>
            <a:ext cx="10933386" cy="93815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Subtracting </a:t>
            </a:r>
            <a:r>
              <a:rPr lang="en-US" sz="3600" u="sng" dirty="0" smtClean="0">
                <a:latin typeface="XCCW DH A" panose="03050602040000000000" pitchFamily="66" charset="0"/>
              </a:rPr>
              <a:t>mass – </a:t>
            </a:r>
            <a:r>
              <a:rPr lang="en-US" sz="3600" u="sng" dirty="0">
                <a:latin typeface="XCCW DH A" panose="03050602040000000000" pitchFamily="66" charset="0"/>
              </a:rPr>
              <a:t>I</a:t>
            </a:r>
            <a:r>
              <a:rPr lang="en-US" sz="3600" u="sng" dirty="0" smtClean="0">
                <a:latin typeface="XCCW DH A" panose="03050602040000000000" pitchFamily="66" charset="0"/>
              </a:rPr>
              <a:t> do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9" y="1345326"/>
            <a:ext cx="6939611" cy="49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96" y="252140"/>
            <a:ext cx="10050518" cy="872468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Subtracting mass -  I do answers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769" y="1124608"/>
            <a:ext cx="6970673" cy="51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7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77" y="-1487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XCCW DH C" panose="03050602040000000000" pitchFamily="66" charset="0"/>
              </a:rPr>
              <a:t>Day 2 – Main </a:t>
            </a:r>
            <a:r>
              <a:rPr lang="en-US" sz="3200" u="sng" dirty="0" smtClean="0">
                <a:latin typeface="XCCW DH C" panose="03050602040000000000" pitchFamily="66" charset="0"/>
              </a:rPr>
              <a:t>Task and challenges </a:t>
            </a:r>
            <a:endParaRPr lang="en-GB" sz="3200" u="sng" dirty="0">
              <a:latin typeface="XCCW DH C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31" y="1019173"/>
            <a:ext cx="4400550" cy="492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466" y="866940"/>
            <a:ext cx="5772050" cy="54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XCCW DH C" panose="03050602040000000000" pitchFamily="66" charset="0"/>
              </a:rPr>
              <a:t>Day </a:t>
            </a:r>
            <a:r>
              <a:rPr lang="en-US" sz="3600" dirty="0">
                <a:latin typeface="XCCW DH C" panose="03050602040000000000" pitchFamily="66" charset="0"/>
              </a:rPr>
              <a:t>3</a:t>
            </a:r>
            <a:r>
              <a:rPr lang="en-US" sz="3600" dirty="0" smtClean="0">
                <a:latin typeface="XCCW DH C" panose="03050602040000000000" pitchFamily="66" charset="0"/>
              </a:rPr>
              <a:t> </a:t>
            </a:r>
            <a:r>
              <a:rPr lang="en-US" sz="3600" dirty="0" smtClean="0">
                <a:latin typeface="XCCW DH C" panose="03050602040000000000" pitchFamily="66" charset="0"/>
              </a:rPr>
              <a:t>– </a:t>
            </a:r>
            <a:r>
              <a:rPr lang="en-US" sz="3600" dirty="0" smtClean="0">
                <a:latin typeface="XCCW DH C" panose="03050602040000000000" pitchFamily="66" charset="0"/>
              </a:rPr>
              <a:t>Measuring capacity</a:t>
            </a:r>
            <a:endParaRPr lang="en-GB" sz="3600" dirty="0">
              <a:latin typeface="XCCW DH C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XCCW DH A" panose="03050602040000000000" pitchFamily="66" charset="0"/>
              </a:rPr>
              <a:t>What is capacity?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How can it be measured?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Today we will learn how to measure capacity.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33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Arithmetic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Let’s learn our x 8 tables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Sing along!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  <a:hlinkClick r:id="rId2"/>
              </a:rPr>
              <a:t>https://</a:t>
            </a:r>
            <a:r>
              <a:rPr lang="en-GB" dirty="0" smtClean="0">
                <a:latin typeface="XCCW DH A" panose="03050602040000000000" pitchFamily="66" charset="0"/>
                <a:hlinkClick r:id="rId2"/>
              </a:rPr>
              <a:t>www.youtube.com/watch?v=kN3RG5iLKpo</a:t>
            </a:r>
            <a:r>
              <a:rPr lang="en-GB" dirty="0" smtClean="0">
                <a:latin typeface="XCCW DH A" panose="03050602040000000000" pitchFamily="66" charset="0"/>
              </a:rPr>
              <a:t>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3747531" cy="109581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>
                <a:latin typeface="XCCW DH C" panose="03050602040000000000" pitchFamily="66" charset="0"/>
              </a:rPr>
              <a:t>What is capacity?</a:t>
            </a:r>
            <a:endParaRPr lang="en-GB" sz="3600" u="sng" dirty="0">
              <a:latin typeface="XCCW DH C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0" y="1234104"/>
            <a:ext cx="5543550" cy="5314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0444" y="194400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XCCW DH A" panose="03050602040000000000" pitchFamily="66" charset="0"/>
                <a:hlinkClick r:id="rId3"/>
              </a:rPr>
              <a:t>Watch: </a:t>
            </a:r>
            <a:endParaRPr lang="en-US" dirty="0">
              <a:solidFill>
                <a:srgbClr val="000000"/>
              </a:solidFill>
              <a:latin typeface="XCCW DH A" panose="03050602040000000000" pitchFamily="66" charset="0"/>
              <a:hlinkClick r:id="rId3"/>
            </a:endParaRPr>
          </a:p>
          <a:p>
            <a:endParaRPr lang="en-US" dirty="0" smtClean="0">
              <a:solidFill>
                <a:srgbClr val="000000"/>
              </a:solidFill>
              <a:hlinkClick r:id="rId3"/>
            </a:endParaRPr>
          </a:p>
          <a:p>
            <a:endParaRPr lang="en-GB" dirty="0" smtClean="0">
              <a:solidFill>
                <a:srgbClr val="000000"/>
              </a:solidFill>
              <a:hlinkClick r:id="rId3"/>
            </a:endParaRPr>
          </a:p>
          <a:p>
            <a:r>
              <a:rPr lang="en-GB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GB" dirty="0">
                <a:solidFill>
                  <a:srgbClr val="000000"/>
                </a:solidFill>
                <a:hlinkClick r:id="rId3"/>
              </a:rPr>
              <a:t>://</a:t>
            </a:r>
            <a:r>
              <a:rPr lang="en-GB" dirty="0" smtClean="0">
                <a:solidFill>
                  <a:srgbClr val="000000"/>
                </a:solidFill>
                <a:hlinkClick r:id="rId3"/>
              </a:rPr>
              <a:t>www.bbc.co.uk/bitesize/topics/zt9k7ty/articles/zp8crdm</a:t>
            </a:r>
            <a:endParaRPr lang="en-GB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Measuring Capacity – I do 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58" y="1054250"/>
            <a:ext cx="4316883" cy="5443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3525" y="2033195"/>
            <a:ext cx="4974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Step 1: first we work out what each increment is worth. I can see that there are 5. 25ml divided by 5 gives me 5ml. 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Each increment is worth 5ml. 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Step 2: I can see that the water aligns with 20ml.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Answer: 20ml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76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Measuring Capacity – We do  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54" y="1308776"/>
            <a:ext cx="4272851" cy="5142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4075" y="30037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XCCW DH C" panose="03050602040000000000" pitchFamily="66" charset="0"/>
              </a:rPr>
              <a:t>Step 1:</a:t>
            </a:r>
            <a:r>
              <a:rPr lang="en-US" dirty="0">
                <a:solidFill>
                  <a:srgbClr val="FF0000"/>
                </a:solidFill>
                <a:latin typeface="XCCW DH C" panose="03050602040000000000" pitchFamily="66" charset="0"/>
              </a:rPr>
              <a:t> Work out how what each increment is worth.</a:t>
            </a:r>
          </a:p>
          <a:p>
            <a:r>
              <a:rPr lang="en-US" b="1" dirty="0">
                <a:solidFill>
                  <a:srgbClr val="FF0000"/>
                </a:solidFill>
                <a:latin typeface="XCCW DH C" panose="03050602040000000000" pitchFamily="66" charset="0"/>
              </a:rPr>
              <a:t>Step 2: </a:t>
            </a:r>
            <a:r>
              <a:rPr lang="en-US" dirty="0">
                <a:solidFill>
                  <a:srgbClr val="FF0000"/>
                </a:solidFill>
                <a:latin typeface="XCCW DH C" panose="03050602040000000000" pitchFamily="66" charset="0"/>
              </a:rPr>
              <a:t>Which interval does the line align with?</a:t>
            </a:r>
          </a:p>
        </p:txBody>
      </p:sp>
    </p:spTree>
    <p:extLst>
      <p:ext uri="{BB962C8B-B14F-4D97-AF65-F5344CB8AC3E}">
        <p14:creationId xmlns:p14="http://schemas.microsoft.com/office/powerpoint/2010/main" val="2941683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Measuring Capacity – We do answers  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54" y="1308776"/>
            <a:ext cx="4272851" cy="5142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4075" y="3003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C" panose="03050602040000000000" pitchFamily="66" charset="0"/>
              </a:rPr>
              <a:t>Answer: 1.6 </a:t>
            </a:r>
            <a:r>
              <a:rPr lang="en-US" dirty="0" err="1" smtClean="0">
                <a:solidFill>
                  <a:srgbClr val="FF0000"/>
                </a:solidFill>
                <a:latin typeface="XCCW DH C" panose="03050602040000000000" pitchFamily="66" charset="0"/>
              </a:rPr>
              <a:t>litres</a:t>
            </a:r>
            <a:r>
              <a:rPr lang="en-US" dirty="0" smtClean="0">
                <a:solidFill>
                  <a:srgbClr val="FF0000"/>
                </a:solidFill>
                <a:latin typeface="XCCW DH C" panose="03050602040000000000" pitchFamily="66" charset="0"/>
              </a:rPr>
              <a:t> </a:t>
            </a:r>
            <a:endParaRPr lang="en-US" dirty="0">
              <a:solidFill>
                <a:srgbClr val="FF0000"/>
              </a:solidFill>
              <a:latin typeface="XCCW DH C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97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Measuring Capacity – You do 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8779" y="3003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C" panose="03050602040000000000" pitchFamily="66" charset="0"/>
              </a:rPr>
              <a:t>Remember to follow the steps! </a:t>
            </a:r>
            <a:endParaRPr lang="en-US" dirty="0">
              <a:solidFill>
                <a:srgbClr val="FF0000"/>
              </a:solidFill>
              <a:latin typeface="XCCW DH C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89" y="1325563"/>
            <a:ext cx="52387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9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Arithmetic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Let’s learn our x </a:t>
            </a:r>
            <a:r>
              <a:rPr lang="en-GB" dirty="0">
                <a:latin typeface="XCCW DH A" panose="03050602040000000000" pitchFamily="66" charset="0"/>
              </a:rPr>
              <a:t>6</a:t>
            </a:r>
            <a:r>
              <a:rPr lang="en-GB" dirty="0" smtClean="0">
                <a:latin typeface="XCCW DH A" panose="03050602040000000000" pitchFamily="66" charset="0"/>
              </a:rPr>
              <a:t> tables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Sing along!</a:t>
            </a:r>
          </a:p>
          <a:p>
            <a:pPr marL="0" indent="0">
              <a:buNone/>
            </a:pPr>
            <a:endParaRPr lang="en-US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  <a:hlinkClick r:id="rId2"/>
              </a:rPr>
              <a:t>https://</a:t>
            </a:r>
            <a:r>
              <a:rPr lang="en-GB" dirty="0" smtClean="0">
                <a:latin typeface="XCCW DH A" panose="03050602040000000000" pitchFamily="66" charset="0"/>
                <a:hlinkClick r:id="rId2"/>
              </a:rPr>
              <a:t>www.youtube.com/watch?v=f2JdnZbB2dg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Measuring Capacity – You do answers 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8779" y="30037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C" panose="03050602040000000000" pitchFamily="66" charset="0"/>
              </a:rPr>
              <a:t>Did you follow the steps? </a:t>
            </a:r>
          </a:p>
          <a:p>
            <a:r>
              <a:rPr lang="en-US" dirty="0" smtClean="0">
                <a:solidFill>
                  <a:srgbClr val="FF0000"/>
                </a:solidFill>
                <a:latin typeface="XCCW DH C" panose="03050602040000000000" pitchFamily="66" charset="0"/>
              </a:rPr>
              <a:t>Were you correct? </a:t>
            </a:r>
          </a:p>
          <a:p>
            <a:endParaRPr lang="en-US" dirty="0">
              <a:solidFill>
                <a:srgbClr val="FF0000"/>
              </a:solidFill>
              <a:latin typeface="XCCW DH C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68" y="1810736"/>
            <a:ext cx="51435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31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35" y="-1633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Main Task and Challenges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35" y="852980"/>
            <a:ext cx="5381625" cy="585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475" y="1000125"/>
            <a:ext cx="3463980" cy="1919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806" y="3260998"/>
            <a:ext cx="46577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60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90" y="291553"/>
            <a:ext cx="11595538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XCCW DH A" panose="03050602040000000000" pitchFamily="66" charset="0"/>
              </a:rPr>
              <a:t>Day </a:t>
            </a:r>
            <a:r>
              <a:rPr lang="en-GB" sz="3600" dirty="0" smtClean="0">
                <a:latin typeface="XCCW DH A" panose="03050602040000000000" pitchFamily="66" charset="0"/>
              </a:rPr>
              <a:t>4 – Adding and subtracting capacity.</a:t>
            </a:r>
            <a:endParaRPr lang="en-GB" sz="3600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06" y="20778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Today we will continue to look at capacity. Adding and subtracting. </a:t>
            </a:r>
          </a:p>
          <a:p>
            <a:pPr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What is capacity? </a:t>
            </a:r>
          </a:p>
          <a:p>
            <a:pPr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How can it be measured?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Arithmetic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Use the link below to play hit the button for your 7 times table practice.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  <a:hlinkClick r:id="rId2"/>
              </a:rPr>
              <a:t>https://www.topmarks.co.uk/maths-games/hit-the-button</a:t>
            </a:r>
            <a:endParaRPr lang="en-GB" dirty="0" smtClean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17" y="918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C" panose="03050602040000000000" pitchFamily="66" charset="0"/>
              </a:rPr>
              <a:t>Recap – </a:t>
            </a:r>
            <a:r>
              <a:rPr lang="en-US" sz="3600" u="sng" dirty="0" smtClean="0">
                <a:latin typeface="XCCW DH C" panose="03050602040000000000" pitchFamily="66" charset="0"/>
              </a:rPr>
              <a:t>Capacity</a:t>
            </a:r>
            <a:endParaRPr lang="en-GB" sz="3600" u="sng" dirty="0">
              <a:latin typeface="XCCW DH C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6427" y="2301765"/>
            <a:ext cx="4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XCCW DH C" panose="03050602040000000000" pitchFamily="66" charset="0"/>
              </a:rPr>
              <a:t>Can you remember how to convert? </a:t>
            </a:r>
            <a:endParaRPr lang="en-GB" b="1" dirty="0">
              <a:solidFill>
                <a:srgbClr val="FF0000"/>
              </a:solidFill>
              <a:latin typeface="XCCW DH C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17" y="1249253"/>
            <a:ext cx="64008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4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2098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do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7425096" y="1935040"/>
            <a:ext cx="4203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If jug one has 5ml and jug 2 has 5ml more. It must be 10ml! </a:t>
            </a:r>
          </a:p>
          <a:p>
            <a:endParaRPr lang="en-US" dirty="0">
              <a:solidFill>
                <a:srgbClr val="FF0000"/>
              </a:solidFill>
              <a:latin typeface="Debbie Hepplewhite Print Font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Can you convert this?</a:t>
            </a:r>
            <a:endParaRPr lang="en-GB" dirty="0">
              <a:solidFill>
                <a:srgbClr val="FF0000"/>
              </a:solidFill>
              <a:latin typeface="Debbie Hepplewhite Print Font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63" y="1346515"/>
            <a:ext cx="6594874" cy="49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We do 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3761" y="1959429"/>
            <a:ext cx="3592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DH A" panose="03050602040000000000" pitchFamily="66" charset="0"/>
              </a:rPr>
              <a:t>Follow each of the steps to get your answer.</a:t>
            </a:r>
          </a:p>
          <a:p>
            <a:endParaRPr lang="en-US" sz="2000" dirty="0">
              <a:latin typeface="XCCW DH A" panose="03050602040000000000" pitchFamily="66" charset="0"/>
            </a:endParaRPr>
          </a:p>
          <a:p>
            <a:endParaRPr lang="en-US" sz="2000" dirty="0" smtClean="0">
              <a:latin typeface="XCCW DH A" panose="03050602040000000000" pitchFamily="66" charset="0"/>
            </a:endParaRPr>
          </a:p>
          <a:p>
            <a:r>
              <a:rPr lang="en-US" sz="2000" dirty="0" smtClean="0">
                <a:latin typeface="XCCW DH A" panose="03050602040000000000" pitchFamily="66" charset="0"/>
              </a:rPr>
              <a:t>What do you notice about the jugs?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9" y="1528105"/>
            <a:ext cx="6602676" cy="477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39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We do- Answers 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46" y="1690688"/>
            <a:ext cx="569595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925" y="2249213"/>
            <a:ext cx="427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Can you convert this answer into </a:t>
            </a:r>
            <a:r>
              <a:rPr lang="en-US" dirty="0" err="1" smtClean="0">
                <a:solidFill>
                  <a:srgbClr val="FF0000"/>
                </a:solidFill>
                <a:latin typeface="XCCW DH A" panose="03050602040000000000" pitchFamily="66" charset="0"/>
              </a:rPr>
              <a:t>litres</a:t>
            </a:r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71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2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XCCW DH A" panose="03050602040000000000" pitchFamily="66" charset="0"/>
              </a:rPr>
              <a:t>We do – Subtracting </a:t>
            </a:r>
            <a:endParaRPr lang="en-GB" sz="3600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21" y="1014578"/>
            <a:ext cx="5553075" cy="559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7945" y="2070537"/>
            <a:ext cx="486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Remember to follow the steps!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29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2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XCCW DH A" panose="03050602040000000000" pitchFamily="66" charset="0"/>
              </a:rPr>
              <a:t>We do – Subtracting answers</a:t>
            </a:r>
            <a:endParaRPr lang="en-GB" sz="3600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7945" y="2070537"/>
            <a:ext cx="486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Remember to follow the steps!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18" y="929836"/>
            <a:ext cx="5852051" cy="55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2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1 – Mass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026" y="1933903"/>
            <a:ext cx="11193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latin typeface="XCCW DH C" panose="03050602040000000000" pitchFamily="66" charset="0"/>
              </a:rPr>
              <a:t>Today pupils will learn about mass. </a:t>
            </a:r>
            <a:endParaRPr lang="en-US" sz="2800" dirty="0">
              <a:latin typeface="XCCW DH C" panose="03050602040000000000" pitchFamily="66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XCCW DH C" panose="03050602040000000000" pitchFamily="66" charset="0"/>
              </a:rPr>
              <a:t>How is mass measured?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XCCW DH C" panose="03050602040000000000" pitchFamily="66" charset="0"/>
              </a:rPr>
              <a:t>What does mass look like?</a:t>
            </a:r>
          </a:p>
        </p:txBody>
      </p:sp>
    </p:spTree>
    <p:extLst>
      <p:ext uri="{BB962C8B-B14F-4D97-AF65-F5344CB8AC3E}">
        <p14:creationId xmlns:p14="http://schemas.microsoft.com/office/powerpoint/2010/main" val="3967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45" y="341593"/>
            <a:ext cx="10152905" cy="42577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4 - 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70" y="890810"/>
            <a:ext cx="9378840" cy="56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74" y="614862"/>
            <a:ext cx="9217485" cy="42577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</a:t>
            </a:r>
            <a:r>
              <a:rPr lang="en-GB" u="sng" dirty="0">
                <a:latin typeface="XCCW DH A" panose="03050602040000000000" pitchFamily="66" charset="0"/>
              </a:rPr>
              <a:t>4</a:t>
            </a:r>
            <a:r>
              <a:rPr lang="en-GB" u="sng" dirty="0" smtClean="0">
                <a:latin typeface="XCCW DH A" panose="03050602040000000000" pitchFamily="66" charset="0"/>
              </a:rPr>
              <a:t> -  Challenges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78" y="1266332"/>
            <a:ext cx="5648490" cy="51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XCCW DH C" panose="03050602040000000000" pitchFamily="66" charset="0"/>
              </a:rPr>
              <a:t>Day 5 – </a:t>
            </a:r>
            <a:r>
              <a:rPr lang="en-US" u="sng" dirty="0" smtClean="0">
                <a:latin typeface="XCCW DH C" panose="03050602040000000000" pitchFamily="66" charset="0"/>
              </a:rPr>
              <a:t>Time</a:t>
            </a:r>
            <a:endParaRPr lang="en-GB" u="sng" dirty="0">
              <a:latin typeface="XCCW DH C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59" y="1846645"/>
            <a:ext cx="11666482" cy="4351338"/>
          </a:xfrm>
        </p:spPr>
        <p:txBody>
          <a:bodyPr/>
          <a:lstStyle/>
          <a:p>
            <a:r>
              <a:rPr lang="en-US" dirty="0" smtClean="0">
                <a:latin typeface="XCCW DH C" panose="03050602040000000000" pitchFamily="66" charset="0"/>
              </a:rPr>
              <a:t>Today </a:t>
            </a:r>
            <a:r>
              <a:rPr lang="en-US" dirty="0" smtClean="0">
                <a:latin typeface="XCCW DH C" panose="03050602040000000000" pitchFamily="66" charset="0"/>
              </a:rPr>
              <a:t>we</a:t>
            </a:r>
            <a:r>
              <a:rPr lang="en-US" dirty="0">
                <a:latin typeface="XCCW DH C" panose="03050602040000000000" pitchFamily="66" charset="0"/>
              </a:rPr>
              <a:t> </a:t>
            </a:r>
            <a:r>
              <a:rPr lang="en-US" dirty="0" smtClean="0">
                <a:latin typeface="XCCW DH C" panose="03050602040000000000" pitchFamily="66" charset="0"/>
              </a:rPr>
              <a:t>will learn about time. We will look into key terminology such as morning, afternoon, night, midnight, noon and afternoon. </a:t>
            </a:r>
          </a:p>
          <a:p>
            <a:r>
              <a:rPr lang="en-US" dirty="0" smtClean="0">
                <a:latin typeface="XCCW DH C" panose="03050602040000000000" pitchFamily="66" charset="0"/>
              </a:rPr>
              <a:t> What is time? </a:t>
            </a:r>
            <a:endParaRPr lang="en-US" dirty="0">
              <a:latin typeface="XCCW DH C" panose="03050602040000000000" pitchFamily="66" charset="0"/>
            </a:endParaRPr>
          </a:p>
          <a:p>
            <a:r>
              <a:rPr lang="en-US" dirty="0" smtClean="0">
                <a:latin typeface="XCCW DH C" panose="03050602040000000000" pitchFamily="66" charset="0"/>
              </a:rPr>
              <a:t> How is time measured?</a:t>
            </a:r>
          </a:p>
          <a:p>
            <a:r>
              <a:rPr lang="en-US" dirty="0">
                <a:latin typeface="XCCW DH C" panose="03050602040000000000" pitchFamily="66" charset="0"/>
              </a:rPr>
              <a:t> </a:t>
            </a:r>
            <a:r>
              <a:rPr lang="en-US" dirty="0" smtClean="0">
                <a:latin typeface="XCCW DH C" panose="03050602040000000000" pitchFamily="66" charset="0"/>
              </a:rPr>
              <a:t>What is A.M. and P.M.? </a:t>
            </a:r>
          </a:p>
          <a:p>
            <a:pPr marL="0" indent="0">
              <a:buNone/>
            </a:pPr>
            <a:r>
              <a:rPr lang="en-US" dirty="0" smtClean="0">
                <a:latin typeface="XCCW DH C" panose="0305060204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903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Arithmetic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Test yourself on your 8 times tables. 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4</a:t>
            </a:r>
            <a:r>
              <a:rPr lang="en-GB" dirty="0" smtClean="0">
                <a:latin typeface="XCCW DH A" panose="03050602040000000000" pitchFamily="66" charset="0"/>
              </a:rPr>
              <a:t> X 8=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6 X </a:t>
            </a:r>
            <a:r>
              <a:rPr lang="en-GB" dirty="0">
                <a:latin typeface="XCCW DH A" panose="03050602040000000000" pitchFamily="66" charset="0"/>
              </a:rPr>
              <a:t>8</a:t>
            </a:r>
            <a:r>
              <a:rPr lang="en-GB" dirty="0" smtClean="0">
                <a:latin typeface="XCCW DH A" panose="03050602040000000000" pitchFamily="66" charset="0"/>
              </a:rPr>
              <a:t>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8 X 8=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1 X 8=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9 X </a:t>
            </a:r>
            <a:r>
              <a:rPr lang="en-GB" dirty="0">
                <a:latin typeface="XCCW DH A" panose="03050602040000000000" pitchFamily="66" charset="0"/>
              </a:rPr>
              <a:t>8</a:t>
            </a:r>
            <a:r>
              <a:rPr lang="en-GB" dirty="0" smtClean="0">
                <a:latin typeface="XCCW DH A" panose="03050602040000000000" pitchFamily="66" charset="0"/>
              </a:rPr>
              <a:t>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2 X 8=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10 X 8=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4 X 8= </a:t>
            </a:r>
            <a:endParaRPr lang="en-GB" sz="3600" dirty="0" smtClean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209057"/>
            <a:ext cx="5891377" cy="6464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5503" y="1797269"/>
            <a:ext cx="3520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Watch </a:t>
            </a:r>
          </a:p>
          <a:p>
            <a:endParaRPr lang="en-US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www.bbc.co.uk/bitesize/topics/zkfycdm/articles/zcrmqty</a:t>
            </a:r>
            <a:r>
              <a:rPr lang="en-US" dirty="0"/>
              <a:t> </a:t>
            </a: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916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30" y="327956"/>
            <a:ext cx="6039343" cy="61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11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Answers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652" y="1617116"/>
            <a:ext cx="4488576" cy="4752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5683" y="1690688"/>
            <a:ext cx="616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XCCW DH A" panose="03050602040000000000" pitchFamily="66" charset="0"/>
              </a:rPr>
              <a:t>How many seconds are there in 2 minutes? </a:t>
            </a:r>
          </a:p>
          <a:p>
            <a:pPr algn="ctr"/>
            <a:r>
              <a:rPr lang="en-US" dirty="0" smtClean="0">
                <a:latin typeface="XCCW DH A" panose="03050602040000000000" pitchFamily="66" charset="0"/>
              </a:rPr>
              <a:t>How many minutes are there in 3 hours?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591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5" y="312518"/>
            <a:ext cx="5801711" cy="6013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117" y="450138"/>
            <a:ext cx="4419600" cy="204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6317" y="3184634"/>
            <a:ext cx="268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What time would be in 15 more minutes?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73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07" y="10110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XCCW DH A" panose="03050602040000000000" pitchFamily="66" charset="0"/>
              </a:rPr>
              <a:t>What is A.M. and P.M.? I do 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04" y="1121871"/>
            <a:ext cx="3686995" cy="5590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78" y="1766141"/>
            <a:ext cx="36385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95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7" y="0"/>
            <a:ext cx="10515600" cy="1325563"/>
          </a:xfrm>
        </p:spPr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I do -  answers 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1026" name="Picture 2" descr="Clock 8:40 | ClipArt E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8" y="1286698"/>
            <a:ext cx="5165859" cy="5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1984074"/>
            <a:ext cx="521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How do you think it may look on  a digital clock?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9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OMS Starter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7451" y="660544"/>
            <a:ext cx="38143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XCCW DH A" panose="03050602040000000000" pitchFamily="66" charset="0"/>
              </a:rPr>
              <a:t>How do we calculate percentages? </a:t>
            </a:r>
          </a:p>
          <a:p>
            <a:endParaRPr lang="en-US" dirty="0">
              <a:solidFill>
                <a:srgbClr val="00B050"/>
              </a:solidFill>
              <a:latin typeface="XCCW DH A" panose="03050602040000000000" pitchFamily="66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XCCW DH A" panose="03050602040000000000" pitchFamily="66" charset="0"/>
                <a:hlinkClick r:id="rId2"/>
              </a:rPr>
              <a:t>https://</a:t>
            </a:r>
            <a:r>
              <a:rPr lang="en-GB" dirty="0" smtClean="0">
                <a:solidFill>
                  <a:srgbClr val="00B050"/>
                </a:solidFill>
                <a:latin typeface="XCCW DH A" panose="03050602040000000000" pitchFamily="66" charset="0"/>
                <a:hlinkClick r:id="rId2"/>
              </a:rPr>
              <a:t>www.bbc.co.uk/bitesize/topics/znjqtfr/articles/zcfyw6f</a:t>
            </a:r>
            <a:endParaRPr lang="en-GB" dirty="0" smtClean="0">
              <a:solidFill>
                <a:srgbClr val="00B050"/>
              </a:solidFill>
              <a:latin typeface="XCCW DH A" panose="03050602040000000000" pitchFamily="66" charset="0"/>
            </a:endParaRPr>
          </a:p>
          <a:p>
            <a:endParaRPr lang="en-GB" dirty="0">
              <a:solidFill>
                <a:srgbClr val="00B050"/>
              </a:solidFill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19" y="955964"/>
            <a:ext cx="27717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Main Task and challenges  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25" y="1367646"/>
            <a:ext cx="3752850" cy="529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461" y="1529212"/>
            <a:ext cx="5474339" cy="46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1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30" y="399065"/>
            <a:ext cx="6864426" cy="59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8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9292" y="1923393"/>
            <a:ext cx="4067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XCCW DH C" panose="03050602040000000000" pitchFamily="66" charset="0"/>
              </a:rPr>
              <a:t>Can you think of any more items that can be measured in grams and kilograms? </a:t>
            </a:r>
          </a:p>
          <a:p>
            <a:endParaRPr lang="en-US" dirty="0">
              <a:latin typeface="XCCW DH C" panose="03050602040000000000" pitchFamily="66" charset="0"/>
            </a:endParaRPr>
          </a:p>
          <a:p>
            <a:r>
              <a:rPr lang="en-US" dirty="0" smtClean="0">
                <a:latin typeface="XCCW DH C" panose="03050602040000000000" pitchFamily="66" charset="0"/>
              </a:rPr>
              <a:t> 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1" y="-30152"/>
            <a:ext cx="6813495" cy="67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4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5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latin typeface="XCCW DH C" panose="03050602040000000000" pitchFamily="66" charset="0"/>
              </a:rPr>
              <a:t>Measuring mass - I do</a:t>
            </a:r>
            <a:endParaRPr lang="en-GB" sz="2800" u="sng" dirty="0">
              <a:latin typeface="XCCW DH C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9292" y="1923393"/>
            <a:ext cx="4067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C" panose="03050602040000000000" pitchFamily="66" charset="0"/>
              </a:rPr>
              <a:t>Is there another way in which this can be done?</a:t>
            </a:r>
            <a:endParaRPr lang="en-US" dirty="0">
              <a:latin typeface="XCCW DH C" panose="03050602040000000000" pitchFamily="66" charset="0"/>
            </a:endParaRPr>
          </a:p>
          <a:p>
            <a:r>
              <a:rPr lang="en-US" dirty="0" smtClean="0">
                <a:latin typeface="XCCW DH C" panose="03050602040000000000" pitchFamily="66" charset="0"/>
              </a:rPr>
              <a:t> 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59" y="1024757"/>
            <a:ext cx="5845559" cy="56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8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27" y="522781"/>
            <a:ext cx="10954407" cy="64386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C" panose="03050602040000000000" pitchFamily="66" charset="0"/>
              </a:rPr>
              <a:t>Measuring grams – We do  </a:t>
            </a:r>
            <a:endParaRPr lang="en-GB" sz="3600" u="sng" dirty="0">
              <a:latin typeface="XCCW DH C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883" y="3413561"/>
            <a:ext cx="4256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C" panose="03050602040000000000" pitchFamily="66" charset="0"/>
              </a:rPr>
              <a:t>Follow the steps. What is your answer? </a:t>
            </a:r>
          </a:p>
          <a:p>
            <a:endParaRPr lang="en-US" dirty="0">
              <a:solidFill>
                <a:srgbClr val="FF0000"/>
              </a:solidFill>
              <a:latin typeface="XCCW DH C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C" panose="03050602040000000000" pitchFamily="66" charset="0"/>
              </a:rPr>
              <a:t>Would you be able to convert your answer into kilograms?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31" y="1506867"/>
            <a:ext cx="5843742" cy="48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2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800</Words>
  <Application>Microsoft Office PowerPoint</Application>
  <PresentationFormat>Widescreen</PresentationFormat>
  <Paragraphs>161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Debbie Hepplewhite Print Font</vt:lpstr>
      <vt:lpstr>XCCW DH A</vt:lpstr>
      <vt:lpstr>XCCW DH C</vt:lpstr>
      <vt:lpstr>Office Theme</vt:lpstr>
      <vt:lpstr>Maths Home Learning</vt:lpstr>
      <vt:lpstr>This week…  We will learn:</vt:lpstr>
      <vt:lpstr>Arithmetic</vt:lpstr>
      <vt:lpstr>Day 1 – Mass</vt:lpstr>
      <vt:lpstr>OMS Starter</vt:lpstr>
      <vt:lpstr>PowerPoint Presentation</vt:lpstr>
      <vt:lpstr>PowerPoint Presentation</vt:lpstr>
      <vt:lpstr>Measuring mass - I do</vt:lpstr>
      <vt:lpstr>Measuring grams – We do  </vt:lpstr>
      <vt:lpstr>Measuring grams– We do answers   </vt:lpstr>
      <vt:lpstr>You do </vt:lpstr>
      <vt:lpstr>You do – Answers</vt:lpstr>
      <vt:lpstr>Main task and Challenges</vt:lpstr>
      <vt:lpstr>Day 2 – Adding and Subtracting mass</vt:lpstr>
      <vt:lpstr>Arithmetic</vt:lpstr>
      <vt:lpstr>PowerPoint Presentation</vt:lpstr>
      <vt:lpstr>Adding mass – I do</vt:lpstr>
      <vt:lpstr>Adding mass – We do answers</vt:lpstr>
      <vt:lpstr>PowerPoint Presentation</vt:lpstr>
      <vt:lpstr>Subtracting mass – I do</vt:lpstr>
      <vt:lpstr>Subtracting mass -  I do answers</vt:lpstr>
      <vt:lpstr>Day 2 – Main Task and challenges </vt:lpstr>
      <vt:lpstr>Day 3 – Measuring capacity</vt:lpstr>
      <vt:lpstr>Arithmetic</vt:lpstr>
      <vt:lpstr>What is capacity?</vt:lpstr>
      <vt:lpstr>Measuring Capacity – I do </vt:lpstr>
      <vt:lpstr>Measuring Capacity – We do  </vt:lpstr>
      <vt:lpstr>Measuring Capacity – We do answers  </vt:lpstr>
      <vt:lpstr>Measuring Capacity – You do </vt:lpstr>
      <vt:lpstr>Measuring Capacity – You do answers </vt:lpstr>
      <vt:lpstr>Main Task and Challenges</vt:lpstr>
      <vt:lpstr>Day 4 – Adding and subtracting capacity.</vt:lpstr>
      <vt:lpstr>Arithmetic</vt:lpstr>
      <vt:lpstr>Recap – Capacity</vt:lpstr>
      <vt:lpstr>PowerPoint Presentation</vt:lpstr>
      <vt:lpstr>We do </vt:lpstr>
      <vt:lpstr>We do- Answers </vt:lpstr>
      <vt:lpstr>We do – Subtracting </vt:lpstr>
      <vt:lpstr>We do – Subtracting answers</vt:lpstr>
      <vt:lpstr>Day 4 - Main Task</vt:lpstr>
      <vt:lpstr>Day 4 -  Challenges</vt:lpstr>
      <vt:lpstr>Day 5 – Time</vt:lpstr>
      <vt:lpstr>Arithmetic</vt:lpstr>
      <vt:lpstr>PowerPoint Presentation</vt:lpstr>
      <vt:lpstr>PowerPoint Presentation</vt:lpstr>
      <vt:lpstr>Answers</vt:lpstr>
      <vt:lpstr>PowerPoint Presentation</vt:lpstr>
      <vt:lpstr>What is A.M. and P.M.? I do  </vt:lpstr>
      <vt:lpstr>I do -  answers </vt:lpstr>
      <vt:lpstr>Main Task and challenges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Tahir Mahmood</cp:lastModifiedBy>
  <cp:revision>96</cp:revision>
  <dcterms:created xsi:type="dcterms:W3CDTF">2020-09-11T10:00:33Z</dcterms:created>
  <dcterms:modified xsi:type="dcterms:W3CDTF">2020-12-02T10:18:47Z</dcterms:modified>
</cp:coreProperties>
</file>