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76" r:id="rId5"/>
    <p:sldId id="280" r:id="rId6"/>
    <p:sldId id="282" r:id="rId7"/>
    <p:sldId id="281" r:id="rId8"/>
    <p:sldId id="283" r:id="rId9"/>
    <p:sldId id="305" r:id="rId10"/>
    <p:sldId id="262" r:id="rId11"/>
    <p:sldId id="284" r:id="rId12"/>
    <p:sldId id="287" r:id="rId13"/>
    <p:sldId id="288" r:id="rId14"/>
    <p:sldId id="289" r:id="rId15"/>
    <p:sldId id="291" r:id="rId16"/>
    <p:sldId id="306" r:id="rId17"/>
    <p:sldId id="285" r:id="rId18"/>
    <p:sldId id="294" r:id="rId19"/>
    <p:sldId id="292" r:id="rId20"/>
    <p:sldId id="293" r:id="rId21"/>
    <p:sldId id="295" r:id="rId22"/>
    <p:sldId id="296" r:id="rId23"/>
    <p:sldId id="307" r:id="rId24"/>
    <p:sldId id="278" r:id="rId25"/>
    <p:sldId id="302" r:id="rId26"/>
    <p:sldId id="303" r:id="rId27"/>
    <p:sldId id="304" r:id="rId28"/>
    <p:sldId id="299" r:id="rId29"/>
    <p:sldId id="309" r:id="rId30"/>
    <p:sldId id="279" r:id="rId31"/>
    <p:sldId id="269" r:id="rId32"/>
    <p:sldId id="300" r:id="rId33"/>
    <p:sldId id="301" r:id="rId34"/>
    <p:sldId id="30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b@hortongrangeacademy.co.uk" TargetMode="External"/><Relationship Id="rId2" Type="http://schemas.openxmlformats.org/officeDocument/2006/relationships/hyperlink" Target="mailto:ra@hortongrangeacademy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c@hortongrangeacademy.co.uk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b@hortongrangeacademy.co.uk" TargetMode="External"/><Relationship Id="rId2" Type="http://schemas.openxmlformats.org/officeDocument/2006/relationships/hyperlink" Target="mailto:ra@hortongrangeacademy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c@hortongrangeacademy.co.uk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rb@hortongrangeacademy.co.uk" TargetMode="External"/><Relationship Id="rId2" Type="http://schemas.openxmlformats.org/officeDocument/2006/relationships/hyperlink" Target="mailto:ra@hortongrangeacademy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c@hortongrangeacademy.co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rb@hortongrangeacademy.co.uk" TargetMode="External"/><Relationship Id="rId2" Type="http://schemas.openxmlformats.org/officeDocument/2006/relationships/hyperlink" Target="mailto:ra@hortongrangeacademy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c@hortongrangeacademy.co.u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b@hortongrangeacademy.co.uk" TargetMode="External"/><Relationship Id="rId2" Type="http://schemas.openxmlformats.org/officeDocument/2006/relationships/hyperlink" Target="mailto:ra@hortongrangeacademy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c@hortongrangeacademy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 Home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Week Beginning </a:t>
            </a:r>
            <a:r>
              <a:rPr lang="en-GB" dirty="0" smtClean="0"/>
              <a:t>7</a:t>
            </a:r>
            <a:r>
              <a:rPr lang="en-GB" dirty="0" smtClean="0"/>
              <a:t>.12.2020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 less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91" y="151350"/>
            <a:ext cx="7547996" cy="567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7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54" y="819552"/>
            <a:ext cx="9251726" cy="487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76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46" y="492953"/>
            <a:ext cx="8311032" cy="588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22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03" y="723230"/>
            <a:ext cx="9485827" cy="49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96" y="335922"/>
            <a:ext cx="8288628" cy="575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69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you try with blowing your own bubbles, counting them and popping one.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If you don’t have bubbles here is a way of making them: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67" y="2388360"/>
            <a:ext cx="3152574" cy="426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369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Don’t forget to email your work to your teacher!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ra@hortongrangeacademy.co.uk</a:t>
            </a:r>
            <a:r>
              <a:rPr lang="en-GB" dirty="0" smtClean="0"/>
              <a:t> –Miss Bedford </a:t>
            </a:r>
          </a:p>
          <a:p>
            <a:r>
              <a:rPr lang="en-GB" dirty="0" smtClean="0">
                <a:hlinkClick r:id="rId3"/>
              </a:rPr>
              <a:t>rb@hortongrangeacademy.co.uk</a:t>
            </a:r>
            <a:r>
              <a:rPr lang="en-GB" dirty="0" smtClean="0"/>
              <a:t> – Miss Beaumont</a:t>
            </a:r>
          </a:p>
          <a:p>
            <a:r>
              <a:rPr lang="en-GB" dirty="0" smtClean="0">
                <a:hlinkClick r:id="rId4"/>
              </a:rPr>
              <a:t>rc@hortongrangeacademy.co.uk</a:t>
            </a:r>
            <a:r>
              <a:rPr lang="en-GB" dirty="0" smtClean="0"/>
              <a:t> – Mrs Wilson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632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3- one less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91" y="151350"/>
            <a:ext cx="7547996" cy="567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practise again…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25" y="1807124"/>
            <a:ext cx="8255629" cy="443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40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738" y="241010"/>
            <a:ext cx="8367511" cy="600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78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week…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Day 1 – Recapping numbers to 5. </a:t>
            </a:r>
          </a:p>
          <a:p>
            <a:r>
              <a:rPr lang="en-GB" dirty="0" smtClean="0"/>
              <a:t>Day 2 – One less</a:t>
            </a:r>
          </a:p>
          <a:p>
            <a:r>
              <a:rPr lang="en-GB" dirty="0" smtClean="0"/>
              <a:t>Day 3 </a:t>
            </a:r>
            <a:r>
              <a:rPr lang="en-GB" dirty="0"/>
              <a:t>– One </a:t>
            </a:r>
            <a:r>
              <a:rPr lang="en-GB" dirty="0" smtClean="0"/>
              <a:t>less</a:t>
            </a:r>
          </a:p>
          <a:p>
            <a:r>
              <a:rPr lang="en-GB" dirty="0" smtClean="0"/>
              <a:t>Day 4 </a:t>
            </a:r>
            <a:r>
              <a:rPr lang="en-GB" dirty="0"/>
              <a:t>-One </a:t>
            </a:r>
            <a:r>
              <a:rPr lang="en-GB" dirty="0" smtClean="0"/>
              <a:t>less</a:t>
            </a:r>
          </a:p>
          <a:p>
            <a:r>
              <a:rPr lang="en-GB" dirty="0" smtClean="0"/>
              <a:t>Day 5 </a:t>
            </a:r>
            <a:r>
              <a:rPr lang="en-GB" dirty="0"/>
              <a:t>-One </a:t>
            </a:r>
            <a:r>
              <a:rPr lang="en-GB" dirty="0" smtClean="0"/>
              <a:t>less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88" y="681909"/>
            <a:ext cx="9562124" cy="452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6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02" y="276089"/>
            <a:ext cx="8348327" cy="606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457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play the one </a:t>
            </a:r>
            <a:r>
              <a:rPr lang="en-GB" dirty="0" smtClean="0"/>
              <a:t>less </a:t>
            </a:r>
            <a:r>
              <a:rPr lang="en-GB" dirty="0"/>
              <a:t>bug catcher game.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https://pbskids.org/curiousgeorge/busyday/bugs/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889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Don’t forget to email your work to your teacher!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ra@hortongrangeacademy.co.uk</a:t>
            </a:r>
            <a:r>
              <a:rPr lang="en-GB" dirty="0" smtClean="0"/>
              <a:t> –Miss Bedford </a:t>
            </a:r>
          </a:p>
          <a:p>
            <a:r>
              <a:rPr lang="en-GB" dirty="0" smtClean="0">
                <a:hlinkClick r:id="rId3"/>
              </a:rPr>
              <a:t>rb@hortongrangeacademy.co.uk</a:t>
            </a:r>
            <a:r>
              <a:rPr lang="en-GB" dirty="0" smtClean="0"/>
              <a:t> – Miss Beaumont</a:t>
            </a:r>
          </a:p>
          <a:p>
            <a:r>
              <a:rPr lang="en-GB" dirty="0" smtClean="0">
                <a:hlinkClick r:id="rId4"/>
              </a:rPr>
              <a:t>rc@hortongrangeacademy.co.uk</a:t>
            </a:r>
            <a:r>
              <a:rPr lang="en-GB" dirty="0" smtClean="0"/>
              <a:t> – Mrs Wilson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671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/>
          <a:lstStyle/>
          <a:p>
            <a:r>
              <a:rPr lang="en-GB" dirty="0" smtClean="0"/>
              <a:t>Day 4 – One Less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94" y="1362328"/>
            <a:ext cx="6424568" cy="48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1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552450"/>
            <a:ext cx="39909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894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585788"/>
            <a:ext cx="39909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635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538163"/>
            <a:ext cx="421957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182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find one less than each of these numbers?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 smtClean="0">
                <a:latin typeface="Debbie Hepplewhite Print Font" panose="03050602040000000000" pitchFamily="66" charset="0"/>
              </a:rPr>
              <a:t>1 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r>
              <a:rPr lang="en-GB" dirty="0" smtClean="0">
                <a:latin typeface="Debbie Hepplewhite Print Font" panose="03050602040000000000" pitchFamily="66" charset="0"/>
              </a:rPr>
              <a:t>2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r>
              <a:rPr lang="en-GB" dirty="0" smtClean="0">
                <a:latin typeface="Debbie Hepplewhite Print Font" panose="03050602040000000000" pitchFamily="66" charset="0"/>
              </a:rPr>
              <a:t>4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r>
              <a:rPr lang="en-GB" dirty="0" smtClean="0">
                <a:latin typeface="Debbie Hepplewhite Print Font" panose="03050602040000000000" pitchFamily="66" charset="0"/>
              </a:rPr>
              <a:t>5 </a:t>
            </a:r>
            <a:endParaRPr lang="en-GB" dirty="0"/>
          </a:p>
        </p:txBody>
      </p:sp>
      <p:graphicFrame>
        <p:nvGraphicFramePr>
          <p:cNvPr id="4" name="Number Lin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92608"/>
              </p:ext>
            </p:extLst>
          </p:nvPr>
        </p:nvGraphicFramePr>
        <p:xfrm>
          <a:off x="2190818" y="5964482"/>
          <a:ext cx="7504000" cy="234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400">
                  <a:extLst>
                    <a:ext uri="{9D8B030D-6E8A-4147-A177-3AD203B41FA5}">
                      <a16:colId xmlns:a16="http://schemas.microsoft.com/office/drawing/2014/main" val="2676773941"/>
                    </a:ext>
                  </a:extLst>
                </a:gridCol>
                <a:gridCol w="750400">
                  <a:extLst>
                    <a:ext uri="{9D8B030D-6E8A-4147-A177-3AD203B41FA5}">
                      <a16:colId xmlns:a16="http://schemas.microsoft.com/office/drawing/2014/main" val="2315998619"/>
                    </a:ext>
                  </a:extLst>
                </a:gridCol>
                <a:gridCol w="750400">
                  <a:extLst>
                    <a:ext uri="{9D8B030D-6E8A-4147-A177-3AD203B41FA5}">
                      <a16:colId xmlns:a16="http://schemas.microsoft.com/office/drawing/2014/main" val="997629345"/>
                    </a:ext>
                  </a:extLst>
                </a:gridCol>
                <a:gridCol w="750400">
                  <a:extLst>
                    <a:ext uri="{9D8B030D-6E8A-4147-A177-3AD203B41FA5}">
                      <a16:colId xmlns:a16="http://schemas.microsoft.com/office/drawing/2014/main" val="1365633238"/>
                    </a:ext>
                  </a:extLst>
                </a:gridCol>
                <a:gridCol w="750400">
                  <a:extLst>
                    <a:ext uri="{9D8B030D-6E8A-4147-A177-3AD203B41FA5}">
                      <a16:colId xmlns:a16="http://schemas.microsoft.com/office/drawing/2014/main" val="3789553176"/>
                    </a:ext>
                  </a:extLst>
                </a:gridCol>
                <a:gridCol w="750400">
                  <a:extLst>
                    <a:ext uri="{9D8B030D-6E8A-4147-A177-3AD203B41FA5}">
                      <a16:colId xmlns:a16="http://schemas.microsoft.com/office/drawing/2014/main" val="1348360293"/>
                    </a:ext>
                  </a:extLst>
                </a:gridCol>
                <a:gridCol w="750400">
                  <a:extLst>
                    <a:ext uri="{9D8B030D-6E8A-4147-A177-3AD203B41FA5}">
                      <a16:colId xmlns:a16="http://schemas.microsoft.com/office/drawing/2014/main" val="2393604673"/>
                    </a:ext>
                  </a:extLst>
                </a:gridCol>
                <a:gridCol w="750400">
                  <a:extLst>
                    <a:ext uri="{9D8B030D-6E8A-4147-A177-3AD203B41FA5}">
                      <a16:colId xmlns:a16="http://schemas.microsoft.com/office/drawing/2014/main" val="3937160280"/>
                    </a:ext>
                  </a:extLst>
                </a:gridCol>
                <a:gridCol w="750400">
                  <a:extLst>
                    <a:ext uri="{9D8B030D-6E8A-4147-A177-3AD203B41FA5}">
                      <a16:colId xmlns:a16="http://schemas.microsoft.com/office/drawing/2014/main" val="3912373707"/>
                    </a:ext>
                  </a:extLst>
                </a:gridCol>
                <a:gridCol w="750400">
                  <a:extLst>
                    <a:ext uri="{9D8B030D-6E8A-4147-A177-3AD203B41FA5}">
                      <a16:colId xmlns:a16="http://schemas.microsoft.com/office/drawing/2014/main" val="3617816314"/>
                    </a:ext>
                  </a:extLst>
                </a:gridCol>
              </a:tblGrid>
              <a:tr h="234149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62293"/>
                  </a:ext>
                </a:extLst>
              </a:tr>
            </a:tbl>
          </a:graphicData>
        </a:graphic>
      </p:graphicFrame>
      <p:grpSp>
        <p:nvGrpSpPr>
          <p:cNvPr id="5" name="Numbers"/>
          <p:cNvGrpSpPr/>
          <p:nvPr/>
        </p:nvGrpSpPr>
        <p:grpSpPr>
          <a:xfrm>
            <a:off x="2031701" y="5509806"/>
            <a:ext cx="7925993" cy="369332"/>
            <a:chOff x="692973" y="5503653"/>
            <a:chExt cx="7925993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692973" y="5503653"/>
              <a:ext cx="32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55681" y="5503653"/>
              <a:ext cx="32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28311" y="5503653"/>
              <a:ext cx="297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61071" y="5503653"/>
              <a:ext cx="32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11736" y="5503653"/>
              <a:ext cx="319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59360" y="5503653"/>
              <a:ext cx="32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97557" y="5503653"/>
              <a:ext cx="32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47257" y="5503653"/>
              <a:ext cx="32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7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8461" y="5503653"/>
              <a:ext cx="32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8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56082" y="5503653"/>
              <a:ext cx="32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9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34694" y="5503653"/>
              <a:ext cx="48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381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Don’t forget to email your work to your teacher!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ra@hortongrangeacademy.co.uk</a:t>
            </a:r>
            <a:r>
              <a:rPr lang="en-GB" dirty="0" smtClean="0"/>
              <a:t> –Miss Bedford </a:t>
            </a:r>
          </a:p>
          <a:p>
            <a:r>
              <a:rPr lang="en-GB" dirty="0" smtClean="0">
                <a:hlinkClick r:id="rId3"/>
              </a:rPr>
              <a:t>rb@hortongrangeacademy.co.uk</a:t>
            </a:r>
            <a:r>
              <a:rPr lang="en-GB" dirty="0" smtClean="0"/>
              <a:t> – Miss Beaumont</a:t>
            </a:r>
          </a:p>
          <a:p>
            <a:r>
              <a:rPr lang="en-GB" dirty="0" smtClean="0">
                <a:hlinkClick r:id="rId4"/>
              </a:rPr>
              <a:t>rc@hortongrangeacademy.co.uk</a:t>
            </a:r>
            <a:r>
              <a:rPr lang="en-GB" dirty="0" smtClean="0"/>
              <a:t> – Mrs Wilson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37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Recapping numbers </a:t>
            </a:r>
            <a:r>
              <a:rPr lang="en-GB" dirty="0"/>
              <a:t>to 5.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91" y="151350"/>
            <a:ext cx="7547996" cy="567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2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/>
          <a:lstStyle/>
          <a:p>
            <a:r>
              <a:rPr lang="en-GB" dirty="0" smtClean="0"/>
              <a:t>Day 5 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59" y="602454"/>
            <a:ext cx="7547996" cy="567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8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542925"/>
            <a:ext cx="41052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581025"/>
            <a:ext cx="40195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8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find one less than each of these numbers?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>
                <a:latin typeface="Debbie Hepplewhite Print Font" panose="03050602040000000000" pitchFamily="66" charset="0"/>
              </a:rPr>
              <a:t>3</a:t>
            </a:r>
            <a:endParaRPr lang="en-GB" dirty="0" smtClean="0">
              <a:latin typeface="Debbie Hepplewhite Print Font" panose="03050602040000000000" pitchFamily="66" charset="0"/>
            </a:endParaRP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r>
              <a:rPr lang="en-GB" dirty="0" smtClean="0">
                <a:latin typeface="Debbie Hepplewhite Print Font" panose="03050602040000000000" pitchFamily="66" charset="0"/>
              </a:rPr>
              <a:t>2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r>
              <a:rPr lang="en-GB" dirty="0">
                <a:latin typeface="Debbie Hepplewhite Print Font" panose="03050602040000000000" pitchFamily="66" charset="0"/>
              </a:rPr>
              <a:t>1</a:t>
            </a:r>
            <a:endParaRPr lang="en-GB" dirty="0" smtClean="0">
              <a:latin typeface="Debbie Hepplewhite Print Font" panose="03050602040000000000" pitchFamily="66" charset="0"/>
            </a:endParaRP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r>
              <a:rPr lang="en-GB" dirty="0">
                <a:latin typeface="Debbie Hepplewhite Print Font" panose="03050602040000000000" pitchFamily="66" charset="0"/>
              </a:rPr>
              <a:t>0</a:t>
            </a:r>
            <a:endParaRPr lang="en-GB" dirty="0"/>
          </a:p>
        </p:txBody>
      </p:sp>
      <p:graphicFrame>
        <p:nvGraphicFramePr>
          <p:cNvPr id="4" name="Number Lin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98470"/>
              </p:ext>
            </p:extLst>
          </p:nvPr>
        </p:nvGraphicFramePr>
        <p:xfrm>
          <a:off x="2190818" y="5964482"/>
          <a:ext cx="7504000" cy="234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400">
                  <a:extLst>
                    <a:ext uri="{9D8B030D-6E8A-4147-A177-3AD203B41FA5}">
                      <a16:colId xmlns:a16="http://schemas.microsoft.com/office/drawing/2014/main" val="2676773941"/>
                    </a:ext>
                  </a:extLst>
                </a:gridCol>
                <a:gridCol w="750400">
                  <a:extLst>
                    <a:ext uri="{9D8B030D-6E8A-4147-A177-3AD203B41FA5}">
                      <a16:colId xmlns:a16="http://schemas.microsoft.com/office/drawing/2014/main" val="2315998619"/>
                    </a:ext>
                  </a:extLst>
                </a:gridCol>
                <a:gridCol w="750400">
                  <a:extLst>
                    <a:ext uri="{9D8B030D-6E8A-4147-A177-3AD203B41FA5}">
                      <a16:colId xmlns:a16="http://schemas.microsoft.com/office/drawing/2014/main" val="997629345"/>
                    </a:ext>
                  </a:extLst>
                </a:gridCol>
                <a:gridCol w="750400">
                  <a:extLst>
                    <a:ext uri="{9D8B030D-6E8A-4147-A177-3AD203B41FA5}">
                      <a16:colId xmlns:a16="http://schemas.microsoft.com/office/drawing/2014/main" val="1365633238"/>
                    </a:ext>
                  </a:extLst>
                </a:gridCol>
                <a:gridCol w="750400">
                  <a:extLst>
                    <a:ext uri="{9D8B030D-6E8A-4147-A177-3AD203B41FA5}">
                      <a16:colId xmlns:a16="http://schemas.microsoft.com/office/drawing/2014/main" val="3789553176"/>
                    </a:ext>
                  </a:extLst>
                </a:gridCol>
                <a:gridCol w="750400">
                  <a:extLst>
                    <a:ext uri="{9D8B030D-6E8A-4147-A177-3AD203B41FA5}">
                      <a16:colId xmlns:a16="http://schemas.microsoft.com/office/drawing/2014/main" val="1348360293"/>
                    </a:ext>
                  </a:extLst>
                </a:gridCol>
                <a:gridCol w="750400">
                  <a:extLst>
                    <a:ext uri="{9D8B030D-6E8A-4147-A177-3AD203B41FA5}">
                      <a16:colId xmlns:a16="http://schemas.microsoft.com/office/drawing/2014/main" val="2393604673"/>
                    </a:ext>
                  </a:extLst>
                </a:gridCol>
                <a:gridCol w="750400">
                  <a:extLst>
                    <a:ext uri="{9D8B030D-6E8A-4147-A177-3AD203B41FA5}">
                      <a16:colId xmlns:a16="http://schemas.microsoft.com/office/drawing/2014/main" val="3937160280"/>
                    </a:ext>
                  </a:extLst>
                </a:gridCol>
                <a:gridCol w="750400">
                  <a:extLst>
                    <a:ext uri="{9D8B030D-6E8A-4147-A177-3AD203B41FA5}">
                      <a16:colId xmlns:a16="http://schemas.microsoft.com/office/drawing/2014/main" val="3912373707"/>
                    </a:ext>
                  </a:extLst>
                </a:gridCol>
                <a:gridCol w="750400">
                  <a:extLst>
                    <a:ext uri="{9D8B030D-6E8A-4147-A177-3AD203B41FA5}">
                      <a16:colId xmlns:a16="http://schemas.microsoft.com/office/drawing/2014/main" val="3617816314"/>
                    </a:ext>
                  </a:extLst>
                </a:gridCol>
              </a:tblGrid>
              <a:tr h="234149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100290" marR="100290" marT="50144" marB="5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62293"/>
                  </a:ext>
                </a:extLst>
              </a:tr>
            </a:tbl>
          </a:graphicData>
        </a:graphic>
      </p:graphicFrame>
      <p:grpSp>
        <p:nvGrpSpPr>
          <p:cNvPr id="5" name="Numbers"/>
          <p:cNvGrpSpPr/>
          <p:nvPr/>
        </p:nvGrpSpPr>
        <p:grpSpPr>
          <a:xfrm>
            <a:off x="2031701" y="5509806"/>
            <a:ext cx="7925993" cy="369332"/>
            <a:chOff x="692973" y="5503653"/>
            <a:chExt cx="7925993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692973" y="5503653"/>
              <a:ext cx="32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55681" y="5503653"/>
              <a:ext cx="32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28311" y="5503653"/>
              <a:ext cx="297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61071" y="5503653"/>
              <a:ext cx="32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11736" y="5503653"/>
              <a:ext cx="319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59360" y="5503653"/>
              <a:ext cx="32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97557" y="5503653"/>
              <a:ext cx="32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47257" y="5503653"/>
              <a:ext cx="32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7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8461" y="5503653"/>
              <a:ext cx="32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8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56082" y="5503653"/>
              <a:ext cx="32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9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34694" y="5503653"/>
              <a:ext cx="48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59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Don’t forget to email your work to your teacher!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ra@hortongrangeacademy.co.uk</a:t>
            </a:r>
            <a:r>
              <a:rPr lang="en-GB" dirty="0" smtClean="0"/>
              <a:t> –Miss Bedford </a:t>
            </a:r>
          </a:p>
          <a:p>
            <a:r>
              <a:rPr lang="en-GB" dirty="0" smtClean="0">
                <a:hlinkClick r:id="rId3"/>
              </a:rPr>
              <a:t>rb@hortongrangeacademy.co.uk</a:t>
            </a:r>
            <a:r>
              <a:rPr lang="en-GB" dirty="0" smtClean="0"/>
              <a:t> – Miss Beaumont</a:t>
            </a:r>
          </a:p>
          <a:p>
            <a:r>
              <a:rPr lang="en-GB" dirty="0" smtClean="0">
                <a:hlinkClick r:id="rId4"/>
              </a:rPr>
              <a:t>rc@hortongrangeacademy.co.uk</a:t>
            </a:r>
            <a:r>
              <a:rPr lang="en-GB" dirty="0" smtClean="0"/>
              <a:t> – Mrs Wilson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57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0"/>
            <a:ext cx="6154199" cy="68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8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4" y="288417"/>
            <a:ext cx="55626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97"/>
            <a:ext cx="5920353" cy="66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7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04" y="0"/>
            <a:ext cx="6428971" cy="682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44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your home learning books can you write your numbers 1-5 in order.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29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Don’t forget to email your work to your teacher!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ra@hortongrangeacademy.co.uk</a:t>
            </a:r>
            <a:r>
              <a:rPr lang="en-GB" dirty="0" smtClean="0"/>
              <a:t> –Miss Bedford </a:t>
            </a:r>
          </a:p>
          <a:p>
            <a:r>
              <a:rPr lang="en-GB" dirty="0" smtClean="0">
                <a:hlinkClick r:id="rId3"/>
              </a:rPr>
              <a:t>rb@hortongrangeacademy.co.uk</a:t>
            </a:r>
            <a:r>
              <a:rPr lang="en-GB" dirty="0" smtClean="0"/>
              <a:t> – Miss Beaumont</a:t>
            </a:r>
          </a:p>
          <a:p>
            <a:r>
              <a:rPr lang="en-GB" dirty="0" smtClean="0">
                <a:hlinkClick r:id="rId4"/>
              </a:rPr>
              <a:t>rc@hortongrangeacademy.co.uk</a:t>
            </a:r>
            <a:r>
              <a:rPr lang="en-GB" dirty="0" smtClean="0"/>
              <a:t> – Mrs Wilson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654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285</Words>
  <Application>Microsoft Office PowerPoint</Application>
  <PresentationFormat>Widescreen</PresentationFormat>
  <Paragraphs>81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Debbie Hepplewhite Print Font</vt:lpstr>
      <vt:lpstr>Office Theme</vt:lpstr>
      <vt:lpstr>Maths Home Learning</vt:lpstr>
      <vt:lpstr>This week…</vt:lpstr>
      <vt:lpstr>Day 1</vt:lpstr>
      <vt:lpstr>PowerPoint Presentation</vt:lpstr>
      <vt:lpstr>PowerPoint Presentation</vt:lpstr>
      <vt:lpstr>PowerPoint Presentation</vt:lpstr>
      <vt:lpstr>PowerPoint Presentation</vt:lpstr>
      <vt:lpstr>Activity.</vt:lpstr>
      <vt:lpstr>Don’t forget to email your work to your teacher!</vt:lpstr>
      <vt:lpstr>Day 2</vt:lpstr>
      <vt:lpstr>PowerPoint Presentation</vt:lpstr>
      <vt:lpstr>PowerPoint Presentation</vt:lpstr>
      <vt:lpstr>PowerPoint Presentation</vt:lpstr>
      <vt:lpstr>PowerPoint Presentation</vt:lpstr>
      <vt:lpstr>Now you try with blowing your own bubbles, counting them and popping one. </vt:lpstr>
      <vt:lpstr>Don’t forget to email your work to your teacher!</vt:lpstr>
      <vt:lpstr>Day 3- one less</vt:lpstr>
      <vt:lpstr>Let’s practise again…</vt:lpstr>
      <vt:lpstr>PowerPoint Presentation</vt:lpstr>
      <vt:lpstr>PowerPoint Presentation</vt:lpstr>
      <vt:lpstr>PowerPoint Presentation</vt:lpstr>
      <vt:lpstr>Now play the one less bug catcher game. </vt:lpstr>
      <vt:lpstr>Don’t forget to email your work to your teacher!</vt:lpstr>
      <vt:lpstr>Day 4 – One Less</vt:lpstr>
      <vt:lpstr>PowerPoint Presentation</vt:lpstr>
      <vt:lpstr>PowerPoint Presentation</vt:lpstr>
      <vt:lpstr>PowerPoint Presentation</vt:lpstr>
      <vt:lpstr>Can you find one less than each of these numbers? </vt:lpstr>
      <vt:lpstr>Don’t forget to email your work to your teacher!</vt:lpstr>
      <vt:lpstr>Day 5 </vt:lpstr>
      <vt:lpstr>PowerPoint Presentation</vt:lpstr>
      <vt:lpstr>PowerPoint Presentation</vt:lpstr>
      <vt:lpstr>Can you find one less than each of these numbers? </vt:lpstr>
      <vt:lpstr>Don’t forget to email your work to your teacher!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Hannah Beaumont</cp:lastModifiedBy>
  <cp:revision>56</cp:revision>
  <dcterms:created xsi:type="dcterms:W3CDTF">2020-09-11T10:00:33Z</dcterms:created>
  <dcterms:modified xsi:type="dcterms:W3CDTF">2020-12-04T06:57:17Z</dcterms:modified>
</cp:coreProperties>
</file>