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311" r:id="rId5"/>
    <p:sldId id="337" r:id="rId6"/>
    <p:sldId id="338" r:id="rId7"/>
    <p:sldId id="339" r:id="rId8"/>
    <p:sldId id="344" r:id="rId9"/>
    <p:sldId id="343" r:id="rId10"/>
    <p:sldId id="341" r:id="rId11"/>
    <p:sldId id="345" r:id="rId12"/>
    <p:sldId id="346" r:id="rId13"/>
    <p:sldId id="347" r:id="rId14"/>
    <p:sldId id="331" r:id="rId15"/>
    <p:sldId id="353" r:id="rId16"/>
    <p:sldId id="354" r:id="rId17"/>
    <p:sldId id="355" r:id="rId18"/>
    <p:sldId id="334" r:id="rId19"/>
    <p:sldId id="335" r:id="rId20"/>
    <p:sldId id="261" r:id="rId21"/>
    <p:sldId id="348" r:id="rId22"/>
    <p:sldId id="349" r:id="rId23"/>
    <p:sldId id="350" r:id="rId24"/>
    <p:sldId id="351" r:id="rId25"/>
    <p:sldId id="35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47" autoAdjust="0"/>
    <p:restoredTop sz="94660"/>
  </p:normalViewPr>
  <p:slideViewPr>
    <p:cSldViewPr snapToGrid="0">
      <p:cViewPr varScale="1">
        <p:scale>
          <a:sx n="88" d="100"/>
          <a:sy n="88" d="100"/>
        </p:scale>
        <p:origin x="461"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C21181-8739-4C62-B2E9-FAE6A3390FA0}" type="datetimeFigureOut">
              <a:rPr lang="en-GB" smtClean="0"/>
              <a:t>06/12/2020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0D618F-2707-4A11-BFCA-71F872E44571}" type="slidenum">
              <a:rPr lang="en-GB" smtClean="0"/>
              <a:t>‹#›</a:t>
            </a:fld>
            <a:endParaRPr lang="en-GB"/>
          </a:p>
        </p:txBody>
      </p:sp>
    </p:spTree>
    <p:extLst>
      <p:ext uri="{BB962C8B-B14F-4D97-AF65-F5344CB8AC3E}">
        <p14:creationId xmlns:p14="http://schemas.microsoft.com/office/powerpoint/2010/main" val="2522152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7E8C7E0-2678-4D48-8AFF-3099E81CECFE}" type="datetimeFigureOut">
              <a:rPr lang="en-GB" smtClean="0"/>
              <a:t>06/12/2020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FFC92D-D759-4DEA-A7B8-1E0DA996DA76}" type="slidenum">
              <a:rPr lang="en-GB" smtClean="0"/>
              <a:t>‹#›</a:t>
            </a:fld>
            <a:endParaRPr lang="en-GB"/>
          </a:p>
        </p:txBody>
      </p:sp>
    </p:spTree>
    <p:extLst>
      <p:ext uri="{BB962C8B-B14F-4D97-AF65-F5344CB8AC3E}">
        <p14:creationId xmlns:p14="http://schemas.microsoft.com/office/powerpoint/2010/main" val="272739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E8C7E0-2678-4D48-8AFF-3099E81CECFE}" type="datetimeFigureOut">
              <a:rPr lang="en-GB" smtClean="0"/>
              <a:t>06/12/2020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FFC92D-D759-4DEA-A7B8-1E0DA996DA76}" type="slidenum">
              <a:rPr lang="en-GB" smtClean="0"/>
              <a:t>‹#›</a:t>
            </a:fld>
            <a:endParaRPr lang="en-GB"/>
          </a:p>
        </p:txBody>
      </p:sp>
    </p:spTree>
    <p:extLst>
      <p:ext uri="{BB962C8B-B14F-4D97-AF65-F5344CB8AC3E}">
        <p14:creationId xmlns:p14="http://schemas.microsoft.com/office/powerpoint/2010/main" val="3133504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E8C7E0-2678-4D48-8AFF-3099E81CECFE}" type="datetimeFigureOut">
              <a:rPr lang="en-GB" smtClean="0"/>
              <a:t>06/12/2020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FFC92D-D759-4DEA-A7B8-1E0DA996DA76}" type="slidenum">
              <a:rPr lang="en-GB" smtClean="0"/>
              <a:t>‹#›</a:t>
            </a:fld>
            <a:endParaRPr lang="en-GB"/>
          </a:p>
        </p:txBody>
      </p:sp>
    </p:spTree>
    <p:extLst>
      <p:ext uri="{BB962C8B-B14F-4D97-AF65-F5344CB8AC3E}">
        <p14:creationId xmlns:p14="http://schemas.microsoft.com/office/powerpoint/2010/main" val="282982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E8C7E0-2678-4D48-8AFF-3099E81CECFE}" type="datetimeFigureOut">
              <a:rPr lang="en-GB" smtClean="0"/>
              <a:t>06/12/2020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FFC92D-D759-4DEA-A7B8-1E0DA996DA76}" type="slidenum">
              <a:rPr lang="en-GB" smtClean="0"/>
              <a:t>‹#›</a:t>
            </a:fld>
            <a:endParaRPr lang="en-GB"/>
          </a:p>
        </p:txBody>
      </p:sp>
    </p:spTree>
    <p:extLst>
      <p:ext uri="{BB962C8B-B14F-4D97-AF65-F5344CB8AC3E}">
        <p14:creationId xmlns:p14="http://schemas.microsoft.com/office/powerpoint/2010/main" val="2873033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7E8C7E0-2678-4D48-8AFF-3099E81CECFE}" type="datetimeFigureOut">
              <a:rPr lang="en-GB" smtClean="0"/>
              <a:t>06/12/2020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FFC92D-D759-4DEA-A7B8-1E0DA996DA76}" type="slidenum">
              <a:rPr lang="en-GB" smtClean="0"/>
              <a:t>‹#›</a:t>
            </a:fld>
            <a:endParaRPr lang="en-GB"/>
          </a:p>
        </p:txBody>
      </p:sp>
    </p:spTree>
    <p:extLst>
      <p:ext uri="{BB962C8B-B14F-4D97-AF65-F5344CB8AC3E}">
        <p14:creationId xmlns:p14="http://schemas.microsoft.com/office/powerpoint/2010/main" val="2640554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7E8C7E0-2678-4D48-8AFF-3099E81CECFE}" type="datetimeFigureOut">
              <a:rPr lang="en-GB" smtClean="0"/>
              <a:t>06/12/2020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FFC92D-D759-4DEA-A7B8-1E0DA996DA76}" type="slidenum">
              <a:rPr lang="en-GB" smtClean="0"/>
              <a:t>‹#›</a:t>
            </a:fld>
            <a:endParaRPr lang="en-GB"/>
          </a:p>
        </p:txBody>
      </p:sp>
    </p:spTree>
    <p:extLst>
      <p:ext uri="{BB962C8B-B14F-4D97-AF65-F5344CB8AC3E}">
        <p14:creationId xmlns:p14="http://schemas.microsoft.com/office/powerpoint/2010/main" val="805098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7E8C7E0-2678-4D48-8AFF-3099E81CECFE}" type="datetimeFigureOut">
              <a:rPr lang="en-GB" smtClean="0"/>
              <a:t>06/12/2020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FFC92D-D759-4DEA-A7B8-1E0DA996DA76}" type="slidenum">
              <a:rPr lang="en-GB" smtClean="0"/>
              <a:t>‹#›</a:t>
            </a:fld>
            <a:endParaRPr lang="en-GB"/>
          </a:p>
        </p:txBody>
      </p:sp>
    </p:spTree>
    <p:extLst>
      <p:ext uri="{BB962C8B-B14F-4D97-AF65-F5344CB8AC3E}">
        <p14:creationId xmlns:p14="http://schemas.microsoft.com/office/powerpoint/2010/main" val="3338987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7E8C7E0-2678-4D48-8AFF-3099E81CECFE}" type="datetimeFigureOut">
              <a:rPr lang="en-GB" smtClean="0"/>
              <a:t>06/12/2020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FFC92D-D759-4DEA-A7B8-1E0DA996DA76}" type="slidenum">
              <a:rPr lang="en-GB" smtClean="0"/>
              <a:t>‹#›</a:t>
            </a:fld>
            <a:endParaRPr lang="en-GB"/>
          </a:p>
        </p:txBody>
      </p:sp>
    </p:spTree>
    <p:extLst>
      <p:ext uri="{BB962C8B-B14F-4D97-AF65-F5344CB8AC3E}">
        <p14:creationId xmlns:p14="http://schemas.microsoft.com/office/powerpoint/2010/main" val="184743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E8C7E0-2678-4D48-8AFF-3099E81CECFE}" type="datetimeFigureOut">
              <a:rPr lang="en-GB" smtClean="0"/>
              <a:t>06/12/2020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FFC92D-D759-4DEA-A7B8-1E0DA996DA76}" type="slidenum">
              <a:rPr lang="en-GB" smtClean="0"/>
              <a:t>‹#›</a:t>
            </a:fld>
            <a:endParaRPr lang="en-GB"/>
          </a:p>
        </p:txBody>
      </p:sp>
    </p:spTree>
    <p:extLst>
      <p:ext uri="{BB962C8B-B14F-4D97-AF65-F5344CB8AC3E}">
        <p14:creationId xmlns:p14="http://schemas.microsoft.com/office/powerpoint/2010/main" val="3428751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7E8C7E0-2678-4D48-8AFF-3099E81CECFE}" type="datetimeFigureOut">
              <a:rPr lang="en-GB" smtClean="0"/>
              <a:t>06/12/2020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FFC92D-D759-4DEA-A7B8-1E0DA996DA76}" type="slidenum">
              <a:rPr lang="en-GB" smtClean="0"/>
              <a:t>‹#›</a:t>
            </a:fld>
            <a:endParaRPr lang="en-GB"/>
          </a:p>
        </p:txBody>
      </p:sp>
    </p:spTree>
    <p:extLst>
      <p:ext uri="{BB962C8B-B14F-4D97-AF65-F5344CB8AC3E}">
        <p14:creationId xmlns:p14="http://schemas.microsoft.com/office/powerpoint/2010/main" val="3661303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7E8C7E0-2678-4D48-8AFF-3099E81CECFE}" type="datetimeFigureOut">
              <a:rPr lang="en-GB" smtClean="0"/>
              <a:t>06/12/2020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FFC92D-D759-4DEA-A7B8-1E0DA996DA76}" type="slidenum">
              <a:rPr lang="en-GB" smtClean="0"/>
              <a:t>‹#›</a:t>
            </a:fld>
            <a:endParaRPr lang="en-GB"/>
          </a:p>
        </p:txBody>
      </p:sp>
    </p:spTree>
    <p:extLst>
      <p:ext uri="{BB962C8B-B14F-4D97-AF65-F5344CB8AC3E}">
        <p14:creationId xmlns:p14="http://schemas.microsoft.com/office/powerpoint/2010/main" val="2151159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8C7E0-2678-4D48-8AFF-3099E81CECFE}" type="datetimeFigureOut">
              <a:rPr lang="en-GB" smtClean="0"/>
              <a:t>06/12/2020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FFC92D-D759-4DEA-A7B8-1E0DA996DA76}" type="slidenum">
              <a:rPr lang="en-GB" smtClean="0"/>
              <a:t>‹#›</a:t>
            </a:fld>
            <a:endParaRPr lang="en-GB"/>
          </a:p>
        </p:txBody>
      </p:sp>
    </p:spTree>
    <p:extLst>
      <p:ext uri="{BB962C8B-B14F-4D97-AF65-F5344CB8AC3E}">
        <p14:creationId xmlns:p14="http://schemas.microsoft.com/office/powerpoint/2010/main" val="2998130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BogW-2X_X6k"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youtube.com/watch?v=zzhHrQbHZMA"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1545" y="996239"/>
            <a:ext cx="9144000" cy="2387600"/>
          </a:xfrm>
        </p:spPr>
        <p:txBody>
          <a:bodyPr/>
          <a:lstStyle/>
          <a:p>
            <a:r>
              <a:rPr lang="en-GB" dirty="0" smtClean="0">
                <a:latin typeface="XCCW DH A" panose="03050602040000000000" pitchFamily="66" charset="0"/>
              </a:rPr>
              <a:t>Curriculum</a:t>
            </a:r>
            <a:endParaRPr lang="en-GB" dirty="0">
              <a:latin typeface="XCCW DH A" panose="03050602040000000000" pitchFamily="66" charset="0"/>
            </a:endParaRPr>
          </a:p>
        </p:txBody>
      </p:sp>
      <p:sp>
        <p:nvSpPr>
          <p:cNvPr id="3" name="Subtitle 2"/>
          <p:cNvSpPr>
            <a:spLocks noGrp="1"/>
          </p:cNvSpPr>
          <p:nvPr>
            <p:ph type="subTitle" idx="1"/>
          </p:nvPr>
        </p:nvSpPr>
        <p:spPr>
          <a:xfrm>
            <a:off x="1187669" y="3602038"/>
            <a:ext cx="9144000" cy="1655762"/>
          </a:xfrm>
        </p:spPr>
        <p:txBody>
          <a:bodyPr/>
          <a:lstStyle/>
          <a:p>
            <a:r>
              <a:rPr lang="en-GB" dirty="0" smtClean="0">
                <a:latin typeface="XCCW DH A" panose="03050602040000000000" pitchFamily="66" charset="0"/>
              </a:rPr>
              <a:t>Week Commencing: 7.12.2020  </a:t>
            </a:r>
            <a:endParaRPr lang="en-GB" dirty="0">
              <a:latin typeface="XCCW DH A" panose="03050602040000000000" pitchFamily="66" charset="0"/>
            </a:endParaRPr>
          </a:p>
        </p:txBody>
      </p:sp>
    </p:spTree>
    <p:extLst>
      <p:ext uri="{BB962C8B-B14F-4D97-AF65-F5344CB8AC3E}">
        <p14:creationId xmlns:p14="http://schemas.microsoft.com/office/powerpoint/2010/main" val="1990375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u="sng" dirty="0" smtClean="0">
                <a:latin typeface="XCCW DH A" panose="03050602040000000000" pitchFamily="66" charset="0"/>
              </a:rPr>
              <a:t>Pharaohs</a:t>
            </a:r>
            <a:endParaRPr lang="en-GB" u="sng" dirty="0">
              <a:latin typeface="XCCW DH A" panose="03050602040000000000" pitchFamily="66" charset="0"/>
            </a:endParaRPr>
          </a:p>
        </p:txBody>
      </p:sp>
      <p:sp>
        <p:nvSpPr>
          <p:cNvPr id="5" name="TextBox 4"/>
          <p:cNvSpPr txBox="1"/>
          <p:nvPr/>
        </p:nvSpPr>
        <p:spPr>
          <a:xfrm>
            <a:off x="611946" y="1321356"/>
            <a:ext cx="11108999" cy="954107"/>
          </a:xfrm>
          <a:prstGeom prst="rect">
            <a:avLst/>
          </a:prstGeom>
          <a:noFill/>
        </p:spPr>
        <p:txBody>
          <a:bodyPr wrap="square" rtlCol="0">
            <a:spAutoFit/>
          </a:bodyPr>
          <a:lstStyle/>
          <a:p>
            <a:r>
              <a:rPr lang="en-GB" sz="1400" dirty="0" smtClean="0">
                <a:latin typeface="XCCW DH A" panose="03050602040000000000" pitchFamily="66" charset="0"/>
              </a:rPr>
              <a:t>Let’s be historians and use some sources to help us to think about some questions.</a:t>
            </a:r>
          </a:p>
          <a:p>
            <a:r>
              <a:rPr lang="en-GB" sz="1400" dirty="0" smtClean="0">
                <a:latin typeface="XCCW DH A" panose="03050602040000000000" pitchFamily="66" charset="0"/>
              </a:rPr>
              <a:t>A source is something we use in history, that helps give us information, they are primary and secondary. How can you find out what this means? What does each source tell you? </a:t>
            </a:r>
            <a:endParaRPr lang="en-GB" sz="1400" dirty="0">
              <a:latin typeface="XCCW DH A" panose="03050602040000000000" pitchFamily="66" charset="0"/>
            </a:endParaRPr>
          </a:p>
        </p:txBody>
      </p:sp>
      <p:pic>
        <p:nvPicPr>
          <p:cNvPr id="3" name="Picture 2"/>
          <p:cNvPicPr>
            <a:picLocks noChangeAspect="1"/>
          </p:cNvPicPr>
          <p:nvPr/>
        </p:nvPicPr>
        <p:blipFill>
          <a:blip r:embed="rId2"/>
          <a:stretch>
            <a:fillRect/>
          </a:stretch>
        </p:blipFill>
        <p:spPr>
          <a:xfrm>
            <a:off x="611946" y="2442739"/>
            <a:ext cx="3559048" cy="3559048"/>
          </a:xfrm>
          <a:prstGeom prst="rect">
            <a:avLst/>
          </a:prstGeom>
        </p:spPr>
      </p:pic>
      <p:pic>
        <p:nvPicPr>
          <p:cNvPr id="6" name="Picture 5"/>
          <p:cNvPicPr>
            <a:picLocks noChangeAspect="1"/>
          </p:cNvPicPr>
          <p:nvPr/>
        </p:nvPicPr>
        <p:blipFill>
          <a:blip r:embed="rId3"/>
          <a:stretch>
            <a:fillRect/>
          </a:stretch>
        </p:blipFill>
        <p:spPr>
          <a:xfrm>
            <a:off x="4733171" y="2442739"/>
            <a:ext cx="2906226" cy="3826453"/>
          </a:xfrm>
          <a:prstGeom prst="rect">
            <a:avLst/>
          </a:prstGeom>
        </p:spPr>
      </p:pic>
      <p:pic>
        <p:nvPicPr>
          <p:cNvPr id="7" name="Picture 6"/>
          <p:cNvPicPr>
            <a:picLocks noChangeAspect="1"/>
          </p:cNvPicPr>
          <p:nvPr/>
        </p:nvPicPr>
        <p:blipFill>
          <a:blip r:embed="rId4"/>
          <a:stretch>
            <a:fillRect/>
          </a:stretch>
        </p:blipFill>
        <p:spPr>
          <a:xfrm>
            <a:off x="7899863" y="2737229"/>
            <a:ext cx="4058720" cy="2970067"/>
          </a:xfrm>
          <a:prstGeom prst="rect">
            <a:avLst/>
          </a:prstGeom>
        </p:spPr>
      </p:pic>
    </p:spTree>
    <p:extLst>
      <p:ext uri="{BB962C8B-B14F-4D97-AF65-F5344CB8AC3E}">
        <p14:creationId xmlns:p14="http://schemas.microsoft.com/office/powerpoint/2010/main" val="385094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u="sng" dirty="0" smtClean="0">
                <a:latin typeface="XCCW DH A" panose="03050602040000000000" pitchFamily="66" charset="0"/>
              </a:rPr>
              <a:t>Tutankhamun </a:t>
            </a:r>
            <a:endParaRPr lang="en-GB" u="sng" dirty="0">
              <a:latin typeface="XCCW DH A" panose="03050602040000000000" pitchFamily="66" charset="0"/>
            </a:endParaRPr>
          </a:p>
        </p:txBody>
      </p:sp>
      <p:sp>
        <p:nvSpPr>
          <p:cNvPr id="5" name="TextBox 4"/>
          <p:cNvSpPr txBox="1"/>
          <p:nvPr/>
        </p:nvSpPr>
        <p:spPr>
          <a:xfrm>
            <a:off x="611946" y="1321356"/>
            <a:ext cx="11108999" cy="1384995"/>
          </a:xfrm>
          <a:prstGeom prst="rect">
            <a:avLst/>
          </a:prstGeom>
          <a:noFill/>
        </p:spPr>
        <p:txBody>
          <a:bodyPr wrap="square" rtlCol="0">
            <a:spAutoFit/>
          </a:bodyPr>
          <a:lstStyle/>
          <a:p>
            <a:r>
              <a:rPr lang="en-GB" sz="1400" dirty="0" smtClean="0">
                <a:latin typeface="XCCW DH A" panose="03050602040000000000" pitchFamily="66" charset="0"/>
              </a:rPr>
              <a:t>This is the most famous pharaoh in Ancient Egypt, Tutankhamun took the throne when he was 9 years old and reigned for 9 years until his death aged 18. </a:t>
            </a:r>
          </a:p>
          <a:p>
            <a:r>
              <a:rPr lang="en-GB" sz="1400" dirty="0" smtClean="0">
                <a:latin typeface="XCCW DH A" panose="03050602040000000000" pitchFamily="66" charset="0"/>
              </a:rPr>
              <a:t>His tomb was discovered by a group of archaeologists in 1922. </a:t>
            </a:r>
          </a:p>
          <a:p>
            <a:endParaRPr lang="en-GB" sz="1400" dirty="0">
              <a:latin typeface="XCCW DH A" panose="03050602040000000000" pitchFamily="66" charset="0"/>
            </a:endParaRPr>
          </a:p>
          <a:p>
            <a:r>
              <a:rPr lang="en-GB" sz="1400" dirty="0" smtClean="0">
                <a:latin typeface="XCCW DH A" panose="03050602040000000000" pitchFamily="66" charset="0"/>
              </a:rPr>
              <a:t>Let’s look at your sources and some more, what did you think the purpose of your source was? </a:t>
            </a:r>
            <a:endParaRPr lang="en-GB" sz="1400" dirty="0">
              <a:latin typeface="XCCW DH A" panose="03050602040000000000" pitchFamily="66" charset="0"/>
            </a:endParaRPr>
          </a:p>
        </p:txBody>
      </p:sp>
      <p:pic>
        <p:nvPicPr>
          <p:cNvPr id="4" name="Picture 3"/>
          <p:cNvPicPr>
            <a:picLocks noChangeAspect="1"/>
          </p:cNvPicPr>
          <p:nvPr/>
        </p:nvPicPr>
        <p:blipFill>
          <a:blip r:embed="rId2"/>
          <a:stretch>
            <a:fillRect/>
          </a:stretch>
        </p:blipFill>
        <p:spPr>
          <a:xfrm>
            <a:off x="2969116" y="2497801"/>
            <a:ext cx="5659496" cy="4105420"/>
          </a:xfrm>
          <a:prstGeom prst="rect">
            <a:avLst/>
          </a:prstGeom>
        </p:spPr>
      </p:pic>
    </p:spTree>
    <p:extLst>
      <p:ext uri="{BB962C8B-B14F-4D97-AF65-F5344CB8AC3E}">
        <p14:creationId xmlns:p14="http://schemas.microsoft.com/office/powerpoint/2010/main" val="1080472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u="sng" dirty="0" smtClean="0">
                <a:latin typeface="XCCW DH A" panose="03050602040000000000" pitchFamily="66" charset="0"/>
              </a:rPr>
              <a:t>Tutankhamun </a:t>
            </a:r>
            <a:endParaRPr lang="en-GB" u="sng" dirty="0">
              <a:latin typeface="XCCW DH A" panose="03050602040000000000" pitchFamily="66" charset="0"/>
            </a:endParaRPr>
          </a:p>
        </p:txBody>
      </p:sp>
      <p:sp>
        <p:nvSpPr>
          <p:cNvPr id="5" name="TextBox 4"/>
          <p:cNvSpPr txBox="1"/>
          <p:nvPr/>
        </p:nvSpPr>
        <p:spPr>
          <a:xfrm>
            <a:off x="611946" y="1263167"/>
            <a:ext cx="11108999" cy="523220"/>
          </a:xfrm>
          <a:prstGeom prst="rect">
            <a:avLst/>
          </a:prstGeom>
          <a:noFill/>
        </p:spPr>
        <p:txBody>
          <a:bodyPr wrap="square" rtlCol="0">
            <a:spAutoFit/>
          </a:bodyPr>
          <a:lstStyle/>
          <a:p>
            <a:r>
              <a:rPr lang="en-GB" sz="1400" dirty="0" smtClean="0">
                <a:latin typeface="XCCW DH A" panose="03050602040000000000" pitchFamily="66" charset="0"/>
              </a:rPr>
              <a:t>Here is some information about the discovery of Tutankhamun and a diary entry from Howard Carter, the man who lead the group of archaeologists. </a:t>
            </a:r>
            <a:endParaRPr lang="en-GB" sz="1400" dirty="0">
              <a:latin typeface="XCCW DH A" panose="03050602040000000000" pitchFamily="66" charset="0"/>
            </a:endParaRPr>
          </a:p>
        </p:txBody>
      </p:sp>
      <p:pic>
        <p:nvPicPr>
          <p:cNvPr id="3" name="Picture 2"/>
          <p:cNvPicPr>
            <a:picLocks noChangeAspect="1"/>
          </p:cNvPicPr>
          <p:nvPr/>
        </p:nvPicPr>
        <p:blipFill>
          <a:blip r:embed="rId2"/>
          <a:stretch>
            <a:fillRect/>
          </a:stretch>
        </p:blipFill>
        <p:spPr>
          <a:xfrm>
            <a:off x="611946" y="2029951"/>
            <a:ext cx="5402609" cy="2899498"/>
          </a:xfrm>
          <a:prstGeom prst="rect">
            <a:avLst/>
          </a:prstGeom>
        </p:spPr>
      </p:pic>
      <p:pic>
        <p:nvPicPr>
          <p:cNvPr id="6" name="Picture 5"/>
          <p:cNvPicPr>
            <a:picLocks noChangeAspect="1"/>
          </p:cNvPicPr>
          <p:nvPr/>
        </p:nvPicPr>
        <p:blipFill>
          <a:blip r:embed="rId3"/>
          <a:stretch>
            <a:fillRect/>
          </a:stretch>
        </p:blipFill>
        <p:spPr>
          <a:xfrm>
            <a:off x="6166445" y="2029951"/>
            <a:ext cx="5187355" cy="2863926"/>
          </a:xfrm>
          <a:prstGeom prst="rect">
            <a:avLst/>
          </a:prstGeom>
        </p:spPr>
      </p:pic>
      <p:sp>
        <p:nvSpPr>
          <p:cNvPr id="7" name="TextBox 6"/>
          <p:cNvSpPr txBox="1"/>
          <p:nvPr/>
        </p:nvSpPr>
        <p:spPr>
          <a:xfrm>
            <a:off x="548640" y="5436524"/>
            <a:ext cx="10805160" cy="369332"/>
          </a:xfrm>
          <a:prstGeom prst="rect">
            <a:avLst/>
          </a:prstGeom>
          <a:noFill/>
        </p:spPr>
        <p:txBody>
          <a:bodyPr wrap="square" rtlCol="0">
            <a:spAutoFit/>
          </a:bodyPr>
          <a:lstStyle/>
          <a:p>
            <a:r>
              <a:rPr lang="en-GB" dirty="0" smtClean="0">
                <a:latin typeface="XCCW DH A" panose="03050602040000000000" pitchFamily="66" charset="0"/>
              </a:rPr>
              <a:t>How might you have been feeling at this time?</a:t>
            </a:r>
            <a:endParaRPr lang="en-GB" dirty="0">
              <a:latin typeface="XCCW DH A" panose="03050602040000000000" pitchFamily="66" charset="0"/>
            </a:endParaRPr>
          </a:p>
        </p:txBody>
      </p:sp>
    </p:spTree>
    <p:extLst>
      <p:ext uri="{BB962C8B-B14F-4D97-AF65-F5344CB8AC3E}">
        <p14:creationId xmlns:p14="http://schemas.microsoft.com/office/powerpoint/2010/main" val="2775756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u="sng" dirty="0" smtClean="0">
                <a:latin typeface="XCCW DH A" panose="03050602040000000000" pitchFamily="66" charset="0"/>
              </a:rPr>
              <a:t>The Discovery  </a:t>
            </a:r>
            <a:endParaRPr lang="en-GB" u="sng" dirty="0">
              <a:latin typeface="XCCW DH A" panose="03050602040000000000" pitchFamily="66" charset="0"/>
            </a:endParaRPr>
          </a:p>
        </p:txBody>
      </p:sp>
      <p:pic>
        <p:nvPicPr>
          <p:cNvPr id="4" name="Picture 3"/>
          <p:cNvPicPr>
            <a:picLocks noChangeAspect="1"/>
          </p:cNvPicPr>
          <p:nvPr/>
        </p:nvPicPr>
        <p:blipFill>
          <a:blip r:embed="rId2"/>
          <a:stretch>
            <a:fillRect/>
          </a:stretch>
        </p:blipFill>
        <p:spPr>
          <a:xfrm>
            <a:off x="705372" y="1373203"/>
            <a:ext cx="4701194" cy="4972416"/>
          </a:xfrm>
          <a:prstGeom prst="rect">
            <a:avLst/>
          </a:prstGeom>
        </p:spPr>
      </p:pic>
      <p:pic>
        <p:nvPicPr>
          <p:cNvPr id="8" name="Picture 7"/>
          <p:cNvPicPr>
            <a:picLocks noChangeAspect="1"/>
          </p:cNvPicPr>
          <p:nvPr/>
        </p:nvPicPr>
        <p:blipFill>
          <a:blip r:embed="rId3"/>
          <a:stretch>
            <a:fillRect/>
          </a:stretch>
        </p:blipFill>
        <p:spPr>
          <a:xfrm>
            <a:off x="6485834" y="1337051"/>
            <a:ext cx="3788698" cy="5008568"/>
          </a:xfrm>
          <a:prstGeom prst="rect">
            <a:avLst/>
          </a:prstGeom>
        </p:spPr>
      </p:pic>
    </p:spTree>
    <p:extLst>
      <p:ext uri="{BB962C8B-B14F-4D97-AF65-F5344CB8AC3E}">
        <p14:creationId xmlns:p14="http://schemas.microsoft.com/office/powerpoint/2010/main" val="3939241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XCCW DH A" panose="03050602040000000000" pitchFamily="66" charset="0"/>
              </a:rPr>
              <a:t>Day 3 – PSHE </a:t>
            </a:r>
            <a:r>
              <a:rPr lang="en-US" u="sng" dirty="0" smtClean="0">
                <a:latin typeface="XCCW DH A" panose="03050602040000000000" pitchFamily="66" charset="0"/>
              </a:rPr>
              <a:t>Friendship</a:t>
            </a:r>
            <a:endParaRPr lang="en-GB" u="sng" dirty="0">
              <a:latin typeface="XCCW DH A" panose="03050602040000000000" pitchFamily="66" charset="0"/>
            </a:endParaRPr>
          </a:p>
        </p:txBody>
      </p:sp>
      <p:pic>
        <p:nvPicPr>
          <p:cNvPr id="4" name="Content Placeholder 3"/>
          <p:cNvPicPr>
            <a:picLocks noGrp="1" noChangeAspect="1"/>
          </p:cNvPicPr>
          <p:nvPr>
            <p:ph idx="1"/>
          </p:nvPr>
        </p:nvPicPr>
        <p:blipFill>
          <a:blip r:embed="rId2"/>
          <a:stretch>
            <a:fillRect/>
          </a:stretch>
        </p:blipFill>
        <p:spPr>
          <a:xfrm>
            <a:off x="3662245" y="1825625"/>
            <a:ext cx="4867510" cy="4351338"/>
          </a:xfrm>
          <a:prstGeom prst="rect">
            <a:avLst/>
          </a:prstGeom>
        </p:spPr>
      </p:pic>
    </p:spTree>
    <p:extLst>
      <p:ext uri="{BB962C8B-B14F-4D97-AF65-F5344CB8AC3E}">
        <p14:creationId xmlns:p14="http://schemas.microsoft.com/office/powerpoint/2010/main" val="1191000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XCCW DH A" panose="03050602040000000000" pitchFamily="66" charset="0"/>
              </a:rPr>
              <a:t>Day 3 – PSHE </a:t>
            </a:r>
            <a:r>
              <a:rPr lang="en-US" u="sng" dirty="0" smtClean="0">
                <a:latin typeface="XCCW DH A" panose="03050602040000000000" pitchFamily="66" charset="0"/>
              </a:rPr>
              <a:t>Friendship</a:t>
            </a:r>
            <a:endParaRPr lang="en-GB" u="sng" dirty="0">
              <a:latin typeface="XCCW DH A" panose="03050602040000000000" pitchFamily="66" charset="0"/>
            </a:endParaRPr>
          </a:p>
        </p:txBody>
      </p:sp>
      <p:pic>
        <p:nvPicPr>
          <p:cNvPr id="5" name="Picture 4"/>
          <p:cNvPicPr>
            <a:picLocks noChangeAspect="1"/>
          </p:cNvPicPr>
          <p:nvPr/>
        </p:nvPicPr>
        <p:blipFill>
          <a:blip r:embed="rId2"/>
          <a:stretch>
            <a:fillRect/>
          </a:stretch>
        </p:blipFill>
        <p:spPr>
          <a:xfrm>
            <a:off x="545784" y="1299617"/>
            <a:ext cx="6450416" cy="5153434"/>
          </a:xfrm>
          <a:prstGeom prst="rect">
            <a:avLst/>
          </a:prstGeom>
        </p:spPr>
      </p:pic>
      <p:sp>
        <p:nvSpPr>
          <p:cNvPr id="6" name="TextBox 5"/>
          <p:cNvSpPr txBox="1"/>
          <p:nvPr/>
        </p:nvSpPr>
        <p:spPr>
          <a:xfrm>
            <a:off x="7280366" y="2055223"/>
            <a:ext cx="4580708" cy="1200329"/>
          </a:xfrm>
          <a:prstGeom prst="rect">
            <a:avLst/>
          </a:prstGeom>
          <a:noFill/>
        </p:spPr>
        <p:txBody>
          <a:bodyPr wrap="square" rtlCol="0">
            <a:spAutoFit/>
          </a:bodyPr>
          <a:lstStyle/>
          <a:p>
            <a:r>
              <a:rPr lang="en-GB" dirty="0" smtClean="0">
                <a:latin typeface="XCCW DH A" panose="03050602040000000000" pitchFamily="66" charset="0"/>
              </a:rPr>
              <a:t>Copy the diagram into your books and think about your friendships are important to you.</a:t>
            </a:r>
            <a:endParaRPr lang="en-GB" dirty="0">
              <a:latin typeface="XCCW DH A" panose="03050602040000000000" pitchFamily="66" charset="0"/>
            </a:endParaRPr>
          </a:p>
        </p:txBody>
      </p:sp>
    </p:spTree>
    <p:extLst>
      <p:ext uri="{BB962C8B-B14F-4D97-AF65-F5344CB8AC3E}">
        <p14:creationId xmlns:p14="http://schemas.microsoft.com/office/powerpoint/2010/main" val="1996863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XCCW DH A" panose="03050602040000000000" pitchFamily="66" charset="0"/>
              </a:rPr>
              <a:t>Day 3 – PSHE </a:t>
            </a:r>
            <a:r>
              <a:rPr lang="en-US" u="sng" dirty="0" smtClean="0">
                <a:latin typeface="XCCW DH A" panose="03050602040000000000" pitchFamily="66" charset="0"/>
              </a:rPr>
              <a:t>Friendship</a:t>
            </a:r>
            <a:endParaRPr lang="en-GB" u="sng" dirty="0">
              <a:latin typeface="XCCW DH A" panose="03050602040000000000" pitchFamily="66" charset="0"/>
            </a:endParaRPr>
          </a:p>
        </p:txBody>
      </p:sp>
      <p:sp>
        <p:nvSpPr>
          <p:cNvPr id="6" name="TextBox 5"/>
          <p:cNvSpPr txBox="1"/>
          <p:nvPr/>
        </p:nvSpPr>
        <p:spPr>
          <a:xfrm>
            <a:off x="7280366" y="2055223"/>
            <a:ext cx="4580708" cy="1200329"/>
          </a:xfrm>
          <a:prstGeom prst="rect">
            <a:avLst/>
          </a:prstGeom>
          <a:noFill/>
        </p:spPr>
        <p:txBody>
          <a:bodyPr wrap="square" rtlCol="0">
            <a:spAutoFit/>
          </a:bodyPr>
          <a:lstStyle/>
          <a:p>
            <a:r>
              <a:rPr lang="en-GB" dirty="0" smtClean="0">
                <a:latin typeface="XCCW DH A" panose="03050602040000000000" pitchFamily="66" charset="0"/>
              </a:rPr>
              <a:t>Think of some ways we can help Mrs Kaur and write them into your home learning books. </a:t>
            </a:r>
            <a:endParaRPr lang="en-GB" dirty="0">
              <a:latin typeface="XCCW DH A" panose="03050602040000000000" pitchFamily="66" charset="0"/>
            </a:endParaRPr>
          </a:p>
        </p:txBody>
      </p:sp>
      <p:pic>
        <p:nvPicPr>
          <p:cNvPr id="3" name="Picture 2"/>
          <p:cNvPicPr>
            <a:picLocks noChangeAspect="1"/>
          </p:cNvPicPr>
          <p:nvPr/>
        </p:nvPicPr>
        <p:blipFill>
          <a:blip r:embed="rId2"/>
          <a:stretch>
            <a:fillRect/>
          </a:stretch>
        </p:blipFill>
        <p:spPr>
          <a:xfrm>
            <a:off x="838200" y="1520054"/>
            <a:ext cx="5905630" cy="5194256"/>
          </a:xfrm>
          <a:prstGeom prst="rect">
            <a:avLst/>
          </a:prstGeom>
        </p:spPr>
      </p:pic>
    </p:spTree>
    <p:extLst>
      <p:ext uri="{BB962C8B-B14F-4D97-AF65-F5344CB8AC3E}">
        <p14:creationId xmlns:p14="http://schemas.microsoft.com/office/powerpoint/2010/main" val="1665911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XCCW DH A" panose="03050602040000000000" pitchFamily="66" charset="0"/>
              </a:rPr>
              <a:t>Day 3 – PSHE </a:t>
            </a:r>
            <a:r>
              <a:rPr lang="en-US" u="sng" dirty="0" smtClean="0">
                <a:latin typeface="XCCW DH A" panose="03050602040000000000" pitchFamily="66" charset="0"/>
              </a:rPr>
              <a:t>Main Task</a:t>
            </a:r>
            <a:endParaRPr lang="en-GB" u="sng" dirty="0">
              <a:latin typeface="XCCW DH A" panose="03050602040000000000" pitchFamily="66" charset="0"/>
            </a:endParaRPr>
          </a:p>
        </p:txBody>
      </p:sp>
      <p:pic>
        <p:nvPicPr>
          <p:cNvPr id="4" name="Picture 3"/>
          <p:cNvPicPr>
            <a:picLocks noChangeAspect="1"/>
          </p:cNvPicPr>
          <p:nvPr/>
        </p:nvPicPr>
        <p:blipFill>
          <a:blip r:embed="rId2"/>
          <a:stretch>
            <a:fillRect/>
          </a:stretch>
        </p:blipFill>
        <p:spPr>
          <a:xfrm>
            <a:off x="838200" y="1334317"/>
            <a:ext cx="7469585" cy="5327741"/>
          </a:xfrm>
          <a:prstGeom prst="rect">
            <a:avLst/>
          </a:prstGeom>
        </p:spPr>
      </p:pic>
      <p:sp>
        <p:nvSpPr>
          <p:cNvPr id="5" name="TextBox 4"/>
          <p:cNvSpPr txBox="1"/>
          <p:nvPr/>
        </p:nvSpPr>
        <p:spPr>
          <a:xfrm>
            <a:off x="8403771" y="1898469"/>
            <a:ext cx="3605349" cy="2308324"/>
          </a:xfrm>
          <a:prstGeom prst="rect">
            <a:avLst/>
          </a:prstGeom>
          <a:noFill/>
        </p:spPr>
        <p:txBody>
          <a:bodyPr wrap="square" rtlCol="0">
            <a:spAutoFit/>
          </a:bodyPr>
          <a:lstStyle/>
          <a:p>
            <a:r>
              <a:rPr lang="en-GB" dirty="0" smtClean="0">
                <a:latin typeface="XCCW DH A" panose="03050602040000000000" pitchFamily="66" charset="0"/>
              </a:rPr>
              <a:t>Copy the table into your books USING A RULER.</a:t>
            </a:r>
          </a:p>
          <a:p>
            <a:r>
              <a:rPr lang="en-GB" dirty="0" smtClean="0">
                <a:latin typeface="XCCW DH A" panose="03050602040000000000" pitchFamily="66" charset="0"/>
              </a:rPr>
              <a:t>Think about solutions to resolve problems, your most important will go at the top. </a:t>
            </a:r>
            <a:endParaRPr lang="en-GB" dirty="0">
              <a:latin typeface="XCCW DH A" panose="03050602040000000000" pitchFamily="66" charset="0"/>
            </a:endParaRPr>
          </a:p>
        </p:txBody>
      </p:sp>
    </p:spTree>
    <p:extLst>
      <p:ext uri="{BB962C8B-B14F-4D97-AF65-F5344CB8AC3E}">
        <p14:creationId xmlns:p14="http://schemas.microsoft.com/office/powerpoint/2010/main" val="361883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u="sng" dirty="0" smtClean="0">
                <a:latin typeface="XCCW DH A" panose="03050602040000000000" pitchFamily="66" charset="0"/>
              </a:rPr>
              <a:t>Day 4 – Music</a:t>
            </a:r>
            <a:endParaRPr lang="en-GB" u="sng" dirty="0">
              <a:latin typeface="XCCW DH A" panose="03050602040000000000" pitchFamily="66" charset="0"/>
            </a:endParaRPr>
          </a:p>
        </p:txBody>
      </p:sp>
      <p:pic>
        <p:nvPicPr>
          <p:cNvPr id="6" name="Content Placeholder 5"/>
          <p:cNvPicPr>
            <a:picLocks noGrp="1" noChangeAspect="1"/>
          </p:cNvPicPr>
          <p:nvPr>
            <p:ph idx="1"/>
          </p:nvPr>
        </p:nvPicPr>
        <p:blipFill>
          <a:blip r:embed="rId2"/>
          <a:stretch>
            <a:fillRect/>
          </a:stretch>
        </p:blipFill>
        <p:spPr>
          <a:xfrm>
            <a:off x="1103693" y="1690688"/>
            <a:ext cx="4587478" cy="4281646"/>
          </a:xfrm>
          <a:prstGeom prst="rect">
            <a:avLst/>
          </a:prstGeom>
        </p:spPr>
      </p:pic>
      <p:sp>
        <p:nvSpPr>
          <p:cNvPr id="7" name="TextBox 6"/>
          <p:cNvSpPr txBox="1"/>
          <p:nvPr/>
        </p:nvSpPr>
        <p:spPr>
          <a:xfrm>
            <a:off x="6159137" y="1383462"/>
            <a:ext cx="5969726" cy="2308324"/>
          </a:xfrm>
          <a:prstGeom prst="rect">
            <a:avLst/>
          </a:prstGeom>
          <a:noFill/>
        </p:spPr>
        <p:txBody>
          <a:bodyPr wrap="square" rtlCol="0">
            <a:spAutoFit/>
          </a:bodyPr>
          <a:lstStyle/>
          <a:p>
            <a:r>
              <a:rPr lang="en-GB" dirty="0" smtClean="0">
                <a:latin typeface="XCCW DH A" panose="03050602040000000000" pitchFamily="66" charset="0"/>
              </a:rPr>
              <a:t>Can you remember …</a:t>
            </a:r>
          </a:p>
          <a:p>
            <a:endParaRPr lang="en-GB" dirty="0">
              <a:latin typeface="XCCW DH A" panose="03050602040000000000" pitchFamily="66" charset="0"/>
            </a:endParaRPr>
          </a:p>
          <a:p>
            <a:endParaRPr lang="en-GB" dirty="0">
              <a:latin typeface="XCCW DH A" panose="03050602040000000000" pitchFamily="66" charset="0"/>
            </a:endParaRPr>
          </a:p>
          <a:p>
            <a:r>
              <a:rPr lang="en-GB" dirty="0" smtClean="0">
                <a:latin typeface="XCCW DH A" panose="03050602040000000000" pitchFamily="66" charset="0"/>
              </a:rPr>
              <a:t>What is rhythm? Why is it important in music? </a:t>
            </a:r>
          </a:p>
          <a:p>
            <a:r>
              <a:rPr lang="en-US" dirty="0">
                <a:latin typeface="XCCW DH A" panose="03050602040000000000" pitchFamily="66" charset="0"/>
              </a:rPr>
              <a:t>	</a:t>
            </a:r>
            <a:endParaRPr lang="en-GB" dirty="0" smtClean="0">
              <a:latin typeface="XCCW DH A" panose="03050602040000000000" pitchFamily="66" charset="0"/>
            </a:endParaRPr>
          </a:p>
          <a:p>
            <a:endParaRPr lang="en-GB" dirty="0">
              <a:latin typeface="XCCW DH A" panose="03050602040000000000" pitchFamily="66" charset="0"/>
            </a:endParaRPr>
          </a:p>
          <a:p>
            <a:endParaRPr lang="en-GB" dirty="0">
              <a:latin typeface="XCCW DH A" panose="03050602040000000000" pitchFamily="66" charset="0"/>
            </a:endParaRPr>
          </a:p>
        </p:txBody>
      </p:sp>
      <p:sp>
        <p:nvSpPr>
          <p:cNvPr id="3" name="Rectangle 2"/>
          <p:cNvSpPr/>
          <p:nvPr/>
        </p:nvSpPr>
        <p:spPr>
          <a:xfrm>
            <a:off x="6159137" y="3831511"/>
            <a:ext cx="6096000" cy="923330"/>
          </a:xfrm>
          <a:prstGeom prst="rect">
            <a:avLst/>
          </a:prstGeom>
        </p:spPr>
        <p:txBody>
          <a:bodyPr>
            <a:spAutoFit/>
          </a:bodyPr>
          <a:lstStyle/>
          <a:p>
            <a:endParaRPr lang="en-GB" dirty="0">
              <a:latin typeface="XCCW DH A" panose="03050602040000000000" pitchFamily="66" charset="0"/>
            </a:endParaRPr>
          </a:p>
          <a:p>
            <a:r>
              <a:rPr lang="en-GB" dirty="0">
                <a:latin typeface="XCCW DH A" panose="03050602040000000000" pitchFamily="66" charset="0"/>
                <a:hlinkClick r:id="rId3"/>
              </a:rPr>
              <a:t>https://www.youtube.com/watch?v=BogW-2X_X6k</a:t>
            </a:r>
            <a:endParaRPr lang="en-GB" dirty="0">
              <a:latin typeface="XCCW DH A" panose="03050602040000000000" pitchFamily="66" charset="0"/>
            </a:endParaRPr>
          </a:p>
        </p:txBody>
      </p:sp>
    </p:spTree>
    <p:extLst>
      <p:ext uri="{BB962C8B-B14F-4D97-AF65-F5344CB8AC3E}">
        <p14:creationId xmlns:p14="http://schemas.microsoft.com/office/powerpoint/2010/main" val="20926861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u="sng" dirty="0" smtClean="0">
                <a:latin typeface="XCCW DH A" panose="03050602040000000000" pitchFamily="66" charset="0"/>
              </a:rPr>
              <a:t>Recap – Can you remember verse </a:t>
            </a:r>
            <a:r>
              <a:rPr lang="en-GB" sz="3200" u="sng" dirty="0">
                <a:latin typeface="XCCW DH A" panose="03050602040000000000" pitchFamily="66" charset="0"/>
              </a:rPr>
              <a:t>4</a:t>
            </a:r>
            <a:r>
              <a:rPr lang="en-GB" sz="3200" u="sng" dirty="0" smtClean="0">
                <a:latin typeface="XCCW DH A" panose="03050602040000000000" pitchFamily="66" charset="0"/>
              </a:rPr>
              <a:t>? </a:t>
            </a:r>
            <a:endParaRPr lang="en-GB" sz="3200" u="sng" dirty="0">
              <a:latin typeface="XCCW DH A" panose="03050602040000000000" pitchFamily="66" charset="0"/>
            </a:endParaRPr>
          </a:p>
        </p:txBody>
      </p:sp>
      <p:sp>
        <p:nvSpPr>
          <p:cNvPr id="7" name="TextBox 6"/>
          <p:cNvSpPr txBox="1"/>
          <p:nvPr/>
        </p:nvSpPr>
        <p:spPr>
          <a:xfrm>
            <a:off x="5956663" y="1593669"/>
            <a:ext cx="5969726" cy="2862322"/>
          </a:xfrm>
          <a:prstGeom prst="rect">
            <a:avLst/>
          </a:prstGeom>
          <a:noFill/>
        </p:spPr>
        <p:txBody>
          <a:bodyPr wrap="square" rtlCol="0">
            <a:spAutoFit/>
          </a:bodyPr>
          <a:lstStyle/>
          <a:p>
            <a:endParaRPr lang="en-GB" dirty="0">
              <a:latin typeface="XCCW DH A" panose="03050602040000000000" pitchFamily="66" charset="0"/>
            </a:endParaRPr>
          </a:p>
          <a:p>
            <a:endParaRPr lang="en-GB" sz="1400" dirty="0" smtClean="0">
              <a:latin typeface="XCCW DH A" panose="03050602040000000000" pitchFamily="66" charset="0"/>
            </a:endParaRPr>
          </a:p>
          <a:p>
            <a:r>
              <a:rPr lang="en-GB" sz="1400" dirty="0" smtClean="0">
                <a:latin typeface="XCCW DH A" panose="03050602040000000000" pitchFamily="66" charset="0"/>
              </a:rPr>
              <a:t>Practise verse 4 and then play the You Tube video.</a:t>
            </a:r>
          </a:p>
          <a:p>
            <a:endParaRPr lang="en-GB" sz="1400" dirty="0">
              <a:latin typeface="XCCW DH A" panose="03050602040000000000" pitchFamily="66" charset="0"/>
            </a:endParaRPr>
          </a:p>
          <a:p>
            <a:r>
              <a:rPr lang="en-GB" sz="1400" dirty="0" smtClean="0">
                <a:latin typeface="XCCW DH A" panose="03050602040000000000" pitchFamily="66" charset="0"/>
              </a:rPr>
              <a:t>What moves can you add that reflect the rhythm?</a:t>
            </a:r>
          </a:p>
          <a:p>
            <a:endParaRPr lang="en-GB" sz="1400" dirty="0">
              <a:latin typeface="XCCW DH A" panose="03050602040000000000" pitchFamily="66" charset="0"/>
            </a:endParaRPr>
          </a:p>
          <a:p>
            <a:r>
              <a:rPr lang="en-GB" sz="1400" dirty="0" smtClean="0">
                <a:latin typeface="XCCW DH A" panose="03050602040000000000" pitchFamily="66" charset="0"/>
              </a:rPr>
              <a:t>Can you find the pulse?</a:t>
            </a:r>
          </a:p>
          <a:p>
            <a:endParaRPr lang="en-GB" sz="1400" dirty="0">
              <a:latin typeface="XCCW DH A" panose="03050602040000000000" pitchFamily="66" charset="0"/>
            </a:endParaRPr>
          </a:p>
          <a:p>
            <a:endParaRPr lang="en-GB" dirty="0">
              <a:latin typeface="XCCW DH A" panose="03050602040000000000" pitchFamily="66" charset="0"/>
            </a:endParaRPr>
          </a:p>
          <a:p>
            <a:r>
              <a:rPr lang="en-GB" dirty="0" smtClean="0">
                <a:latin typeface="XCCW DH A" panose="03050602040000000000" pitchFamily="66" charset="0"/>
              </a:rPr>
              <a:t> </a:t>
            </a:r>
            <a:endParaRPr lang="en-GB" dirty="0">
              <a:latin typeface="XCCW DH A" panose="03050602040000000000" pitchFamily="66" charset="0"/>
            </a:endParaRPr>
          </a:p>
        </p:txBody>
      </p:sp>
      <p:pic>
        <p:nvPicPr>
          <p:cNvPr id="6" name="Picture 5"/>
          <p:cNvPicPr>
            <a:picLocks noChangeAspect="1"/>
          </p:cNvPicPr>
          <p:nvPr/>
        </p:nvPicPr>
        <p:blipFill>
          <a:blip r:embed="rId2"/>
          <a:stretch>
            <a:fillRect/>
          </a:stretch>
        </p:blipFill>
        <p:spPr>
          <a:xfrm>
            <a:off x="2283537" y="1632501"/>
            <a:ext cx="3305175" cy="4791075"/>
          </a:xfrm>
          <a:prstGeom prst="rect">
            <a:avLst/>
          </a:prstGeom>
        </p:spPr>
      </p:pic>
    </p:spTree>
    <p:extLst>
      <p:ext uri="{BB962C8B-B14F-4D97-AF65-F5344CB8AC3E}">
        <p14:creationId xmlns:p14="http://schemas.microsoft.com/office/powerpoint/2010/main" val="1832260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u="sng" dirty="0" smtClean="0">
                <a:latin typeface="XCCW DH A" panose="03050602040000000000" pitchFamily="66" charset="0"/>
              </a:rPr>
              <a:t>This Week</a:t>
            </a:r>
            <a:endParaRPr lang="en-GB" u="sng" dirty="0">
              <a:latin typeface="XCCW DH A" panose="03050602040000000000" pitchFamily="66" charset="0"/>
            </a:endParaRPr>
          </a:p>
        </p:txBody>
      </p:sp>
      <p:sp>
        <p:nvSpPr>
          <p:cNvPr id="5" name="Content Placeholder 4"/>
          <p:cNvSpPr>
            <a:spLocks noGrp="1"/>
          </p:cNvSpPr>
          <p:nvPr>
            <p:ph idx="1"/>
          </p:nvPr>
        </p:nvSpPr>
        <p:spPr/>
        <p:txBody>
          <a:bodyPr>
            <a:normAutofit/>
          </a:bodyPr>
          <a:lstStyle/>
          <a:p>
            <a:pPr marL="0" indent="0">
              <a:buNone/>
            </a:pPr>
            <a:r>
              <a:rPr lang="en-GB" dirty="0" smtClean="0">
                <a:latin typeface="XCCW DH A" panose="03050602040000000000" pitchFamily="66" charset="0"/>
              </a:rPr>
              <a:t>Day 1: Ancient Egyptians (Pharaoh) </a:t>
            </a:r>
          </a:p>
          <a:p>
            <a:pPr marL="0" indent="0">
              <a:buNone/>
            </a:pPr>
            <a:r>
              <a:rPr lang="en-GB" dirty="0" smtClean="0">
                <a:latin typeface="XCCW DH A" panose="03050602040000000000" pitchFamily="66" charset="0"/>
              </a:rPr>
              <a:t>Day </a:t>
            </a:r>
            <a:r>
              <a:rPr lang="en-GB" dirty="0">
                <a:latin typeface="XCCW DH A" panose="03050602040000000000" pitchFamily="66" charset="0"/>
              </a:rPr>
              <a:t>2</a:t>
            </a:r>
            <a:r>
              <a:rPr lang="en-GB" dirty="0" smtClean="0">
                <a:latin typeface="XCCW DH A" panose="03050602040000000000" pitchFamily="66" charset="0"/>
              </a:rPr>
              <a:t>: Ancient Egyptians (Tutankhamun) </a:t>
            </a:r>
          </a:p>
          <a:p>
            <a:pPr marL="0" indent="0">
              <a:buNone/>
            </a:pPr>
            <a:r>
              <a:rPr lang="en-GB" dirty="0" smtClean="0">
                <a:latin typeface="XCCW DH A" panose="03050602040000000000" pitchFamily="66" charset="0"/>
              </a:rPr>
              <a:t>Day 3: PSHE </a:t>
            </a:r>
            <a:endParaRPr lang="en-GB" dirty="0">
              <a:latin typeface="XCCW DH A" panose="03050602040000000000" pitchFamily="66" charset="0"/>
            </a:endParaRPr>
          </a:p>
          <a:p>
            <a:pPr marL="0" indent="0">
              <a:buNone/>
            </a:pPr>
            <a:r>
              <a:rPr lang="en-US" dirty="0" smtClean="0">
                <a:latin typeface="XCCW DH A" panose="03050602040000000000" pitchFamily="66" charset="0"/>
              </a:rPr>
              <a:t>Day </a:t>
            </a:r>
            <a:r>
              <a:rPr lang="en-US" dirty="0">
                <a:latin typeface="XCCW DH A" panose="03050602040000000000" pitchFamily="66" charset="0"/>
              </a:rPr>
              <a:t>4</a:t>
            </a:r>
            <a:r>
              <a:rPr lang="en-US" dirty="0" smtClean="0">
                <a:latin typeface="XCCW DH A" panose="03050602040000000000" pitchFamily="66" charset="0"/>
              </a:rPr>
              <a:t>: </a:t>
            </a:r>
            <a:r>
              <a:rPr lang="en-US" dirty="0">
                <a:latin typeface="XCCW DH A" panose="03050602040000000000" pitchFamily="66" charset="0"/>
              </a:rPr>
              <a:t>Music </a:t>
            </a:r>
            <a:endParaRPr lang="en-GB" dirty="0">
              <a:latin typeface="XCCW DH A" panose="03050602040000000000" pitchFamily="66" charset="0"/>
            </a:endParaRPr>
          </a:p>
          <a:p>
            <a:pPr marL="0" indent="0">
              <a:buNone/>
            </a:pPr>
            <a:r>
              <a:rPr lang="en-US" dirty="0" smtClean="0">
                <a:latin typeface="XCCW DH A" panose="03050602040000000000" pitchFamily="66" charset="0"/>
              </a:rPr>
              <a:t>Day 5: Spanish </a:t>
            </a:r>
            <a:endParaRPr lang="en-GB" dirty="0">
              <a:latin typeface="XCCW DH A" panose="03050602040000000000" pitchFamily="66" charset="0"/>
            </a:endParaRPr>
          </a:p>
          <a:p>
            <a:pPr marL="0" indent="0">
              <a:buNone/>
            </a:pPr>
            <a:endParaRPr lang="en-GB" dirty="0">
              <a:latin typeface="XCCW DH A" panose="03050602040000000000" pitchFamily="66" charset="0"/>
            </a:endParaRPr>
          </a:p>
        </p:txBody>
      </p:sp>
    </p:spTree>
    <p:extLst>
      <p:ext uri="{BB962C8B-B14F-4D97-AF65-F5344CB8AC3E}">
        <p14:creationId xmlns:p14="http://schemas.microsoft.com/office/powerpoint/2010/main" val="18904667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6091" y="539932"/>
            <a:ext cx="4424609" cy="954107"/>
          </a:xfrm>
          <a:prstGeom prst="rect">
            <a:avLst/>
          </a:prstGeom>
          <a:noFill/>
        </p:spPr>
        <p:txBody>
          <a:bodyPr wrap="none" rtlCol="0">
            <a:spAutoFit/>
          </a:bodyPr>
          <a:lstStyle/>
          <a:p>
            <a:r>
              <a:rPr lang="en-GB" sz="2800" u="sng" dirty="0" smtClean="0">
                <a:latin typeface="XCCW DH A" panose="03050602040000000000" pitchFamily="66" charset="0"/>
              </a:rPr>
              <a:t>Day 5 – </a:t>
            </a:r>
            <a:r>
              <a:rPr lang="en-GB" sz="2800" u="sng" dirty="0" smtClean="0">
                <a:latin typeface="XCCW DH A" panose="03050602040000000000" pitchFamily="66" charset="0"/>
              </a:rPr>
              <a:t>Spanish </a:t>
            </a:r>
            <a:endParaRPr lang="en-GB" sz="2800" u="sng" dirty="0">
              <a:latin typeface="XCCW DH A" panose="03050602040000000000" pitchFamily="66" charset="0"/>
            </a:endParaRPr>
          </a:p>
          <a:p>
            <a:endParaRPr lang="en-GB" sz="2800" dirty="0">
              <a:latin typeface="XCCW DH A" panose="03050602040000000000" pitchFamily="66" charset="0"/>
            </a:endParaRPr>
          </a:p>
        </p:txBody>
      </p:sp>
      <p:sp>
        <p:nvSpPr>
          <p:cNvPr id="7" name="TextBox 6"/>
          <p:cNvSpPr txBox="1"/>
          <p:nvPr/>
        </p:nvSpPr>
        <p:spPr>
          <a:xfrm>
            <a:off x="7819697" y="2280745"/>
            <a:ext cx="4256689" cy="2585323"/>
          </a:xfrm>
          <a:prstGeom prst="rect">
            <a:avLst/>
          </a:prstGeom>
          <a:noFill/>
        </p:spPr>
        <p:txBody>
          <a:bodyPr wrap="square" rtlCol="0">
            <a:spAutoFit/>
          </a:bodyPr>
          <a:lstStyle/>
          <a:p>
            <a:r>
              <a:rPr lang="en-US" dirty="0" smtClean="0">
                <a:latin typeface="XCCW DH A" panose="03050602040000000000" pitchFamily="66" charset="0"/>
              </a:rPr>
              <a:t>Warm up! Count to 20 in Spanish! </a:t>
            </a:r>
            <a:r>
              <a:rPr lang="en-US" dirty="0" smtClean="0">
                <a:latin typeface="XCCW DH A" panose="03050602040000000000" pitchFamily="66" charset="0"/>
              </a:rPr>
              <a:t>Watch the video to help you to remember the numbers!</a:t>
            </a:r>
          </a:p>
          <a:p>
            <a:endParaRPr lang="en-US" dirty="0">
              <a:latin typeface="XCCW DH A" panose="03050602040000000000" pitchFamily="66" charset="0"/>
            </a:endParaRPr>
          </a:p>
          <a:p>
            <a:r>
              <a:rPr lang="en-US" dirty="0" smtClean="0">
                <a:latin typeface="XCCW DH A" panose="03050602040000000000" pitchFamily="66" charset="0"/>
              </a:rPr>
              <a:t>VAMOS!</a:t>
            </a:r>
          </a:p>
          <a:p>
            <a:endParaRPr lang="en-US" dirty="0">
              <a:latin typeface="XCCW DH A" panose="03050602040000000000" pitchFamily="66" charset="0"/>
            </a:endParaRPr>
          </a:p>
          <a:p>
            <a:r>
              <a:rPr lang="en-US" dirty="0">
                <a:latin typeface="XCCW DH A" panose="03050602040000000000" pitchFamily="66" charset="0"/>
                <a:hlinkClick r:id="rId2"/>
              </a:rPr>
              <a:t>https://</a:t>
            </a:r>
            <a:r>
              <a:rPr lang="en-US" dirty="0" smtClean="0">
                <a:latin typeface="XCCW DH A" panose="03050602040000000000" pitchFamily="66" charset="0"/>
                <a:hlinkClick r:id="rId2"/>
              </a:rPr>
              <a:t>www.youtube.com/watch?v=zzhHrQbHZMA</a:t>
            </a:r>
            <a:r>
              <a:rPr lang="en-US" dirty="0" smtClean="0">
                <a:latin typeface="XCCW DH A" panose="03050602040000000000" pitchFamily="66" charset="0"/>
              </a:rPr>
              <a:t>  </a:t>
            </a:r>
            <a:endParaRPr lang="en-US" dirty="0">
              <a:latin typeface="XCCW DH A" panose="03050602040000000000" pitchFamily="66" charset="0"/>
            </a:endParaRPr>
          </a:p>
        </p:txBody>
      </p:sp>
      <p:pic>
        <p:nvPicPr>
          <p:cNvPr id="2" name="Picture 1"/>
          <p:cNvPicPr>
            <a:picLocks noChangeAspect="1"/>
          </p:cNvPicPr>
          <p:nvPr/>
        </p:nvPicPr>
        <p:blipFill>
          <a:blip r:embed="rId3"/>
          <a:stretch>
            <a:fillRect/>
          </a:stretch>
        </p:blipFill>
        <p:spPr>
          <a:xfrm>
            <a:off x="0" y="1391467"/>
            <a:ext cx="7714892" cy="4739367"/>
          </a:xfrm>
          <a:prstGeom prst="rect">
            <a:avLst/>
          </a:prstGeom>
        </p:spPr>
      </p:pic>
    </p:spTree>
    <p:extLst>
      <p:ext uri="{BB962C8B-B14F-4D97-AF65-F5344CB8AC3E}">
        <p14:creationId xmlns:p14="http://schemas.microsoft.com/office/powerpoint/2010/main" val="23872192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6091" y="539932"/>
            <a:ext cx="4424609" cy="954107"/>
          </a:xfrm>
          <a:prstGeom prst="rect">
            <a:avLst/>
          </a:prstGeom>
          <a:noFill/>
        </p:spPr>
        <p:txBody>
          <a:bodyPr wrap="none" rtlCol="0">
            <a:spAutoFit/>
          </a:bodyPr>
          <a:lstStyle/>
          <a:p>
            <a:r>
              <a:rPr lang="en-GB" sz="2800" u="sng" dirty="0" smtClean="0">
                <a:latin typeface="XCCW DH A" panose="03050602040000000000" pitchFamily="66" charset="0"/>
              </a:rPr>
              <a:t>Day 5 – </a:t>
            </a:r>
            <a:r>
              <a:rPr lang="en-GB" sz="2800" u="sng" dirty="0" smtClean="0">
                <a:latin typeface="XCCW DH A" panose="03050602040000000000" pitchFamily="66" charset="0"/>
              </a:rPr>
              <a:t>Spanish </a:t>
            </a:r>
            <a:endParaRPr lang="en-GB" sz="2800" u="sng" dirty="0">
              <a:latin typeface="XCCW DH A" panose="03050602040000000000" pitchFamily="66" charset="0"/>
            </a:endParaRPr>
          </a:p>
          <a:p>
            <a:endParaRPr lang="en-GB" sz="2800" dirty="0">
              <a:latin typeface="XCCW DH A" panose="03050602040000000000" pitchFamily="66" charset="0"/>
            </a:endParaRPr>
          </a:p>
        </p:txBody>
      </p:sp>
      <p:pic>
        <p:nvPicPr>
          <p:cNvPr id="3" name="Picture 2"/>
          <p:cNvPicPr>
            <a:picLocks noChangeAspect="1"/>
          </p:cNvPicPr>
          <p:nvPr/>
        </p:nvPicPr>
        <p:blipFill>
          <a:blip r:embed="rId2"/>
          <a:stretch>
            <a:fillRect/>
          </a:stretch>
        </p:blipFill>
        <p:spPr>
          <a:xfrm>
            <a:off x="2508395" y="1108302"/>
            <a:ext cx="5998446" cy="5336041"/>
          </a:xfrm>
          <a:prstGeom prst="rect">
            <a:avLst/>
          </a:prstGeom>
        </p:spPr>
      </p:pic>
    </p:spTree>
    <p:extLst>
      <p:ext uri="{BB962C8B-B14F-4D97-AF65-F5344CB8AC3E}">
        <p14:creationId xmlns:p14="http://schemas.microsoft.com/office/powerpoint/2010/main" val="4410893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6091" y="539932"/>
            <a:ext cx="4424609" cy="954107"/>
          </a:xfrm>
          <a:prstGeom prst="rect">
            <a:avLst/>
          </a:prstGeom>
          <a:noFill/>
        </p:spPr>
        <p:txBody>
          <a:bodyPr wrap="none" rtlCol="0">
            <a:spAutoFit/>
          </a:bodyPr>
          <a:lstStyle/>
          <a:p>
            <a:r>
              <a:rPr lang="en-GB" sz="2800" u="sng" dirty="0" smtClean="0">
                <a:latin typeface="XCCW DH A" panose="03050602040000000000" pitchFamily="66" charset="0"/>
              </a:rPr>
              <a:t>Day 5 – </a:t>
            </a:r>
            <a:r>
              <a:rPr lang="en-GB" sz="2800" u="sng" dirty="0" smtClean="0">
                <a:latin typeface="XCCW DH A" panose="03050602040000000000" pitchFamily="66" charset="0"/>
              </a:rPr>
              <a:t>Spanish </a:t>
            </a:r>
            <a:endParaRPr lang="en-GB" sz="2800" u="sng" dirty="0">
              <a:latin typeface="XCCW DH A" panose="03050602040000000000" pitchFamily="66" charset="0"/>
            </a:endParaRPr>
          </a:p>
          <a:p>
            <a:endParaRPr lang="en-GB" sz="2800" dirty="0">
              <a:latin typeface="XCCW DH A" panose="03050602040000000000" pitchFamily="66" charset="0"/>
            </a:endParaRPr>
          </a:p>
        </p:txBody>
      </p:sp>
      <p:pic>
        <p:nvPicPr>
          <p:cNvPr id="2" name="Picture 1"/>
          <p:cNvPicPr>
            <a:picLocks noChangeAspect="1"/>
          </p:cNvPicPr>
          <p:nvPr/>
        </p:nvPicPr>
        <p:blipFill>
          <a:blip r:embed="rId2"/>
          <a:stretch>
            <a:fillRect/>
          </a:stretch>
        </p:blipFill>
        <p:spPr>
          <a:xfrm>
            <a:off x="1992358" y="1108711"/>
            <a:ext cx="7343231" cy="5511406"/>
          </a:xfrm>
          <a:prstGeom prst="rect">
            <a:avLst/>
          </a:prstGeom>
        </p:spPr>
      </p:pic>
    </p:spTree>
    <p:extLst>
      <p:ext uri="{BB962C8B-B14F-4D97-AF65-F5344CB8AC3E}">
        <p14:creationId xmlns:p14="http://schemas.microsoft.com/office/powerpoint/2010/main" val="26619246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6091" y="539932"/>
            <a:ext cx="4424609" cy="954107"/>
          </a:xfrm>
          <a:prstGeom prst="rect">
            <a:avLst/>
          </a:prstGeom>
          <a:noFill/>
        </p:spPr>
        <p:txBody>
          <a:bodyPr wrap="none" rtlCol="0">
            <a:spAutoFit/>
          </a:bodyPr>
          <a:lstStyle/>
          <a:p>
            <a:r>
              <a:rPr lang="en-GB" sz="2800" u="sng" dirty="0" smtClean="0">
                <a:latin typeface="XCCW DH A" panose="03050602040000000000" pitchFamily="66" charset="0"/>
              </a:rPr>
              <a:t>Day 5 – </a:t>
            </a:r>
            <a:r>
              <a:rPr lang="en-GB" sz="2800" u="sng" dirty="0" smtClean="0">
                <a:latin typeface="XCCW DH A" panose="03050602040000000000" pitchFamily="66" charset="0"/>
              </a:rPr>
              <a:t>Spanish </a:t>
            </a:r>
            <a:endParaRPr lang="en-GB" sz="2800" u="sng" dirty="0">
              <a:latin typeface="XCCW DH A" panose="03050602040000000000" pitchFamily="66" charset="0"/>
            </a:endParaRPr>
          </a:p>
          <a:p>
            <a:endParaRPr lang="en-GB" sz="2800" dirty="0">
              <a:latin typeface="XCCW DH A" panose="03050602040000000000" pitchFamily="66" charset="0"/>
            </a:endParaRPr>
          </a:p>
        </p:txBody>
      </p:sp>
      <p:pic>
        <p:nvPicPr>
          <p:cNvPr id="3" name="Picture 2"/>
          <p:cNvPicPr>
            <a:picLocks noChangeAspect="1"/>
          </p:cNvPicPr>
          <p:nvPr/>
        </p:nvPicPr>
        <p:blipFill>
          <a:blip r:embed="rId2"/>
          <a:stretch>
            <a:fillRect/>
          </a:stretch>
        </p:blipFill>
        <p:spPr>
          <a:xfrm>
            <a:off x="2656931" y="1016985"/>
            <a:ext cx="6816256" cy="5827258"/>
          </a:xfrm>
          <a:prstGeom prst="rect">
            <a:avLst/>
          </a:prstGeom>
        </p:spPr>
      </p:pic>
    </p:spTree>
    <p:extLst>
      <p:ext uri="{BB962C8B-B14F-4D97-AF65-F5344CB8AC3E}">
        <p14:creationId xmlns:p14="http://schemas.microsoft.com/office/powerpoint/2010/main" val="29476985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6091" y="539932"/>
            <a:ext cx="4424609" cy="954107"/>
          </a:xfrm>
          <a:prstGeom prst="rect">
            <a:avLst/>
          </a:prstGeom>
          <a:noFill/>
        </p:spPr>
        <p:txBody>
          <a:bodyPr wrap="none" rtlCol="0">
            <a:spAutoFit/>
          </a:bodyPr>
          <a:lstStyle/>
          <a:p>
            <a:r>
              <a:rPr lang="en-GB" sz="2800" u="sng" dirty="0" smtClean="0">
                <a:latin typeface="XCCW DH A" panose="03050602040000000000" pitchFamily="66" charset="0"/>
              </a:rPr>
              <a:t>Day 5 – </a:t>
            </a:r>
            <a:r>
              <a:rPr lang="en-GB" sz="2800" u="sng" dirty="0" smtClean="0">
                <a:latin typeface="XCCW DH A" panose="03050602040000000000" pitchFamily="66" charset="0"/>
              </a:rPr>
              <a:t>Spanish </a:t>
            </a:r>
            <a:endParaRPr lang="en-GB" sz="2800" u="sng" dirty="0">
              <a:latin typeface="XCCW DH A" panose="03050602040000000000" pitchFamily="66" charset="0"/>
            </a:endParaRPr>
          </a:p>
          <a:p>
            <a:endParaRPr lang="en-GB" sz="2800" dirty="0">
              <a:latin typeface="XCCW DH A" panose="03050602040000000000" pitchFamily="66" charset="0"/>
            </a:endParaRPr>
          </a:p>
        </p:txBody>
      </p:sp>
      <p:pic>
        <p:nvPicPr>
          <p:cNvPr id="2" name="Picture 1"/>
          <p:cNvPicPr>
            <a:picLocks noChangeAspect="1"/>
          </p:cNvPicPr>
          <p:nvPr/>
        </p:nvPicPr>
        <p:blipFill>
          <a:blip r:embed="rId2"/>
          <a:stretch>
            <a:fillRect/>
          </a:stretch>
        </p:blipFill>
        <p:spPr>
          <a:xfrm>
            <a:off x="2066925" y="1016985"/>
            <a:ext cx="7712801" cy="5754936"/>
          </a:xfrm>
          <a:prstGeom prst="rect">
            <a:avLst/>
          </a:prstGeom>
        </p:spPr>
      </p:pic>
    </p:spTree>
    <p:extLst>
      <p:ext uri="{BB962C8B-B14F-4D97-AF65-F5344CB8AC3E}">
        <p14:creationId xmlns:p14="http://schemas.microsoft.com/office/powerpoint/2010/main" val="33145124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6091" y="539932"/>
            <a:ext cx="6353984" cy="954107"/>
          </a:xfrm>
          <a:prstGeom prst="rect">
            <a:avLst/>
          </a:prstGeom>
          <a:noFill/>
        </p:spPr>
        <p:txBody>
          <a:bodyPr wrap="none" rtlCol="0">
            <a:spAutoFit/>
          </a:bodyPr>
          <a:lstStyle/>
          <a:p>
            <a:r>
              <a:rPr lang="en-GB" sz="2800" u="sng" dirty="0" smtClean="0">
                <a:latin typeface="XCCW DH A" panose="03050602040000000000" pitchFamily="66" charset="0"/>
              </a:rPr>
              <a:t>Day 5 – </a:t>
            </a:r>
            <a:r>
              <a:rPr lang="en-GB" sz="2800" u="sng" dirty="0" smtClean="0">
                <a:latin typeface="XCCW DH A" panose="03050602040000000000" pitchFamily="66" charset="0"/>
              </a:rPr>
              <a:t>Spanish – Task  </a:t>
            </a:r>
            <a:endParaRPr lang="en-GB" sz="2800" u="sng" dirty="0">
              <a:latin typeface="XCCW DH A" panose="03050602040000000000" pitchFamily="66" charset="0"/>
            </a:endParaRPr>
          </a:p>
          <a:p>
            <a:endParaRPr lang="en-GB" sz="2800" dirty="0">
              <a:latin typeface="XCCW DH A" panose="03050602040000000000" pitchFamily="66" charset="0"/>
            </a:endParaRPr>
          </a:p>
        </p:txBody>
      </p:sp>
      <p:pic>
        <p:nvPicPr>
          <p:cNvPr id="3" name="Picture 2"/>
          <p:cNvPicPr>
            <a:picLocks noChangeAspect="1"/>
          </p:cNvPicPr>
          <p:nvPr/>
        </p:nvPicPr>
        <p:blipFill>
          <a:blip r:embed="rId2"/>
          <a:stretch>
            <a:fillRect/>
          </a:stretch>
        </p:blipFill>
        <p:spPr>
          <a:xfrm>
            <a:off x="380456" y="1494039"/>
            <a:ext cx="6779608" cy="3520181"/>
          </a:xfrm>
          <a:prstGeom prst="rect">
            <a:avLst/>
          </a:prstGeom>
        </p:spPr>
      </p:pic>
      <p:sp>
        <p:nvSpPr>
          <p:cNvPr id="5" name="TextBox 4"/>
          <p:cNvSpPr txBox="1"/>
          <p:nvPr/>
        </p:nvSpPr>
        <p:spPr>
          <a:xfrm>
            <a:off x="7680960" y="2011680"/>
            <a:ext cx="3979817" cy="3970318"/>
          </a:xfrm>
          <a:prstGeom prst="rect">
            <a:avLst/>
          </a:prstGeom>
          <a:noFill/>
        </p:spPr>
        <p:txBody>
          <a:bodyPr wrap="square" rtlCol="0">
            <a:spAutoFit/>
          </a:bodyPr>
          <a:lstStyle/>
          <a:p>
            <a:r>
              <a:rPr lang="en-GB" dirty="0" smtClean="0">
                <a:latin typeface="XCCW DH A" panose="03050602040000000000" pitchFamily="66" charset="0"/>
              </a:rPr>
              <a:t>Use the vocabulary here to introduce your family.</a:t>
            </a:r>
          </a:p>
          <a:p>
            <a:r>
              <a:rPr lang="en-GB" dirty="0" smtClean="0">
                <a:latin typeface="XCCW DH A" panose="03050602040000000000" pitchFamily="66" charset="0"/>
              </a:rPr>
              <a:t>Draw a picture of your family and use the language to describe them. </a:t>
            </a:r>
          </a:p>
          <a:p>
            <a:r>
              <a:rPr lang="en-GB" dirty="0" smtClean="0">
                <a:latin typeface="XCCW DH A" panose="03050602040000000000" pitchFamily="66" charset="0"/>
              </a:rPr>
              <a:t>Your title is: </a:t>
            </a:r>
          </a:p>
          <a:p>
            <a:r>
              <a:rPr lang="en-GB" dirty="0" err="1" smtClean="0">
                <a:latin typeface="XCCW DH A" panose="03050602040000000000" pitchFamily="66" charset="0"/>
              </a:rPr>
              <a:t>Tienes</a:t>
            </a:r>
            <a:r>
              <a:rPr lang="en-GB" dirty="0" smtClean="0">
                <a:latin typeface="XCCW DH A" panose="03050602040000000000" pitchFamily="66" charset="0"/>
              </a:rPr>
              <a:t> un </a:t>
            </a:r>
            <a:r>
              <a:rPr lang="en-GB" dirty="0" err="1" smtClean="0">
                <a:latin typeface="XCCW DH A" panose="03050602040000000000" pitchFamily="66" charset="0"/>
              </a:rPr>
              <a:t>hermono</a:t>
            </a:r>
            <a:r>
              <a:rPr lang="en-GB" dirty="0" smtClean="0">
                <a:latin typeface="XCCW DH A" panose="03050602040000000000" pitchFamily="66" charset="0"/>
              </a:rPr>
              <a:t>/</a:t>
            </a:r>
            <a:r>
              <a:rPr lang="en-GB" dirty="0" err="1" smtClean="0">
                <a:latin typeface="XCCW DH A" panose="03050602040000000000" pitchFamily="66" charset="0"/>
              </a:rPr>
              <a:t>una</a:t>
            </a:r>
            <a:r>
              <a:rPr lang="en-GB" dirty="0" smtClean="0">
                <a:latin typeface="XCCW DH A" panose="03050602040000000000" pitchFamily="66" charset="0"/>
              </a:rPr>
              <a:t> </a:t>
            </a:r>
            <a:r>
              <a:rPr lang="en-GB" dirty="0" err="1" smtClean="0">
                <a:latin typeface="XCCW DH A" panose="03050602040000000000" pitchFamily="66" charset="0"/>
              </a:rPr>
              <a:t>hermana</a:t>
            </a:r>
            <a:r>
              <a:rPr lang="en-GB" dirty="0" smtClean="0">
                <a:latin typeface="XCCW DH A" panose="03050602040000000000" pitchFamily="66" charset="0"/>
              </a:rPr>
              <a:t>.</a:t>
            </a:r>
          </a:p>
          <a:p>
            <a:endParaRPr lang="en-GB" dirty="0">
              <a:latin typeface="XCCW DH A" panose="03050602040000000000" pitchFamily="66" charset="0"/>
            </a:endParaRPr>
          </a:p>
          <a:p>
            <a:r>
              <a:rPr lang="en-GB" dirty="0" smtClean="0">
                <a:latin typeface="XCCW DH A" panose="03050602040000000000" pitchFamily="66" charset="0"/>
              </a:rPr>
              <a:t>You write: Si, </a:t>
            </a:r>
            <a:r>
              <a:rPr lang="en-GB" dirty="0" err="1" smtClean="0">
                <a:latin typeface="XCCW DH A" panose="03050602040000000000" pitchFamily="66" charset="0"/>
              </a:rPr>
              <a:t>tengo</a:t>
            </a:r>
            <a:r>
              <a:rPr lang="en-GB" dirty="0" smtClean="0">
                <a:latin typeface="XCCW DH A" panose="03050602040000000000" pitchFamily="66" charset="0"/>
              </a:rPr>
              <a:t> un/</a:t>
            </a:r>
            <a:r>
              <a:rPr lang="en-GB" dirty="0" err="1" smtClean="0">
                <a:latin typeface="XCCW DH A" panose="03050602040000000000" pitchFamily="66" charset="0"/>
              </a:rPr>
              <a:t>una</a:t>
            </a:r>
            <a:r>
              <a:rPr lang="en-GB" dirty="0" smtClean="0">
                <a:latin typeface="XCCW DH A" panose="03050602040000000000" pitchFamily="66" charset="0"/>
              </a:rPr>
              <a:t> </a:t>
            </a:r>
            <a:r>
              <a:rPr lang="en-GB" dirty="0" err="1" smtClean="0">
                <a:latin typeface="XCCW DH A" panose="03050602040000000000" pitchFamily="66" charset="0"/>
              </a:rPr>
              <a:t>hermano</a:t>
            </a:r>
            <a:r>
              <a:rPr lang="en-GB" dirty="0" smtClean="0">
                <a:latin typeface="XCCW DH A" panose="03050602040000000000" pitchFamily="66" charset="0"/>
              </a:rPr>
              <a:t>/</a:t>
            </a:r>
            <a:r>
              <a:rPr lang="en-GB" dirty="0" err="1" smtClean="0">
                <a:latin typeface="XCCW DH A" panose="03050602040000000000" pitchFamily="66" charset="0"/>
              </a:rPr>
              <a:t>hermana</a:t>
            </a:r>
            <a:r>
              <a:rPr lang="en-GB" dirty="0" smtClean="0">
                <a:latin typeface="XCCW DH A" panose="03050602040000000000" pitchFamily="66" charset="0"/>
              </a:rPr>
              <a:t>.</a:t>
            </a:r>
            <a:endParaRPr lang="en-GB" dirty="0">
              <a:latin typeface="XCCW DH A" panose="03050602040000000000" pitchFamily="66" charset="0"/>
            </a:endParaRPr>
          </a:p>
        </p:txBody>
      </p:sp>
      <p:sp>
        <p:nvSpPr>
          <p:cNvPr id="6" name="TextBox 5"/>
          <p:cNvSpPr txBox="1"/>
          <p:nvPr/>
        </p:nvSpPr>
        <p:spPr>
          <a:xfrm>
            <a:off x="296091" y="5495109"/>
            <a:ext cx="5669280" cy="1200329"/>
          </a:xfrm>
          <a:prstGeom prst="rect">
            <a:avLst/>
          </a:prstGeom>
          <a:noFill/>
        </p:spPr>
        <p:txBody>
          <a:bodyPr wrap="square" rtlCol="0">
            <a:spAutoFit/>
          </a:bodyPr>
          <a:lstStyle/>
          <a:p>
            <a:r>
              <a:rPr lang="en-GB" dirty="0" smtClean="0">
                <a:latin typeface="XCCW DH A" panose="03050602040000000000" pitchFamily="66" charset="0"/>
              </a:rPr>
              <a:t>FURTHER CHALLENGE:</a:t>
            </a:r>
          </a:p>
          <a:p>
            <a:r>
              <a:rPr lang="en-GB" dirty="0" smtClean="0">
                <a:latin typeface="XCCW DH A" panose="03050602040000000000" pitchFamily="66" charset="0"/>
              </a:rPr>
              <a:t>Can you say what the names of your siblings are? </a:t>
            </a:r>
          </a:p>
          <a:p>
            <a:r>
              <a:rPr lang="en-GB" dirty="0" smtClean="0">
                <a:latin typeface="XCCW DH A" panose="03050602040000000000" pitchFamily="66" charset="0"/>
              </a:rPr>
              <a:t>El se llama/Ella se llama</a:t>
            </a:r>
            <a:endParaRPr lang="en-GB" dirty="0">
              <a:latin typeface="XCCW DH A" panose="03050602040000000000" pitchFamily="66" charset="0"/>
            </a:endParaRPr>
          </a:p>
        </p:txBody>
      </p:sp>
    </p:spTree>
    <p:extLst>
      <p:ext uri="{BB962C8B-B14F-4D97-AF65-F5344CB8AC3E}">
        <p14:creationId xmlns:p14="http://schemas.microsoft.com/office/powerpoint/2010/main" val="347151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latin typeface="XCCW DH A" panose="03050602040000000000" pitchFamily="66" charset="0"/>
              </a:rPr>
              <a:t>Day 1 Recap - People</a:t>
            </a:r>
            <a:endParaRPr lang="en-GB" u="sng" dirty="0">
              <a:latin typeface="XCCW DH A" panose="03050602040000000000" pitchFamily="66" charset="0"/>
            </a:endParaRPr>
          </a:p>
        </p:txBody>
      </p:sp>
      <p:sp>
        <p:nvSpPr>
          <p:cNvPr id="3" name="Content Placeholder 2"/>
          <p:cNvSpPr>
            <a:spLocks noGrp="1"/>
          </p:cNvSpPr>
          <p:nvPr>
            <p:ph idx="1"/>
          </p:nvPr>
        </p:nvSpPr>
        <p:spPr/>
        <p:txBody>
          <a:bodyPr>
            <a:normAutofit/>
          </a:bodyPr>
          <a:lstStyle/>
          <a:p>
            <a:pPr marL="0" indent="0">
              <a:buNone/>
            </a:pPr>
            <a:endParaRPr lang="en-GB" dirty="0">
              <a:latin typeface="XCCW DH A" panose="03050602040000000000" pitchFamily="66" charset="0"/>
            </a:endParaRPr>
          </a:p>
          <a:p>
            <a:endParaRPr lang="en-GB" dirty="0" smtClean="0">
              <a:latin typeface="XCCW DH A" panose="03050602040000000000" pitchFamily="66" charset="0"/>
            </a:endParaRPr>
          </a:p>
          <a:p>
            <a:endParaRPr lang="en-GB" dirty="0">
              <a:latin typeface="XCCW DH A" panose="03050602040000000000" pitchFamily="66" charset="0"/>
            </a:endParaRPr>
          </a:p>
          <a:p>
            <a:endParaRPr lang="en-GB" dirty="0" smtClean="0">
              <a:latin typeface="XCCW DH A" panose="03050602040000000000" pitchFamily="66" charset="0"/>
            </a:endParaRPr>
          </a:p>
          <a:p>
            <a:endParaRPr lang="en-GB" dirty="0">
              <a:latin typeface="XCCW DH A" panose="03050602040000000000" pitchFamily="66" charset="0"/>
            </a:endParaRPr>
          </a:p>
          <a:p>
            <a:endParaRPr lang="en-GB" dirty="0" smtClean="0">
              <a:latin typeface="XCCW DH A" panose="03050602040000000000" pitchFamily="66" charset="0"/>
            </a:endParaRPr>
          </a:p>
          <a:p>
            <a:pPr marL="0" indent="0">
              <a:buNone/>
            </a:pPr>
            <a:endParaRPr lang="en-GB" dirty="0">
              <a:latin typeface="XCCW DH A" panose="03050602040000000000" pitchFamily="66" charset="0"/>
            </a:endParaRPr>
          </a:p>
        </p:txBody>
      </p:sp>
      <p:pic>
        <p:nvPicPr>
          <p:cNvPr id="4" name="Picture 3"/>
          <p:cNvPicPr>
            <a:picLocks noChangeAspect="1"/>
          </p:cNvPicPr>
          <p:nvPr/>
        </p:nvPicPr>
        <p:blipFill>
          <a:blip r:embed="rId2"/>
          <a:stretch>
            <a:fillRect/>
          </a:stretch>
        </p:blipFill>
        <p:spPr>
          <a:xfrm>
            <a:off x="3225252" y="1447722"/>
            <a:ext cx="4646902" cy="5195903"/>
          </a:xfrm>
          <a:prstGeom prst="rect">
            <a:avLst/>
          </a:prstGeom>
        </p:spPr>
      </p:pic>
    </p:spTree>
    <p:extLst>
      <p:ext uri="{BB962C8B-B14F-4D97-AF65-F5344CB8AC3E}">
        <p14:creationId xmlns:p14="http://schemas.microsoft.com/office/powerpoint/2010/main" val="3958081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u="sng" dirty="0" smtClean="0">
                <a:latin typeface="XCCW DH A" panose="03050602040000000000" pitchFamily="66" charset="0"/>
              </a:rPr>
              <a:t>Pharaohs</a:t>
            </a:r>
            <a:endParaRPr lang="en-GB" u="sng" dirty="0">
              <a:latin typeface="XCCW DH A" panose="03050602040000000000" pitchFamily="66" charset="0"/>
            </a:endParaRPr>
          </a:p>
        </p:txBody>
      </p:sp>
      <p:pic>
        <p:nvPicPr>
          <p:cNvPr id="4" name="Picture 3"/>
          <p:cNvPicPr>
            <a:picLocks noChangeAspect="1"/>
          </p:cNvPicPr>
          <p:nvPr/>
        </p:nvPicPr>
        <p:blipFill>
          <a:blip r:embed="rId2"/>
          <a:stretch>
            <a:fillRect/>
          </a:stretch>
        </p:blipFill>
        <p:spPr>
          <a:xfrm>
            <a:off x="838200" y="1493001"/>
            <a:ext cx="6467475" cy="4819650"/>
          </a:xfrm>
          <a:prstGeom prst="rect">
            <a:avLst/>
          </a:prstGeom>
        </p:spPr>
      </p:pic>
      <p:sp>
        <p:nvSpPr>
          <p:cNvPr id="5" name="TextBox 4"/>
          <p:cNvSpPr txBox="1"/>
          <p:nvPr/>
        </p:nvSpPr>
        <p:spPr>
          <a:xfrm>
            <a:off x="8013469" y="2269375"/>
            <a:ext cx="3150524" cy="3785652"/>
          </a:xfrm>
          <a:prstGeom prst="rect">
            <a:avLst/>
          </a:prstGeom>
          <a:noFill/>
        </p:spPr>
        <p:txBody>
          <a:bodyPr wrap="square" rtlCol="0">
            <a:spAutoFit/>
          </a:bodyPr>
          <a:lstStyle/>
          <a:p>
            <a:r>
              <a:rPr lang="en-GB" sz="2400" dirty="0" smtClean="0">
                <a:latin typeface="XCCW DH A" panose="03050602040000000000" pitchFamily="66" charset="0"/>
              </a:rPr>
              <a:t>What facts do you know about Pharaohs?</a:t>
            </a:r>
          </a:p>
          <a:p>
            <a:endParaRPr lang="en-GB" sz="2400" dirty="0" smtClean="0">
              <a:latin typeface="XCCW DH A" panose="03050602040000000000" pitchFamily="66" charset="0"/>
            </a:endParaRPr>
          </a:p>
          <a:p>
            <a:r>
              <a:rPr lang="en-GB" sz="2400" dirty="0" smtClean="0">
                <a:latin typeface="XCCW DH A" panose="03050602040000000000" pitchFamily="66" charset="0"/>
              </a:rPr>
              <a:t>Write them down in your home learning book.</a:t>
            </a:r>
            <a:endParaRPr lang="en-GB" sz="2400" dirty="0">
              <a:latin typeface="XCCW DH A" panose="03050602040000000000" pitchFamily="66" charset="0"/>
            </a:endParaRPr>
          </a:p>
        </p:txBody>
      </p:sp>
    </p:spTree>
    <p:extLst>
      <p:ext uri="{BB962C8B-B14F-4D97-AF65-F5344CB8AC3E}">
        <p14:creationId xmlns:p14="http://schemas.microsoft.com/office/powerpoint/2010/main" val="981352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u="sng" dirty="0" smtClean="0">
                <a:latin typeface="XCCW DH A" panose="03050602040000000000" pitchFamily="66" charset="0"/>
              </a:rPr>
              <a:t>Pharaohs</a:t>
            </a:r>
            <a:endParaRPr lang="en-GB" u="sng" dirty="0">
              <a:latin typeface="XCCW DH A" panose="03050602040000000000" pitchFamily="66" charset="0"/>
            </a:endParaRPr>
          </a:p>
        </p:txBody>
      </p:sp>
      <p:sp>
        <p:nvSpPr>
          <p:cNvPr id="5" name="TextBox 4"/>
          <p:cNvSpPr txBox="1"/>
          <p:nvPr/>
        </p:nvSpPr>
        <p:spPr>
          <a:xfrm>
            <a:off x="7095875" y="2332534"/>
            <a:ext cx="3150524" cy="1200329"/>
          </a:xfrm>
          <a:prstGeom prst="rect">
            <a:avLst/>
          </a:prstGeom>
          <a:noFill/>
        </p:spPr>
        <p:txBody>
          <a:bodyPr wrap="square" rtlCol="0">
            <a:spAutoFit/>
          </a:bodyPr>
          <a:lstStyle/>
          <a:p>
            <a:r>
              <a:rPr lang="en-GB" sz="2400" dirty="0" smtClean="0">
                <a:latin typeface="XCCW DH A" panose="03050602040000000000" pitchFamily="66" charset="0"/>
              </a:rPr>
              <a:t>Did you know any of these?</a:t>
            </a:r>
            <a:endParaRPr lang="en-GB" sz="2400" dirty="0">
              <a:latin typeface="XCCW DH A" panose="03050602040000000000" pitchFamily="66" charset="0"/>
            </a:endParaRPr>
          </a:p>
        </p:txBody>
      </p:sp>
      <p:pic>
        <p:nvPicPr>
          <p:cNvPr id="3" name="Picture 2"/>
          <p:cNvPicPr>
            <a:picLocks noChangeAspect="1"/>
          </p:cNvPicPr>
          <p:nvPr/>
        </p:nvPicPr>
        <p:blipFill>
          <a:blip r:embed="rId2"/>
          <a:stretch>
            <a:fillRect/>
          </a:stretch>
        </p:blipFill>
        <p:spPr>
          <a:xfrm>
            <a:off x="1237732" y="1609797"/>
            <a:ext cx="4750743" cy="4965570"/>
          </a:xfrm>
          <a:prstGeom prst="rect">
            <a:avLst/>
          </a:prstGeom>
        </p:spPr>
      </p:pic>
    </p:spTree>
    <p:extLst>
      <p:ext uri="{BB962C8B-B14F-4D97-AF65-F5344CB8AC3E}">
        <p14:creationId xmlns:p14="http://schemas.microsoft.com/office/powerpoint/2010/main" val="129468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u="sng" dirty="0" smtClean="0">
                <a:latin typeface="XCCW DH A" panose="03050602040000000000" pitchFamily="66" charset="0"/>
              </a:rPr>
              <a:t>Pharaohs</a:t>
            </a:r>
            <a:endParaRPr lang="en-GB" u="sng" dirty="0">
              <a:latin typeface="XCCW DH A" panose="03050602040000000000" pitchFamily="66" charset="0"/>
            </a:endParaRPr>
          </a:p>
        </p:txBody>
      </p:sp>
      <p:sp>
        <p:nvSpPr>
          <p:cNvPr id="5" name="TextBox 4"/>
          <p:cNvSpPr txBox="1"/>
          <p:nvPr/>
        </p:nvSpPr>
        <p:spPr>
          <a:xfrm>
            <a:off x="7095875" y="2332534"/>
            <a:ext cx="3150524" cy="1200329"/>
          </a:xfrm>
          <a:prstGeom prst="rect">
            <a:avLst/>
          </a:prstGeom>
          <a:noFill/>
        </p:spPr>
        <p:txBody>
          <a:bodyPr wrap="square" rtlCol="0">
            <a:spAutoFit/>
          </a:bodyPr>
          <a:lstStyle/>
          <a:p>
            <a:r>
              <a:rPr lang="en-GB" sz="2400" dirty="0" smtClean="0">
                <a:latin typeface="XCCW DH A" panose="03050602040000000000" pitchFamily="66" charset="0"/>
              </a:rPr>
              <a:t>Did you know any of these?</a:t>
            </a:r>
            <a:endParaRPr lang="en-GB" sz="2400" dirty="0">
              <a:latin typeface="XCCW DH A" panose="03050602040000000000" pitchFamily="66" charset="0"/>
            </a:endParaRPr>
          </a:p>
        </p:txBody>
      </p:sp>
      <p:pic>
        <p:nvPicPr>
          <p:cNvPr id="3" name="Picture 2"/>
          <p:cNvPicPr>
            <a:picLocks noChangeAspect="1"/>
          </p:cNvPicPr>
          <p:nvPr/>
        </p:nvPicPr>
        <p:blipFill>
          <a:blip r:embed="rId2"/>
          <a:stretch>
            <a:fillRect/>
          </a:stretch>
        </p:blipFill>
        <p:spPr>
          <a:xfrm>
            <a:off x="1237732" y="1609797"/>
            <a:ext cx="4750743" cy="4965570"/>
          </a:xfrm>
          <a:prstGeom prst="rect">
            <a:avLst/>
          </a:prstGeom>
        </p:spPr>
      </p:pic>
    </p:spTree>
    <p:extLst>
      <p:ext uri="{BB962C8B-B14F-4D97-AF65-F5344CB8AC3E}">
        <p14:creationId xmlns:p14="http://schemas.microsoft.com/office/powerpoint/2010/main" val="907495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u="sng" dirty="0" smtClean="0">
                <a:latin typeface="XCCW DH A" panose="03050602040000000000" pitchFamily="66" charset="0"/>
              </a:rPr>
              <a:t>Pharaohs</a:t>
            </a:r>
            <a:endParaRPr lang="en-GB" u="sng" dirty="0">
              <a:latin typeface="XCCW DH A" panose="03050602040000000000" pitchFamily="66" charset="0"/>
            </a:endParaRPr>
          </a:p>
        </p:txBody>
      </p:sp>
      <p:sp>
        <p:nvSpPr>
          <p:cNvPr id="5" name="TextBox 4"/>
          <p:cNvSpPr txBox="1"/>
          <p:nvPr/>
        </p:nvSpPr>
        <p:spPr>
          <a:xfrm>
            <a:off x="7095874" y="2332534"/>
            <a:ext cx="4257925" cy="3108543"/>
          </a:xfrm>
          <a:prstGeom prst="rect">
            <a:avLst/>
          </a:prstGeom>
          <a:noFill/>
        </p:spPr>
        <p:txBody>
          <a:bodyPr wrap="square" rtlCol="0">
            <a:spAutoFit/>
          </a:bodyPr>
          <a:lstStyle/>
          <a:p>
            <a:r>
              <a:rPr lang="en-GB" sz="1400" dirty="0" smtClean="0">
                <a:latin typeface="XCCW DH A" panose="03050602040000000000" pitchFamily="66" charset="0"/>
              </a:rPr>
              <a:t>The afterlife and preparation for this was an important ritual for the Pharaoh.</a:t>
            </a:r>
          </a:p>
          <a:p>
            <a:endParaRPr lang="en-GB" sz="1400" dirty="0">
              <a:latin typeface="XCCW DH A" panose="03050602040000000000" pitchFamily="66" charset="0"/>
            </a:endParaRPr>
          </a:p>
          <a:p>
            <a:r>
              <a:rPr lang="en-GB" sz="1400" dirty="0" smtClean="0">
                <a:latin typeface="XCCW DH A" panose="03050602040000000000" pitchFamily="66" charset="0"/>
              </a:rPr>
              <a:t>TASK: What five things would you take with you if you were a pharaoh?</a:t>
            </a:r>
          </a:p>
          <a:p>
            <a:endParaRPr lang="en-GB" sz="1400" dirty="0">
              <a:latin typeface="XCCW DH A" panose="03050602040000000000" pitchFamily="66" charset="0"/>
            </a:endParaRPr>
          </a:p>
          <a:p>
            <a:r>
              <a:rPr lang="en-GB" sz="1400" dirty="0" smtClean="0">
                <a:latin typeface="XCCW DH A" panose="03050602040000000000" pitchFamily="66" charset="0"/>
              </a:rPr>
              <a:t>Explain your reasons and use a super sentence starter:</a:t>
            </a:r>
          </a:p>
          <a:p>
            <a:endParaRPr lang="en-GB" sz="1400" dirty="0">
              <a:latin typeface="XCCW DH A" panose="03050602040000000000" pitchFamily="66" charset="0"/>
            </a:endParaRPr>
          </a:p>
          <a:p>
            <a:r>
              <a:rPr lang="en-GB" sz="1400" dirty="0" smtClean="0">
                <a:latin typeface="XCCW DH A" panose="03050602040000000000" pitchFamily="66" charset="0"/>
              </a:rPr>
              <a:t>If I were Pharaoh, the five things I would take with me would be…</a:t>
            </a:r>
            <a:endParaRPr lang="en-GB" sz="1400" dirty="0">
              <a:latin typeface="XCCW DH A" panose="03050602040000000000" pitchFamily="66" charset="0"/>
            </a:endParaRPr>
          </a:p>
        </p:txBody>
      </p:sp>
      <p:pic>
        <p:nvPicPr>
          <p:cNvPr id="4" name="Picture 3"/>
          <p:cNvPicPr>
            <a:picLocks noChangeAspect="1"/>
          </p:cNvPicPr>
          <p:nvPr/>
        </p:nvPicPr>
        <p:blipFill>
          <a:blip r:embed="rId2"/>
          <a:stretch>
            <a:fillRect/>
          </a:stretch>
        </p:blipFill>
        <p:spPr>
          <a:xfrm>
            <a:off x="294755" y="2416789"/>
            <a:ext cx="6463492" cy="2734554"/>
          </a:xfrm>
          <a:prstGeom prst="rect">
            <a:avLst/>
          </a:prstGeom>
        </p:spPr>
      </p:pic>
    </p:spTree>
    <p:extLst>
      <p:ext uri="{BB962C8B-B14F-4D97-AF65-F5344CB8AC3E}">
        <p14:creationId xmlns:p14="http://schemas.microsoft.com/office/powerpoint/2010/main" val="2439908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u="sng" dirty="0" smtClean="0">
                <a:latin typeface="XCCW DH A" panose="03050602040000000000" pitchFamily="66" charset="0"/>
              </a:rPr>
              <a:t>Pharaohs</a:t>
            </a:r>
            <a:endParaRPr lang="en-GB" u="sng" dirty="0">
              <a:latin typeface="XCCW DH A" panose="03050602040000000000" pitchFamily="66" charset="0"/>
            </a:endParaRPr>
          </a:p>
        </p:txBody>
      </p:sp>
      <p:pic>
        <p:nvPicPr>
          <p:cNvPr id="3" name="Picture 2"/>
          <p:cNvPicPr>
            <a:picLocks noChangeAspect="1"/>
          </p:cNvPicPr>
          <p:nvPr/>
        </p:nvPicPr>
        <p:blipFill>
          <a:blip r:embed="rId2"/>
          <a:stretch>
            <a:fillRect/>
          </a:stretch>
        </p:blipFill>
        <p:spPr>
          <a:xfrm>
            <a:off x="622069" y="2762984"/>
            <a:ext cx="2910842" cy="3721247"/>
          </a:xfrm>
          <a:prstGeom prst="rect">
            <a:avLst/>
          </a:prstGeom>
        </p:spPr>
      </p:pic>
      <p:pic>
        <p:nvPicPr>
          <p:cNvPr id="6" name="Picture 5"/>
          <p:cNvPicPr>
            <a:picLocks noChangeAspect="1"/>
          </p:cNvPicPr>
          <p:nvPr/>
        </p:nvPicPr>
        <p:blipFill>
          <a:blip r:embed="rId3"/>
          <a:stretch>
            <a:fillRect/>
          </a:stretch>
        </p:blipFill>
        <p:spPr>
          <a:xfrm>
            <a:off x="3712152" y="2762984"/>
            <a:ext cx="2821548" cy="3671281"/>
          </a:xfrm>
          <a:prstGeom prst="rect">
            <a:avLst/>
          </a:prstGeom>
        </p:spPr>
      </p:pic>
      <p:pic>
        <p:nvPicPr>
          <p:cNvPr id="7" name="Picture 6"/>
          <p:cNvPicPr>
            <a:picLocks noChangeAspect="1"/>
          </p:cNvPicPr>
          <p:nvPr/>
        </p:nvPicPr>
        <p:blipFill>
          <a:blip r:embed="rId4"/>
          <a:stretch>
            <a:fillRect/>
          </a:stretch>
        </p:blipFill>
        <p:spPr>
          <a:xfrm rot="5400000">
            <a:off x="7661303" y="2180429"/>
            <a:ext cx="3332619" cy="4547697"/>
          </a:xfrm>
          <a:prstGeom prst="rect">
            <a:avLst/>
          </a:prstGeom>
        </p:spPr>
      </p:pic>
      <p:sp>
        <p:nvSpPr>
          <p:cNvPr id="8" name="TextBox 7"/>
          <p:cNvSpPr txBox="1"/>
          <p:nvPr/>
        </p:nvSpPr>
        <p:spPr>
          <a:xfrm>
            <a:off x="442828" y="1579418"/>
            <a:ext cx="11386183" cy="646331"/>
          </a:xfrm>
          <a:prstGeom prst="rect">
            <a:avLst/>
          </a:prstGeom>
          <a:noFill/>
        </p:spPr>
        <p:txBody>
          <a:bodyPr wrap="square" rtlCol="0">
            <a:spAutoFit/>
          </a:bodyPr>
          <a:lstStyle/>
          <a:p>
            <a:r>
              <a:rPr lang="en-GB" dirty="0" smtClean="0">
                <a:latin typeface="XCCW DH A" panose="03050602040000000000" pitchFamily="66" charset="0"/>
              </a:rPr>
              <a:t>TASK: Use the famous pharaoh cards to fill in key information on the table. Copy the table below into your home learning book. </a:t>
            </a:r>
            <a:endParaRPr lang="en-GB" dirty="0">
              <a:latin typeface="XCCW DH A" panose="03050602040000000000" pitchFamily="66" charset="0"/>
            </a:endParaRPr>
          </a:p>
        </p:txBody>
      </p:sp>
    </p:spTree>
    <p:extLst>
      <p:ext uri="{BB962C8B-B14F-4D97-AF65-F5344CB8AC3E}">
        <p14:creationId xmlns:p14="http://schemas.microsoft.com/office/powerpoint/2010/main" val="3430880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u="sng" dirty="0" smtClean="0">
                <a:latin typeface="XCCW DH A" panose="03050602040000000000" pitchFamily="66" charset="0"/>
              </a:rPr>
              <a:t>Day 2 – Ancient Egyptians</a:t>
            </a:r>
            <a:endParaRPr lang="en-GB" sz="3600" u="sng" dirty="0">
              <a:latin typeface="XCCW DH A" panose="03050602040000000000" pitchFamily="66" charset="0"/>
            </a:endParaRPr>
          </a:p>
        </p:txBody>
      </p:sp>
      <p:sp>
        <p:nvSpPr>
          <p:cNvPr id="3" name="Content Placeholder 2"/>
          <p:cNvSpPr>
            <a:spLocks noGrp="1"/>
          </p:cNvSpPr>
          <p:nvPr>
            <p:ph idx="1"/>
          </p:nvPr>
        </p:nvSpPr>
        <p:spPr/>
        <p:txBody>
          <a:bodyPr>
            <a:normAutofit/>
          </a:bodyPr>
          <a:lstStyle/>
          <a:p>
            <a:r>
              <a:rPr lang="en-US" dirty="0" smtClean="0">
                <a:latin typeface="XCCW DH A" panose="03050602040000000000" pitchFamily="66" charset="0"/>
              </a:rPr>
              <a:t>In the previous session we learnt about the pharaoh, their role and why</a:t>
            </a:r>
          </a:p>
          <a:p>
            <a:pPr marL="0" indent="0">
              <a:buNone/>
            </a:pPr>
            <a:r>
              <a:rPr lang="en-US" dirty="0">
                <a:latin typeface="XCCW DH A" panose="03050602040000000000" pitchFamily="66" charset="0"/>
              </a:rPr>
              <a:t> </a:t>
            </a:r>
            <a:r>
              <a:rPr lang="en-US" dirty="0" smtClean="0">
                <a:latin typeface="XCCW DH A" panose="03050602040000000000" pitchFamily="66" charset="0"/>
              </a:rPr>
              <a:t>they were important.</a:t>
            </a:r>
          </a:p>
          <a:p>
            <a:pPr marL="0" indent="0">
              <a:buNone/>
            </a:pPr>
            <a:endParaRPr lang="en-US" dirty="0">
              <a:latin typeface="XCCW DH A" panose="03050602040000000000" pitchFamily="66" charset="0"/>
            </a:endParaRPr>
          </a:p>
          <a:p>
            <a:r>
              <a:rPr lang="en-US" dirty="0" smtClean="0">
                <a:latin typeface="XCCW DH A" panose="03050602040000000000" pitchFamily="66" charset="0"/>
              </a:rPr>
              <a:t>What ritual was important?</a:t>
            </a:r>
          </a:p>
          <a:p>
            <a:r>
              <a:rPr lang="en-US" dirty="0" smtClean="0">
                <a:latin typeface="XCCW DH A" panose="03050602040000000000" pitchFamily="66" charset="0"/>
              </a:rPr>
              <a:t>Why might there be problems taking </a:t>
            </a:r>
          </a:p>
          <a:p>
            <a:pPr marL="0" indent="0">
              <a:buNone/>
            </a:pPr>
            <a:r>
              <a:rPr lang="en-US" dirty="0">
                <a:latin typeface="XCCW DH A" panose="03050602040000000000" pitchFamily="66" charset="0"/>
              </a:rPr>
              <a:t> </a:t>
            </a:r>
            <a:r>
              <a:rPr lang="en-US" dirty="0" smtClean="0">
                <a:latin typeface="XCCW DH A" panose="03050602040000000000" pitchFamily="66" charset="0"/>
              </a:rPr>
              <a:t>riches to the Afterlife?</a:t>
            </a:r>
          </a:p>
          <a:p>
            <a:r>
              <a:rPr lang="en-US" dirty="0" smtClean="0">
                <a:solidFill>
                  <a:srgbClr val="FF0000"/>
                </a:solidFill>
                <a:latin typeface="XCCW DH A" panose="03050602040000000000" pitchFamily="66" charset="0"/>
              </a:rPr>
              <a:t>Today </a:t>
            </a:r>
            <a:r>
              <a:rPr lang="en-US" dirty="0" smtClean="0">
                <a:latin typeface="XCCW DH A" panose="03050602040000000000" pitchFamily="66" charset="0"/>
              </a:rPr>
              <a:t>we will learn about famous pharaohs – </a:t>
            </a:r>
            <a:r>
              <a:rPr lang="en-US" dirty="0" smtClean="0">
                <a:solidFill>
                  <a:srgbClr val="FF0000"/>
                </a:solidFill>
                <a:latin typeface="XCCW DH A" panose="03050602040000000000" pitchFamily="66" charset="0"/>
              </a:rPr>
              <a:t>can you name one?  </a:t>
            </a:r>
          </a:p>
          <a:p>
            <a:pPr marL="0" indent="0">
              <a:buNone/>
            </a:pPr>
            <a:endParaRPr lang="en-GB" dirty="0">
              <a:latin typeface="XCCW DH A" panose="03050602040000000000" pitchFamily="66" charset="0"/>
            </a:endParaRPr>
          </a:p>
        </p:txBody>
      </p:sp>
    </p:spTree>
    <p:extLst>
      <p:ext uri="{BB962C8B-B14F-4D97-AF65-F5344CB8AC3E}">
        <p14:creationId xmlns:p14="http://schemas.microsoft.com/office/powerpoint/2010/main" val="23182199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TotalTime>
  <Words>620</Words>
  <Application>Microsoft Office PowerPoint</Application>
  <PresentationFormat>Widescreen</PresentationFormat>
  <Paragraphs>99</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XCCW DH A</vt:lpstr>
      <vt:lpstr>Office Theme</vt:lpstr>
      <vt:lpstr>Curriculum</vt:lpstr>
      <vt:lpstr>This Week</vt:lpstr>
      <vt:lpstr>Day 1 Recap - People</vt:lpstr>
      <vt:lpstr>Pharaohs</vt:lpstr>
      <vt:lpstr>Pharaohs</vt:lpstr>
      <vt:lpstr>Pharaohs</vt:lpstr>
      <vt:lpstr>Pharaohs</vt:lpstr>
      <vt:lpstr>Pharaohs</vt:lpstr>
      <vt:lpstr>Day 2 – Ancient Egyptians</vt:lpstr>
      <vt:lpstr>Pharaohs</vt:lpstr>
      <vt:lpstr>Tutankhamun </vt:lpstr>
      <vt:lpstr>Tutankhamun </vt:lpstr>
      <vt:lpstr>The Discovery  </vt:lpstr>
      <vt:lpstr>Day 3 – PSHE Friendship</vt:lpstr>
      <vt:lpstr>Day 3 – PSHE Friendship</vt:lpstr>
      <vt:lpstr>Day 3 – PSHE Friendship</vt:lpstr>
      <vt:lpstr>Day 3 – PSHE Main Task</vt:lpstr>
      <vt:lpstr>Day 4 – Music</vt:lpstr>
      <vt:lpstr>Recap – Can you remember verse 4? </vt:lpstr>
      <vt:lpstr>PowerPoint Presentation</vt:lpstr>
      <vt:lpstr>PowerPoint Presentation</vt:lpstr>
      <vt:lpstr>PowerPoint Presentation</vt:lpstr>
      <vt:lpstr>PowerPoint Presentation</vt:lpstr>
      <vt:lpstr>PowerPoint Presentation</vt:lpstr>
      <vt:lpstr>PowerPoint Presentation</vt:lpstr>
    </vt:vector>
  </TitlesOfParts>
  <Company>Exceed MAT - Horton Grange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dc:title>
  <dc:creator>SabiaBegum</dc:creator>
  <cp:lastModifiedBy>Gemma McCallion</cp:lastModifiedBy>
  <cp:revision>61</cp:revision>
  <dcterms:created xsi:type="dcterms:W3CDTF">2020-10-12T11:52:52Z</dcterms:created>
  <dcterms:modified xsi:type="dcterms:W3CDTF">2020-12-06T11:08:31Z</dcterms:modified>
</cp:coreProperties>
</file>