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64" r:id="rId3"/>
    <p:sldId id="276" r:id="rId4"/>
    <p:sldId id="278" r:id="rId5"/>
    <p:sldId id="260" r:id="rId6"/>
    <p:sldId id="339" r:id="rId7"/>
    <p:sldId id="280" r:id="rId8"/>
    <p:sldId id="340" r:id="rId9"/>
    <p:sldId id="341" r:id="rId10"/>
    <p:sldId id="259" r:id="rId11"/>
    <p:sldId id="374" r:id="rId12"/>
    <p:sldId id="261" r:id="rId13"/>
    <p:sldId id="342" r:id="rId14"/>
    <p:sldId id="262" r:id="rId15"/>
    <p:sldId id="343" r:id="rId16"/>
    <p:sldId id="377" r:id="rId17"/>
    <p:sldId id="380" r:id="rId18"/>
    <p:sldId id="346" r:id="rId19"/>
    <p:sldId id="409" r:id="rId20"/>
    <p:sldId id="383" r:id="rId21"/>
    <p:sldId id="289" r:id="rId22"/>
    <p:sldId id="331" r:id="rId23"/>
    <p:sldId id="291" r:id="rId24"/>
    <p:sldId id="333" r:id="rId25"/>
    <p:sldId id="410" r:id="rId26"/>
    <p:sldId id="384" r:id="rId27"/>
    <p:sldId id="385" r:id="rId28"/>
    <p:sldId id="386" r:id="rId29"/>
    <p:sldId id="387" r:id="rId30"/>
    <p:sldId id="297" r:id="rId31"/>
    <p:sldId id="388" r:id="rId32"/>
    <p:sldId id="348" r:id="rId33"/>
    <p:sldId id="389" r:id="rId34"/>
    <p:sldId id="411" r:id="rId35"/>
    <p:sldId id="412" r:id="rId36"/>
    <p:sldId id="395" r:id="rId37"/>
    <p:sldId id="413" r:id="rId38"/>
    <p:sldId id="397" r:id="rId39"/>
    <p:sldId id="414" r:id="rId40"/>
    <p:sldId id="400" r:id="rId41"/>
    <p:sldId id="415" r:id="rId42"/>
    <p:sldId id="351" r:id="rId43"/>
    <p:sldId id="401" r:id="rId44"/>
    <p:sldId id="307" r:id="rId45"/>
    <p:sldId id="311" r:id="rId46"/>
    <p:sldId id="352" r:id="rId47"/>
    <p:sldId id="416" r:id="rId48"/>
    <p:sldId id="402" r:id="rId49"/>
    <p:sldId id="404" r:id="rId50"/>
    <p:sldId id="417" r:id="rId51"/>
    <p:sldId id="405" r:id="rId52"/>
    <p:sldId id="418" r:id="rId53"/>
    <p:sldId id="312" r:id="rId54"/>
    <p:sldId id="419" r:id="rId55"/>
    <p:sldId id="317" r:id="rId56"/>
    <p:sldId id="408" r:id="rId57"/>
    <p:sldId id="356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hir Mahmood" initials="TM" lastIdx="1" clrIdx="0">
    <p:extLst>
      <p:ext uri="{19B8F6BF-5375-455C-9EA6-DF929625EA0E}">
        <p15:presenceInfo xmlns:p15="http://schemas.microsoft.com/office/powerpoint/2012/main" userId="Tahir Mahmoo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18" autoAdjust="0"/>
    <p:restoredTop sz="94660"/>
  </p:normalViewPr>
  <p:slideViewPr>
    <p:cSldViewPr snapToGrid="0">
      <p:cViewPr varScale="1">
        <p:scale>
          <a:sx n="73" d="100"/>
          <a:sy n="73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D564A-4504-4C06-91B4-6E542168A2B9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1BAC0-90C8-46C4-A4C5-FCC53C5D66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473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629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87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2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41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98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50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80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27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37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634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05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EC87E-098F-49D6-A602-F1830A14D490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2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opmarks.co.uk/maths-games/hit-the-button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clips/zjyb9j6#:~:text=If%20you%20move%20in%20a,%2C%20this%20is%20anti%2Dclockwise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opmarks.co.uk/maths-games/hit-the-button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bc.co.uk/bitesize/topics/zrhp34j/articles/z8t72p3#:~:text=a%20shape%20symmetrical%3F-,Symmetry,would%20show%20the%20whole%20shape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XCCW DH A" panose="03050602040000000000" pitchFamily="66" charset="0"/>
              </a:rPr>
              <a:t>Maths Home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11638"/>
            <a:ext cx="9144000" cy="1655762"/>
          </a:xfrm>
        </p:spPr>
        <p:txBody>
          <a:bodyPr/>
          <a:lstStyle/>
          <a:p>
            <a:r>
              <a:rPr lang="en-GB" dirty="0">
                <a:latin typeface="XCCW DH A" panose="03050602040000000000" pitchFamily="66" charset="0"/>
              </a:rPr>
              <a:t>Week Beginning </a:t>
            </a:r>
            <a:r>
              <a:rPr lang="en-GB" dirty="0" smtClean="0">
                <a:latin typeface="XCCW DH A" panose="03050602040000000000" pitchFamily="66" charset="0"/>
              </a:rPr>
              <a:t>16</a:t>
            </a:r>
            <a:r>
              <a:rPr lang="en-GB" dirty="0" smtClean="0">
                <a:latin typeface="XCCW DH A" panose="03050602040000000000" pitchFamily="66" charset="0"/>
              </a:rPr>
              <a:t>.11.2020</a:t>
            </a:r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94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0"/>
    </mc:Choice>
    <mc:Fallback xmlns="">
      <p:transition spd="slow" advTm="412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085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XCCW DH A" panose="03050602040000000000" pitchFamily="66" charset="0"/>
              </a:rPr>
              <a:t>You Do…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182" y="1012452"/>
            <a:ext cx="7195017" cy="479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58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085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XCCW DH A" panose="03050602040000000000" pitchFamily="66" charset="0"/>
              </a:rPr>
              <a:t>You Do…Answers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564" y="1325563"/>
            <a:ext cx="7002785" cy="445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99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230" y="156120"/>
            <a:ext cx="10515600" cy="768350"/>
          </a:xfrm>
        </p:spPr>
        <p:txBody>
          <a:bodyPr/>
          <a:lstStyle/>
          <a:p>
            <a:r>
              <a:rPr lang="en-GB" u="sng" dirty="0">
                <a:latin typeface="XCCW DH A" panose="03050602040000000000" pitchFamily="66" charset="0"/>
              </a:rPr>
              <a:t>Main Task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390" y="1117229"/>
            <a:ext cx="3838575" cy="5000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42264" y="313509"/>
            <a:ext cx="6884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XCCW DH A" panose="03050602040000000000" pitchFamily="66" charset="0"/>
              </a:rPr>
              <a:t>Find the lines of symmetry in the shapes below</a:t>
            </a:r>
            <a:endParaRPr lang="en-GB" dirty="0">
              <a:latin typeface="XCCW DH A" panose="03050602040000000000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8457" y="1332411"/>
            <a:ext cx="110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Challenge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41" y="1904319"/>
            <a:ext cx="355282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31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8350"/>
          </a:xfrm>
        </p:spPr>
        <p:txBody>
          <a:bodyPr/>
          <a:lstStyle/>
          <a:p>
            <a:r>
              <a:rPr lang="en-GB" u="sng" dirty="0" smtClean="0">
                <a:latin typeface="XCCW DH A" panose="03050602040000000000" pitchFamily="66" charset="0"/>
              </a:rPr>
              <a:t>Answers</a:t>
            </a:r>
            <a:endParaRPr lang="en-GB" u="sng" dirty="0">
              <a:latin typeface="XCCW DH A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626" y="467677"/>
            <a:ext cx="4549140" cy="632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58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XCCW DH A" panose="03050602040000000000" pitchFamily="66" charset="0"/>
              </a:rPr>
              <a:t>Day 2 Chant your </a:t>
            </a:r>
            <a:r>
              <a:rPr lang="en-GB" sz="4000" dirty="0" smtClean="0">
                <a:latin typeface="XCCW DH A" panose="03050602040000000000" pitchFamily="66" charset="0"/>
              </a:rPr>
              <a:t>6 </a:t>
            </a:r>
            <a:r>
              <a:rPr lang="en-GB" sz="4000" dirty="0">
                <a:latin typeface="XCCW DH A" panose="03050602040000000000" pitchFamily="66" charset="0"/>
              </a:rPr>
              <a:t>x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XCCW DH A" panose="03050602040000000000" pitchFamily="66" charset="0"/>
              </a:rPr>
              <a:t>Write down your answers in your books, how long did it take you? 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XCCW DH A" panose="03050602040000000000" pitchFamily="66" charset="0"/>
              </a:rPr>
              <a:t>Can you write down the inverse?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XCCW DH A" panose="03050602040000000000" pitchFamily="66" charset="0"/>
              </a:rPr>
              <a:t>Remember the inverse of </a:t>
            </a:r>
            <a:r>
              <a:rPr lang="en-GB" dirty="0" err="1">
                <a:solidFill>
                  <a:srgbClr val="FF0000"/>
                </a:solidFill>
                <a:latin typeface="XCCW DH A" panose="03050602040000000000" pitchFamily="66" charset="0"/>
              </a:rPr>
              <a:t>mulitiplication</a:t>
            </a:r>
            <a:r>
              <a:rPr lang="en-GB" dirty="0">
                <a:solidFill>
                  <a:srgbClr val="FF0000"/>
                </a:solidFill>
                <a:latin typeface="XCCW DH A" panose="03050602040000000000" pitchFamily="66" charset="0"/>
              </a:rPr>
              <a:t> is division!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XCCW DH A" panose="03050602040000000000" pitchFamily="66" charset="0"/>
              </a:rPr>
              <a:t>Example: </a:t>
            </a:r>
            <a:r>
              <a:rPr lang="en-GB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18</a:t>
            </a:r>
            <a:r>
              <a:rPr lang="en-GB" dirty="0" smtClean="0">
                <a:solidFill>
                  <a:srgbClr val="FF0000"/>
                </a:solidFill>
                <a:latin typeface="XCCW DH A" panose="03050602040000000000" pitchFamily="66" charset="0"/>
              </a:rPr>
              <a:t>÷6=3 </a:t>
            </a:r>
            <a:endParaRPr lang="en-GB" dirty="0">
              <a:solidFill>
                <a:srgbClr val="FF0000"/>
              </a:solidFill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771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E104A2-2F89-423A-8A49-35CE2DA94C30}"/>
              </a:ext>
            </a:extLst>
          </p:cNvPr>
          <p:cNvSpPr txBox="1"/>
          <p:nvPr/>
        </p:nvSpPr>
        <p:spPr>
          <a:xfrm>
            <a:off x="1109445" y="696178"/>
            <a:ext cx="6094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latin typeface="XCCW DH A" panose="03050602040000000000" pitchFamily="66" charset="0"/>
              </a:rPr>
              <a:t>Day 2 </a:t>
            </a:r>
            <a:endParaRPr lang="en-GB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90" y="1851795"/>
            <a:ext cx="5467350" cy="2867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66114" y="1972491"/>
            <a:ext cx="50209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XCCW DH A" panose="03050602040000000000" pitchFamily="66" charset="0"/>
              </a:rPr>
              <a:t>Are these lines of symmetry?</a:t>
            </a:r>
          </a:p>
          <a:p>
            <a:endParaRPr lang="en-GB" dirty="0">
              <a:latin typeface="XCCW DH A" panose="03050602040000000000" pitchFamily="66" charset="0"/>
            </a:endParaRPr>
          </a:p>
          <a:p>
            <a:r>
              <a:rPr lang="en-GB" dirty="0" smtClean="0">
                <a:latin typeface="XCCW DH A" panose="03050602040000000000" pitchFamily="66" charset="0"/>
              </a:rPr>
              <a:t>Discuss.</a:t>
            </a:r>
          </a:p>
          <a:p>
            <a:endParaRPr lang="en-GB" dirty="0">
              <a:latin typeface="XCCW DH A" panose="03050602040000000000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814" y="3709170"/>
            <a:ext cx="534352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12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0572" y="638629"/>
            <a:ext cx="9561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u="sng" dirty="0" smtClean="0">
                <a:latin typeface="XCCW DH A" panose="03050602040000000000" pitchFamily="66" charset="0"/>
              </a:rPr>
              <a:t>We Do..</a:t>
            </a:r>
            <a:endParaRPr lang="en-GB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68FFC9-2A81-476A-97AF-ADBFED0B4CFB}"/>
              </a:ext>
            </a:extLst>
          </p:cNvPr>
          <p:cNvSpPr txBox="1"/>
          <p:nvPr/>
        </p:nvSpPr>
        <p:spPr>
          <a:xfrm>
            <a:off x="8649050" y="1988191"/>
            <a:ext cx="33136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XCCW DH A" panose="03050602040000000000" pitchFamily="66" charset="0"/>
              </a:rPr>
              <a:t>What shape is this?</a:t>
            </a:r>
          </a:p>
          <a:p>
            <a:endParaRPr lang="en-GB" dirty="0">
              <a:latin typeface="XCCW DH A" panose="03050602040000000000" pitchFamily="66" charset="0"/>
            </a:endParaRPr>
          </a:p>
          <a:p>
            <a:r>
              <a:rPr lang="en-GB" dirty="0" smtClean="0">
                <a:latin typeface="XCCW DH A" panose="03050602040000000000" pitchFamily="66" charset="0"/>
              </a:rPr>
              <a:t>How many lines of symmetry does it have?</a:t>
            </a:r>
            <a:endParaRPr lang="en-GB" dirty="0">
              <a:latin typeface="XCCW DH 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051" y="2083661"/>
            <a:ext cx="6229907" cy="370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67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0572" y="638629"/>
            <a:ext cx="9561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u="sng" dirty="0">
                <a:latin typeface="XCCW DH A" panose="03050602040000000000" pitchFamily="66" charset="0"/>
              </a:rPr>
              <a:t>You Do</a:t>
            </a:r>
            <a:endParaRPr lang="en-GB" sz="4000" dirty="0"/>
          </a:p>
        </p:txBody>
      </p:sp>
      <p:sp>
        <p:nvSpPr>
          <p:cNvPr id="2" name="Rounded Rectangle 1"/>
          <p:cNvSpPr/>
          <p:nvPr/>
        </p:nvSpPr>
        <p:spPr>
          <a:xfrm>
            <a:off x="953589" y="1920240"/>
            <a:ext cx="3448594" cy="17765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460275" y="1920240"/>
            <a:ext cx="512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XCCW DH A" panose="03050602040000000000" pitchFamily="66" charset="0"/>
              </a:rPr>
              <a:t>What is this shape?</a:t>
            </a:r>
          </a:p>
          <a:p>
            <a:endParaRPr lang="en-GB" dirty="0">
              <a:latin typeface="XCCW DH A" panose="03050602040000000000" pitchFamily="66" charset="0"/>
            </a:endParaRPr>
          </a:p>
          <a:p>
            <a:r>
              <a:rPr lang="en-GB" dirty="0" smtClean="0">
                <a:latin typeface="XCCW DH A" panose="03050602040000000000" pitchFamily="66" charset="0"/>
              </a:rPr>
              <a:t>How many lines of symmetry does it have?</a:t>
            </a:r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41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358" y="326965"/>
            <a:ext cx="11553136" cy="407959"/>
          </a:xfrm>
        </p:spPr>
        <p:txBody>
          <a:bodyPr>
            <a:normAutofit fontScale="90000"/>
          </a:bodyPr>
          <a:lstStyle/>
          <a:p>
            <a:r>
              <a:rPr lang="en-GB" u="sng" dirty="0">
                <a:latin typeface="XCCW DH A" panose="03050602040000000000" pitchFamily="66" charset="0"/>
              </a:rPr>
              <a:t>Day 2 Main Task </a:t>
            </a:r>
            <a:r>
              <a:rPr lang="en-GB" u="sng" dirty="0" smtClean="0">
                <a:latin typeface="XCCW DH A" panose="03050602040000000000" pitchFamily="66" charset="0"/>
              </a:rPr>
              <a:t>–</a:t>
            </a:r>
            <a:endParaRPr lang="en-GB" u="sng" dirty="0">
              <a:latin typeface="XCCW DH 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19" y="1096736"/>
            <a:ext cx="3774677" cy="4350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453" y="1096736"/>
            <a:ext cx="3848100" cy="4476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9819" y="1142183"/>
            <a:ext cx="3876675" cy="4276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32857" y="5995851"/>
            <a:ext cx="8082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Storms 				Black Panthers 			Hulks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2168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358" y="326965"/>
            <a:ext cx="11553136" cy="407959"/>
          </a:xfrm>
        </p:spPr>
        <p:txBody>
          <a:bodyPr>
            <a:normAutofit fontScale="90000"/>
          </a:bodyPr>
          <a:lstStyle/>
          <a:p>
            <a:r>
              <a:rPr lang="en-GB" u="sng" dirty="0">
                <a:latin typeface="XCCW DH A" panose="03050602040000000000" pitchFamily="66" charset="0"/>
              </a:rPr>
              <a:t>Day 2 Main Task </a:t>
            </a:r>
            <a:r>
              <a:rPr lang="en-GB" u="sng" dirty="0" smtClean="0">
                <a:latin typeface="XCCW DH A" panose="03050602040000000000" pitchFamily="66" charset="0"/>
              </a:rPr>
              <a:t>– Answers </a:t>
            </a:r>
            <a:endParaRPr lang="en-GB" u="sng" dirty="0">
              <a:latin typeface="XCCW DH A" panose="03050602040000000000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2857" y="5995851"/>
            <a:ext cx="8082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Storms 				Black Panthers 			Hulks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3403" y="2386831"/>
            <a:ext cx="2781865" cy="2724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043" y="2386831"/>
            <a:ext cx="2885959" cy="25267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236" y="2386831"/>
            <a:ext cx="2909795" cy="266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95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XCCW DH A" panose="03050602040000000000" pitchFamily="66" charset="0"/>
              </a:rPr>
              <a:t>This week…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XCCW DH A" panose="03050602040000000000" pitchFamily="66" charset="0"/>
              </a:rPr>
              <a:t>Day 1- </a:t>
            </a:r>
            <a:r>
              <a:rPr lang="en-GB" dirty="0" smtClean="0">
                <a:latin typeface="XCCW DH A" panose="03050602040000000000" pitchFamily="66" charset="0"/>
              </a:rPr>
              <a:t>Lines of Symmetry.</a:t>
            </a:r>
            <a:endParaRPr lang="en-GB" dirty="0">
              <a:latin typeface="XCCW DH A" panose="03050602040000000000" pitchFamily="66" charset="0"/>
            </a:endParaRPr>
          </a:p>
          <a:p>
            <a:r>
              <a:rPr lang="en-US" dirty="0">
                <a:latin typeface="XCCW DH A" panose="03050602040000000000" pitchFamily="66" charset="0"/>
              </a:rPr>
              <a:t>Day 2 – </a:t>
            </a:r>
            <a:r>
              <a:rPr lang="en-US" dirty="0" smtClean="0">
                <a:latin typeface="XCCW DH A" panose="03050602040000000000" pitchFamily="66" charset="0"/>
              </a:rPr>
              <a:t>Lines of Symmetry</a:t>
            </a:r>
            <a:endParaRPr lang="en-US" dirty="0">
              <a:latin typeface="XCCW DH A" panose="03050602040000000000" pitchFamily="66" charset="0"/>
            </a:endParaRPr>
          </a:p>
          <a:p>
            <a:r>
              <a:rPr lang="en-US" dirty="0">
                <a:latin typeface="XCCW DH A" panose="03050602040000000000" pitchFamily="66" charset="0"/>
              </a:rPr>
              <a:t>Day 3 – </a:t>
            </a:r>
            <a:r>
              <a:rPr lang="en-US" dirty="0" smtClean="0">
                <a:latin typeface="XCCW DH A" panose="03050602040000000000" pitchFamily="66" charset="0"/>
              </a:rPr>
              <a:t>Recognising turns</a:t>
            </a:r>
            <a:endParaRPr lang="en-US" dirty="0">
              <a:latin typeface="XCCW DH A" panose="03050602040000000000" pitchFamily="66" charset="0"/>
            </a:endParaRPr>
          </a:p>
          <a:p>
            <a:r>
              <a:rPr lang="en-US" dirty="0">
                <a:latin typeface="XCCW DH A" panose="03050602040000000000" pitchFamily="66" charset="0"/>
              </a:rPr>
              <a:t>Day 4 – </a:t>
            </a:r>
            <a:r>
              <a:rPr lang="en-US" dirty="0" smtClean="0">
                <a:latin typeface="XCCW DH A" panose="03050602040000000000" pitchFamily="66" charset="0"/>
              </a:rPr>
              <a:t>Turns </a:t>
            </a:r>
            <a:endParaRPr lang="en-US" dirty="0">
              <a:latin typeface="XCCW DH A" panose="03050602040000000000" pitchFamily="66" charset="0"/>
            </a:endParaRPr>
          </a:p>
          <a:p>
            <a:r>
              <a:rPr lang="en-US" dirty="0">
                <a:latin typeface="XCCW DH A" panose="03050602040000000000" pitchFamily="66" charset="0"/>
              </a:rPr>
              <a:t>Day 5 – </a:t>
            </a:r>
            <a:r>
              <a:rPr lang="en-US" dirty="0" smtClean="0">
                <a:latin typeface="XCCW DH A" panose="03050602040000000000" pitchFamily="66" charset="0"/>
              </a:rPr>
              <a:t>Angles as turns</a:t>
            </a:r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746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358" y="326965"/>
            <a:ext cx="11553136" cy="407959"/>
          </a:xfrm>
        </p:spPr>
        <p:txBody>
          <a:bodyPr>
            <a:normAutofit fontScale="90000"/>
          </a:bodyPr>
          <a:lstStyle/>
          <a:p>
            <a:r>
              <a:rPr lang="en-GB" u="sng" dirty="0">
                <a:latin typeface="XCCW DH A" panose="03050602040000000000" pitchFamily="66" charset="0"/>
              </a:rPr>
              <a:t>Day 2 Challenge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58" y="1821860"/>
            <a:ext cx="4200525" cy="3057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892" y="1045027"/>
            <a:ext cx="565785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687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15857" cy="590839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XCCW DH A" panose="03050602040000000000" pitchFamily="66" charset="0"/>
              </a:rPr>
              <a:t>Day 3</a:t>
            </a:r>
            <a:br>
              <a:rPr lang="en-GB" u="sng" dirty="0" smtClean="0">
                <a:latin typeface="XCCW DH A" panose="03050602040000000000" pitchFamily="66" charset="0"/>
              </a:rPr>
            </a:br>
            <a:r>
              <a:rPr lang="en-GB" u="sng" dirty="0" smtClean="0">
                <a:latin typeface="XCCW DH A" panose="03050602040000000000" pitchFamily="66" charset="0"/>
              </a:rPr>
              <a:t>Arithmetic</a:t>
            </a:r>
            <a:endParaRPr lang="en-GB" u="sng" dirty="0">
              <a:latin typeface="XCCW DH 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0655"/>
            <a:ext cx="10515600" cy="54947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GB" dirty="0">
                <a:latin typeface="XCCW DH A" panose="03050602040000000000" pitchFamily="66" charset="0"/>
              </a:rPr>
              <a:t>Use the link below to play hit the button for your 9 and 8 times table practice.</a:t>
            </a:r>
          </a:p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GB" dirty="0">
                <a:latin typeface="XCCW DH A" panose="03050602040000000000" pitchFamily="66" charset="0"/>
                <a:hlinkClick r:id="rId2"/>
              </a:rPr>
              <a:t>https://www.topmarks.co.uk/maths-games/hit-the-button</a:t>
            </a:r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688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0" y="661987"/>
            <a:ext cx="5524500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35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0572" y="638629"/>
            <a:ext cx="33167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u="sng" dirty="0">
                <a:latin typeface="XCCW DH A" panose="03050602040000000000" pitchFamily="66" charset="0"/>
              </a:rPr>
              <a:t>Re-Cap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83779" y="1534510"/>
            <a:ext cx="2186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36" y="638629"/>
            <a:ext cx="552450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36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067E980-2161-4557-899B-3AC2DB34C206}"/>
              </a:ext>
            </a:extLst>
          </p:cNvPr>
          <p:cNvSpPr txBox="1"/>
          <p:nvPr/>
        </p:nvSpPr>
        <p:spPr>
          <a:xfrm>
            <a:off x="570391" y="414576"/>
            <a:ext cx="11387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u="sng" dirty="0">
                <a:latin typeface="XCCW DH A" panose="03050602040000000000" pitchFamily="66" charset="0"/>
              </a:rPr>
              <a:t>I Do – Identifying </a:t>
            </a:r>
            <a:r>
              <a:rPr lang="en-GB" sz="3600" u="sng" dirty="0" smtClean="0">
                <a:latin typeface="XCCW DH A" panose="03050602040000000000" pitchFamily="66" charset="0"/>
              </a:rPr>
              <a:t>turns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81" y="1627822"/>
            <a:ext cx="5381625" cy="4333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92687" y="1627822"/>
            <a:ext cx="52773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XCCW DH A" panose="03050602040000000000" pitchFamily="66" charset="0"/>
              </a:rPr>
              <a:t>Watch the video below to learn what clockwise and anti-clockwise means?</a:t>
            </a:r>
          </a:p>
          <a:p>
            <a:endParaRPr lang="en-GB" dirty="0"/>
          </a:p>
          <a:p>
            <a:r>
              <a:rPr lang="en-GB" dirty="0">
                <a:hlinkClick r:id="rId3"/>
              </a:rPr>
              <a:t>https://www.bbc.co.uk/bitesize/clips/zjyb9j6#:~:text=If%20you%20move%20in%20a,%2C%20this%20is%20anti%2Dclockwise</a:t>
            </a:r>
            <a:r>
              <a:rPr lang="en-GB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343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067E980-2161-4557-899B-3AC2DB34C206}"/>
              </a:ext>
            </a:extLst>
          </p:cNvPr>
          <p:cNvSpPr txBox="1"/>
          <p:nvPr/>
        </p:nvSpPr>
        <p:spPr>
          <a:xfrm>
            <a:off x="570391" y="414576"/>
            <a:ext cx="11387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u="sng" dirty="0">
                <a:latin typeface="XCCW DH A" panose="03050602040000000000" pitchFamily="66" charset="0"/>
              </a:rPr>
              <a:t>I Do – Identifying </a:t>
            </a:r>
            <a:r>
              <a:rPr lang="en-GB" sz="3600" u="sng" dirty="0" smtClean="0">
                <a:latin typeface="XCCW DH A" panose="03050602040000000000" pitchFamily="66" charset="0"/>
              </a:rPr>
              <a:t>turns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81" y="1627822"/>
            <a:ext cx="5381625" cy="4333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754" y="1997154"/>
            <a:ext cx="5655327" cy="332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79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067E980-2161-4557-899B-3AC2DB34C206}"/>
              </a:ext>
            </a:extLst>
          </p:cNvPr>
          <p:cNvSpPr txBox="1"/>
          <p:nvPr/>
        </p:nvSpPr>
        <p:spPr>
          <a:xfrm>
            <a:off x="570391" y="414576"/>
            <a:ext cx="11387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u="sng" dirty="0">
                <a:latin typeface="XCCW DH A" panose="03050602040000000000" pitchFamily="66" charset="0"/>
              </a:rPr>
              <a:t>We Do 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05" y="1375273"/>
            <a:ext cx="5553075" cy="4029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671" y="1872750"/>
            <a:ext cx="554355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65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067E980-2161-4557-899B-3AC2DB34C206}"/>
              </a:ext>
            </a:extLst>
          </p:cNvPr>
          <p:cNvSpPr txBox="1"/>
          <p:nvPr/>
        </p:nvSpPr>
        <p:spPr>
          <a:xfrm>
            <a:off x="570391" y="414576"/>
            <a:ext cx="11387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u="sng" dirty="0">
                <a:latin typeface="XCCW DH A" panose="03050602040000000000" pitchFamily="66" charset="0"/>
              </a:rPr>
              <a:t>We Do – 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09" y="1337854"/>
            <a:ext cx="5600700" cy="449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721" y="737741"/>
            <a:ext cx="552450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79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067E980-2161-4557-899B-3AC2DB34C206}"/>
              </a:ext>
            </a:extLst>
          </p:cNvPr>
          <p:cNvSpPr txBox="1"/>
          <p:nvPr/>
        </p:nvSpPr>
        <p:spPr>
          <a:xfrm>
            <a:off x="570391" y="414576"/>
            <a:ext cx="11387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u="sng" dirty="0" smtClean="0">
                <a:latin typeface="XCCW DH A" panose="03050602040000000000" pitchFamily="66" charset="0"/>
              </a:rPr>
              <a:t>We</a:t>
            </a:r>
            <a:r>
              <a:rPr lang="en-GB" sz="3600" u="sng" dirty="0" smtClean="0">
                <a:latin typeface="XCCW DH A" panose="03050602040000000000" pitchFamily="66" charset="0"/>
              </a:rPr>
              <a:t> Do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323" y="2468743"/>
            <a:ext cx="5067300" cy="504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98" y="3289118"/>
            <a:ext cx="5610225" cy="3467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10" y="1376457"/>
            <a:ext cx="5410200" cy="590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636" y="361010"/>
            <a:ext cx="4914900" cy="1362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2661" y="1990411"/>
            <a:ext cx="509587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20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067E980-2161-4557-899B-3AC2DB34C206}"/>
              </a:ext>
            </a:extLst>
          </p:cNvPr>
          <p:cNvSpPr txBox="1"/>
          <p:nvPr/>
        </p:nvSpPr>
        <p:spPr>
          <a:xfrm>
            <a:off x="570391" y="414576"/>
            <a:ext cx="11387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u="sng" dirty="0">
                <a:latin typeface="XCCW DH A" panose="03050602040000000000" pitchFamily="66" charset="0"/>
              </a:rPr>
              <a:t>You Do 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90" y="1705246"/>
            <a:ext cx="7756285" cy="375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59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XCCW DH A" panose="03050602040000000000" pitchFamily="66" charset="0"/>
              </a:rPr>
              <a:t>Arithmetic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XCCW DH A" panose="03050602040000000000" pitchFamily="66" charset="0"/>
              </a:rPr>
              <a:t>Let’s learn our x </a:t>
            </a:r>
            <a:r>
              <a:rPr lang="en-GB" dirty="0">
                <a:latin typeface="XCCW DH A" panose="03050602040000000000" pitchFamily="66" charset="0"/>
              </a:rPr>
              <a:t>6</a:t>
            </a:r>
            <a:r>
              <a:rPr lang="en-GB" dirty="0" smtClean="0">
                <a:latin typeface="XCCW DH A" panose="03050602040000000000" pitchFamily="66" charset="0"/>
              </a:rPr>
              <a:t> </a:t>
            </a:r>
            <a:r>
              <a:rPr lang="en-GB" dirty="0">
                <a:latin typeface="XCCW DH A" panose="03050602040000000000" pitchFamily="66" charset="0"/>
              </a:rPr>
              <a:t>tables</a:t>
            </a:r>
          </a:p>
          <a:p>
            <a:pPr marL="0" indent="0">
              <a:buNone/>
            </a:pPr>
            <a:r>
              <a:rPr lang="en-GB" dirty="0" smtClean="0">
                <a:latin typeface="XCCW DH A" panose="03050602040000000000" pitchFamily="66" charset="0"/>
              </a:rPr>
              <a:t>Play the game below</a:t>
            </a:r>
            <a:endParaRPr lang="en-GB" dirty="0">
              <a:latin typeface="XCCW DH A" panose="03050602040000000000" pitchFamily="66" charset="0"/>
            </a:endParaRPr>
          </a:p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GB" dirty="0">
                <a:latin typeface="XCCW DH A" panose="03050602040000000000" pitchFamily="66" charset="0"/>
              </a:rPr>
              <a:t>https://www.topmarks.co.uk/maths-games/hit-the-button</a:t>
            </a:r>
            <a:endParaRPr lang="en-GB" dirty="0">
              <a:latin typeface="XCCW DH A" panose="03050602040000000000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4478" y="0"/>
            <a:ext cx="216217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54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6287"/>
            <a:ext cx="11907010" cy="425772"/>
          </a:xfrm>
        </p:spPr>
        <p:txBody>
          <a:bodyPr>
            <a:normAutofit fontScale="90000"/>
          </a:bodyPr>
          <a:lstStyle/>
          <a:p>
            <a:r>
              <a:rPr lang="en-GB" u="sng" dirty="0">
                <a:latin typeface="XCCW DH A" panose="03050602040000000000" pitchFamily="66" charset="0"/>
              </a:rPr>
              <a:t>Day 3 Main Task – </a:t>
            </a:r>
            <a:r>
              <a:rPr lang="en-GB" u="sng" dirty="0" smtClean="0">
                <a:latin typeface="XCCW DH A" panose="03050602040000000000" pitchFamily="66" charset="0"/>
              </a:rPr>
              <a:t>Storms</a:t>
            </a:r>
            <a:endParaRPr lang="en-GB" u="sng" dirty="0">
              <a:latin typeface="XCCW DH A" panose="030506020400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01154" y="2511972"/>
            <a:ext cx="239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XCCW DH A" panose="03050602040000000000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687109-41BC-4074-B039-51660DF71863}"/>
              </a:ext>
            </a:extLst>
          </p:cNvPr>
          <p:cNvSpPr txBox="1"/>
          <p:nvPr/>
        </p:nvSpPr>
        <p:spPr>
          <a:xfrm>
            <a:off x="6096000" y="1819922"/>
            <a:ext cx="5453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XCCW DH A" panose="03050602040000000000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47" y="1613670"/>
            <a:ext cx="11619915" cy="455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98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6287"/>
            <a:ext cx="11907010" cy="425772"/>
          </a:xfrm>
        </p:spPr>
        <p:txBody>
          <a:bodyPr>
            <a:normAutofit fontScale="90000"/>
          </a:bodyPr>
          <a:lstStyle/>
          <a:p>
            <a:r>
              <a:rPr lang="en-GB" u="sng" dirty="0">
                <a:latin typeface="XCCW DH A" panose="03050602040000000000" pitchFamily="66" charset="0"/>
              </a:rPr>
              <a:t>Day 3 Main Task – </a:t>
            </a:r>
            <a:r>
              <a:rPr lang="en-GB" u="sng" dirty="0" smtClean="0">
                <a:latin typeface="XCCW DH A" panose="03050602040000000000" pitchFamily="66" charset="0"/>
              </a:rPr>
              <a:t>BP and Hulks</a:t>
            </a:r>
            <a:endParaRPr lang="en-GB" u="sng" dirty="0">
              <a:latin typeface="XCCW DH A" panose="030506020400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01154" y="2511972"/>
            <a:ext cx="239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XCCW DH 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72" y="1140006"/>
            <a:ext cx="3857625" cy="5048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927" y="1140006"/>
            <a:ext cx="38671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425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43" y="793538"/>
            <a:ext cx="4087685" cy="425772"/>
          </a:xfrm>
        </p:spPr>
        <p:txBody>
          <a:bodyPr>
            <a:normAutofit fontScale="90000"/>
          </a:bodyPr>
          <a:lstStyle/>
          <a:p>
            <a:r>
              <a:rPr lang="en-GB" u="sng" dirty="0">
                <a:latin typeface="XCCW DH A" panose="03050602040000000000" pitchFamily="66" charset="0"/>
              </a:rPr>
              <a:t>Day </a:t>
            </a:r>
            <a:r>
              <a:rPr lang="en-GB" u="sng" dirty="0" smtClean="0">
                <a:latin typeface="XCCW DH A" panose="03050602040000000000" pitchFamily="66" charset="0"/>
              </a:rPr>
              <a:t>3 Answers</a:t>
            </a:r>
            <a:endParaRPr lang="en-GB" u="sng" dirty="0">
              <a:latin typeface="XCCW DH 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474" y="1607820"/>
            <a:ext cx="3762375" cy="510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531" y="505777"/>
            <a:ext cx="4622891" cy="617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817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XCCW DH A" panose="03050602040000000000" pitchFamily="66" charset="0"/>
              </a:rPr>
              <a:t>Day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GB" dirty="0">
                <a:latin typeface="XCCW DH A" panose="03050602040000000000" pitchFamily="66" charset="0"/>
              </a:rPr>
              <a:t>Use the link below to play hit the button for your 6 and 7 times table practice.</a:t>
            </a:r>
          </a:p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GB" dirty="0">
                <a:latin typeface="XCCW DH A" panose="03050602040000000000" pitchFamily="66" charset="0"/>
                <a:hlinkClick r:id="rId2"/>
              </a:rPr>
              <a:t>https://www.topmarks.co.uk/maths-games/hit-the-button</a:t>
            </a:r>
            <a:endParaRPr lang="en-GB" dirty="0">
              <a:latin typeface="XCCW DH A" panose="03050602040000000000" pitchFamily="66" charset="0"/>
            </a:endParaRPr>
          </a:p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8989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XCCW DH A" panose="03050602040000000000" pitchFamily="66" charset="0"/>
              </a:rPr>
              <a:t>Day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99" y="1825625"/>
            <a:ext cx="5172075" cy="2876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0" y="525462"/>
            <a:ext cx="5353050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453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XCCW DH A" panose="03050602040000000000" pitchFamily="66" charset="0"/>
              </a:rPr>
              <a:t>Day </a:t>
            </a:r>
            <a:r>
              <a:rPr lang="en-GB" dirty="0" smtClean="0">
                <a:latin typeface="XCCW DH A" panose="03050602040000000000" pitchFamily="66" charset="0"/>
              </a:rPr>
              <a:t>4 Answers</a:t>
            </a:r>
            <a:endParaRPr lang="en-GB" dirty="0">
              <a:latin typeface="XCCW DH 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712" y="1459230"/>
            <a:ext cx="536257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168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0572" y="638629"/>
            <a:ext cx="113954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u="sng" dirty="0">
                <a:latin typeface="XCCW DH A" panose="03050602040000000000" pitchFamily="66" charset="0"/>
              </a:rPr>
              <a:t>I Do</a:t>
            </a:r>
            <a:r>
              <a:rPr lang="en-GB" sz="4000" u="sng" dirty="0" smtClean="0">
                <a:latin typeface="XCCW DH A" panose="03050602040000000000" pitchFamily="66" charset="0"/>
              </a:rPr>
              <a:t>…. </a:t>
            </a:r>
            <a:endParaRPr lang="en-GB" sz="4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20B217-21AA-46CF-BF94-A65F3D42DCC6}"/>
              </a:ext>
            </a:extLst>
          </p:cNvPr>
          <p:cNvSpPr txBox="1"/>
          <p:nvPr/>
        </p:nvSpPr>
        <p:spPr>
          <a:xfrm>
            <a:off x="6668343" y="5310612"/>
            <a:ext cx="208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XCCW DH A" panose="03050602040000000000" pitchFamily="66" charset="0"/>
              </a:rPr>
              <a:t> </a:t>
            </a:r>
            <a:endParaRPr lang="en-GB" dirty="0">
              <a:latin typeface="XCCW DH A" panose="03050602040000000000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40" y="1538831"/>
            <a:ext cx="467677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481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0572" y="638629"/>
            <a:ext cx="113954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u="sng" dirty="0">
                <a:latin typeface="XCCW DH A" panose="03050602040000000000" pitchFamily="66" charset="0"/>
              </a:rPr>
              <a:t>I Do</a:t>
            </a:r>
            <a:r>
              <a:rPr lang="en-GB" sz="4000" u="sng" dirty="0" smtClean="0">
                <a:latin typeface="XCCW DH A" panose="03050602040000000000" pitchFamily="66" charset="0"/>
              </a:rPr>
              <a:t>…. Answer </a:t>
            </a:r>
            <a:endParaRPr lang="en-GB" sz="4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20B217-21AA-46CF-BF94-A65F3D42DCC6}"/>
              </a:ext>
            </a:extLst>
          </p:cNvPr>
          <p:cNvSpPr txBox="1"/>
          <p:nvPr/>
        </p:nvSpPr>
        <p:spPr>
          <a:xfrm>
            <a:off x="6668343" y="5310612"/>
            <a:ext cx="208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XCCW DH A" panose="03050602040000000000" pitchFamily="66" charset="0"/>
              </a:rPr>
              <a:t> </a:t>
            </a:r>
            <a:endParaRPr lang="en-GB" dirty="0">
              <a:latin typeface="XCCW DH A" panose="03050602040000000000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40" y="1538831"/>
            <a:ext cx="4676775" cy="3362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059" y="1538831"/>
            <a:ext cx="47815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355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0572" y="638629"/>
            <a:ext cx="113954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u="sng" dirty="0">
                <a:latin typeface="XCCW DH A" panose="03050602040000000000" pitchFamily="66" charset="0"/>
              </a:rPr>
              <a:t>We Do</a:t>
            </a:r>
            <a:r>
              <a:rPr lang="en-GB" sz="4000" u="sng" dirty="0" smtClean="0">
                <a:latin typeface="XCCW DH A" panose="03050602040000000000" pitchFamily="66" charset="0"/>
              </a:rPr>
              <a:t>…. 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765" y="1835603"/>
            <a:ext cx="4941542" cy="391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190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0572" y="638629"/>
            <a:ext cx="113954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u="sng" dirty="0">
                <a:latin typeface="XCCW DH A" panose="03050602040000000000" pitchFamily="66" charset="0"/>
              </a:rPr>
              <a:t>We Do</a:t>
            </a:r>
            <a:r>
              <a:rPr lang="en-GB" sz="4000" u="sng" dirty="0" smtClean="0">
                <a:latin typeface="XCCW DH A" panose="03050602040000000000" pitchFamily="66" charset="0"/>
              </a:rPr>
              <a:t>…. Answers  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765" y="1835603"/>
            <a:ext cx="4941542" cy="39120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022" y="1959292"/>
            <a:ext cx="433387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50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latin typeface="XCCW DH A" panose="03050602040000000000" pitchFamily="66" charset="0"/>
              </a:rPr>
              <a:t>Day 1 – Recap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55" y="1690688"/>
            <a:ext cx="5648325" cy="3619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375" y="633413"/>
            <a:ext cx="521017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329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0572" y="638629"/>
            <a:ext cx="113954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u="sng" dirty="0" smtClean="0">
                <a:latin typeface="XCCW DH A" panose="03050602040000000000" pitchFamily="66" charset="0"/>
              </a:rPr>
              <a:t>You do..</a:t>
            </a:r>
            <a:endParaRPr lang="en-GB" sz="4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20B217-21AA-46CF-BF94-A65F3D42DCC6}"/>
              </a:ext>
            </a:extLst>
          </p:cNvPr>
          <p:cNvSpPr txBox="1"/>
          <p:nvPr/>
        </p:nvSpPr>
        <p:spPr>
          <a:xfrm>
            <a:off x="6668343" y="5310612"/>
            <a:ext cx="208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DH A" panose="03050602040000000000" pitchFamily="66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594" y="1562643"/>
            <a:ext cx="5753663" cy="391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773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0572" y="638629"/>
            <a:ext cx="113954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u="sng" dirty="0" smtClean="0">
                <a:latin typeface="XCCW DH A" panose="03050602040000000000" pitchFamily="66" charset="0"/>
              </a:rPr>
              <a:t>You do.. Answers</a:t>
            </a:r>
            <a:endParaRPr lang="en-GB" sz="4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20B217-21AA-46CF-BF94-A65F3D42DCC6}"/>
              </a:ext>
            </a:extLst>
          </p:cNvPr>
          <p:cNvSpPr txBox="1"/>
          <p:nvPr/>
        </p:nvSpPr>
        <p:spPr>
          <a:xfrm>
            <a:off x="6668343" y="5310612"/>
            <a:ext cx="208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DH A" panose="03050602040000000000" pitchFamily="66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11" y="1769251"/>
            <a:ext cx="5753663" cy="39106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232" y="2081637"/>
            <a:ext cx="46005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08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058" y="240434"/>
            <a:ext cx="11815062" cy="407959"/>
          </a:xfrm>
        </p:spPr>
        <p:txBody>
          <a:bodyPr>
            <a:normAutofit fontScale="90000"/>
          </a:bodyPr>
          <a:lstStyle/>
          <a:p>
            <a:r>
              <a:rPr lang="en-GB" u="sng" dirty="0">
                <a:latin typeface="XCCW DH A" panose="03050602040000000000" pitchFamily="66" charset="0"/>
              </a:rPr>
              <a:t>Day 4 - Main Task Hulks and BP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43" y="1295263"/>
            <a:ext cx="4267200" cy="3457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802" y="1163955"/>
            <a:ext cx="567690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838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058" y="240434"/>
            <a:ext cx="11815062" cy="407959"/>
          </a:xfrm>
        </p:spPr>
        <p:txBody>
          <a:bodyPr>
            <a:normAutofit fontScale="90000"/>
          </a:bodyPr>
          <a:lstStyle/>
          <a:p>
            <a:r>
              <a:rPr lang="en-GB" u="sng" dirty="0">
                <a:latin typeface="XCCW DH A" panose="03050602040000000000" pitchFamily="66" charset="0"/>
              </a:rPr>
              <a:t>Day 4 - Main Task Storms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858" y="866775"/>
            <a:ext cx="5743575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952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058" y="240434"/>
            <a:ext cx="7425971" cy="407959"/>
          </a:xfrm>
        </p:spPr>
        <p:txBody>
          <a:bodyPr>
            <a:normAutofit fontScale="90000"/>
          </a:bodyPr>
          <a:lstStyle/>
          <a:p>
            <a:r>
              <a:rPr lang="en-GB" u="sng" dirty="0">
                <a:latin typeface="XCCW DH A" panose="03050602040000000000" pitchFamily="66" charset="0"/>
              </a:rPr>
              <a:t>Day 4 – Challenge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100" y="938212"/>
            <a:ext cx="525780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421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15857" cy="590839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XCCW DH A" panose="03050602040000000000" pitchFamily="66" charset="0"/>
              </a:rPr>
              <a:t> Day 5 Arithmetic</a:t>
            </a:r>
            <a:endParaRPr lang="en-GB" u="sng" dirty="0">
              <a:latin typeface="XCCW DH A" panose="0305060204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0655"/>
            <a:ext cx="10515600" cy="5494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XCCW DH A" panose="03050602040000000000" pitchFamily="66" charset="0"/>
              </a:rPr>
              <a:t>Test yourself on your 6 times tables. </a:t>
            </a:r>
          </a:p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  <a:p>
            <a:pPr marL="514350" indent="-514350">
              <a:buAutoNum type="arabicPeriod"/>
            </a:pPr>
            <a:r>
              <a:rPr lang="en-GB" dirty="0">
                <a:latin typeface="XCCW DH A" panose="03050602040000000000" pitchFamily="66" charset="0"/>
              </a:rPr>
              <a:t>4 X 6=</a:t>
            </a:r>
          </a:p>
          <a:p>
            <a:pPr marL="514350" indent="-514350">
              <a:buAutoNum type="arabicPeriod"/>
            </a:pPr>
            <a:r>
              <a:rPr lang="en-GB" dirty="0">
                <a:latin typeface="XCCW DH A" panose="03050602040000000000" pitchFamily="66" charset="0"/>
              </a:rPr>
              <a:t>6 X 6=</a:t>
            </a:r>
          </a:p>
          <a:p>
            <a:pPr marL="514350" indent="-514350">
              <a:buAutoNum type="arabicPeriod"/>
            </a:pPr>
            <a:r>
              <a:rPr lang="en-GB" dirty="0">
                <a:latin typeface="XCCW DH A" panose="03050602040000000000" pitchFamily="66" charset="0"/>
              </a:rPr>
              <a:t>8 X 6=</a:t>
            </a:r>
          </a:p>
          <a:p>
            <a:pPr marL="514350" indent="-514350">
              <a:buAutoNum type="arabicPeriod"/>
            </a:pPr>
            <a:r>
              <a:rPr lang="en-GB" dirty="0">
                <a:latin typeface="XCCW DH A" panose="03050602040000000000" pitchFamily="66" charset="0"/>
              </a:rPr>
              <a:t>1 X 6=</a:t>
            </a:r>
          </a:p>
          <a:p>
            <a:pPr marL="514350" indent="-514350">
              <a:buAutoNum type="arabicPeriod"/>
            </a:pPr>
            <a:r>
              <a:rPr lang="en-GB" dirty="0">
                <a:latin typeface="XCCW DH A" panose="03050602040000000000" pitchFamily="66" charset="0"/>
              </a:rPr>
              <a:t>9 X 6=</a:t>
            </a:r>
          </a:p>
          <a:p>
            <a:pPr marL="514350" indent="-514350">
              <a:buAutoNum type="arabicPeriod"/>
            </a:pPr>
            <a:r>
              <a:rPr lang="en-GB" dirty="0">
                <a:latin typeface="XCCW DH A" panose="03050602040000000000" pitchFamily="66" charset="0"/>
              </a:rPr>
              <a:t>2 X 6=</a:t>
            </a:r>
          </a:p>
          <a:p>
            <a:pPr marL="514350" indent="-514350">
              <a:buAutoNum type="arabicPeriod"/>
            </a:pPr>
            <a:r>
              <a:rPr lang="en-GB" dirty="0">
                <a:latin typeface="XCCW DH A" panose="03050602040000000000" pitchFamily="66" charset="0"/>
              </a:rPr>
              <a:t>10 X 6=</a:t>
            </a:r>
          </a:p>
          <a:p>
            <a:pPr marL="514350" indent="-514350">
              <a:buAutoNum type="arabicPeriod"/>
            </a:pPr>
            <a:r>
              <a:rPr lang="en-GB" dirty="0">
                <a:latin typeface="XCCW DH A" panose="03050602040000000000" pitchFamily="66" charset="0"/>
              </a:rPr>
              <a:t>4 X 6= </a:t>
            </a:r>
            <a:endParaRPr lang="en-GB" sz="3600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3341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325" y="785812"/>
            <a:ext cx="5467350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641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848" y="393791"/>
            <a:ext cx="5495925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286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088E69-7C06-4B48-9D19-852BF7B5283B}"/>
              </a:ext>
            </a:extLst>
          </p:cNvPr>
          <p:cNvSpPr txBox="1"/>
          <p:nvPr/>
        </p:nvSpPr>
        <p:spPr>
          <a:xfrm>
            <a:off x="834501" y="435007"/>
            <a:ext cx="8675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XCCW DH A" panose="03050602040000000000" pitchFamily="66" charset="0"/>
              </a:rPr>
              <a:t>Clockwise and Anti-clockwise</a:t>
            </a:r>
            <a:endParaRPr lang="en-GB" dirty="0">
              <a:latin typeface="XCCW DH 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671" y="1543321"/>
            <a:ext cx="7641450" cy="477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349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088E69-7C06-4B48-9D19-852BF7B5283B}"/>
              </a:ext>
            </a:extLst>
          </p:cNvPr>
          <p:cNvSpPr txBox="1"/>
          <p:nvPr/>
        </p:nvSpPr>
        <p:spPr>
          <a:xfrm>
            <a:off x="834501" y="435007"/>
            <a:ext cx="6125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XCCW DH A" panose="03050602040000000000" pitchFamily="66" charset="0"/>
              </a:rPr>
              <a:t>I Do</a:t>
            </a:r>
            <a:r>
              <a:rPr lang="en-GB" sz="2800" dirty="0" smtClean="0">
                <a:latin typeface="XCCW DH A" panose="03050602040000000000" pitchFamily="66" charset="0"/>
              </a:rPr>
              <a:t>…. </a:t>
            </a:r>
            <a:endParaRPr lang="en-GB" dirty="0">
              <a:latin typeface="XCCW DH 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366" y="1451473"/>
            <a:ext cx="7443173" cy="39434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0080" y="5995851"/>
            <a:ext cx="9579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If the coins moved 2 squares down and turned a quarter anti-clockwise. What would they be facing?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069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XCCW DH A" panose="03050602040000000000" pitchFamily="66" charset="0"/>
              </a:rPr>
              <a:t>Day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34720" y="1027906"/>
            <a:ext cx="3300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708" y="448866"/>
            <a:ext cx="4181475" cy="495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50" y="1774429"/>
            <a:ext cx="6028108" cy="35029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84127" y="1881051"/>
            <a:ext cx="4882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XCCW DH A" panose="03050602040000000000" pitchFamily="66" charset="0"/>
              </a:rPr>
              <a:t>Watch the video below</a:t>
            </a:r>
          </a:p>
          <a:p>
            <a:endParaRPr lang="en-GB" dirty="0">
              <a:latin typeface="XCCW DH A" panose="03050602040000000000" pitchFamily="66" charset="0"/>
            </a:endParaRPr>
          </a:p>
          <a:p>
            <a:r>
              <a:rPr lang="en-GB" dirty="0">
                <a:latin typeface="XCCW DH A" panose="03050602040000000000" pitchFamily="66" charset="0"/>
                <a:hlinkClick r:id="rId4"/>
              </a:rPr>
              <a:t>https://www.bbc.co.uk/bitesize/topics/zrhp34j/articles/z8t72p3#:~:text=a%20shape%20symmetrical%3F-,Symmetry,would%20show%20the%20whole%20shape</a:t>
            </a:r>
            <a:r>
              <a:rPr lang="en-GB" dirty="0" smtClean="0">
                <a:latin typeface="XCCW DH A" panose="03050602040000000000" pitchFamily="66" charset="0"/>
              </a:rPr>
              <a:t>. </a:t>
            </a:r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2296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088E69-7C06-4B48-9D19-852BF7B5283B}"/>
              </a:ext>
            </a:extLst>
          </p:cNvPr>
          <p:cNvSpPr txBox="1"/>
          <p:nvPr/>
        </p:nvSpPr>
        <p:spPr>
          <a:xfrm>
            <a:off x="834501" y="435007"/>
            <a:ext cx="6125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XCCW DH A" panose="03050602040000000000" pitchFamily="66" charset="0"/>
              </a:rPr>
              <a:t>I Do</a:t>
            </a:r>
            <a:r>
              <a:rPr lang="en-GB" sz="2800" dirty="0" smtClean="0">
                <a:latin typeface="XCCW DH A" panose="03050602040000000000" pitchFamily="66" charset="0"/>
              </a:rPr>
              <a:t>…. Answers </a:t>
            </a:r>
            <a:endParaRPr lang="en-GB" dirty="0">
              <a:latin typeface="XCCW DH 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366" y="1451473"/>
            <a:ext cx="7443173" cy="39434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0080" y="5995851"/>
            <a:ext cx="9202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If the coins moved 2 squares down and turned a quarter clockwise. What would they be facing?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366069" y="2468880"/>
            <a:ext cx="1217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Parrot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251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088E69-7C06-4B48-9D19-852BF7B5283B}"/>
              </a:ext>
            </a:extLst>
          </p:cNvPr>
          <p:cNvSpPr txBox="1"/>
          <p:nvPr/>
        </p:nvSpPr>
        <p:spPr>
          <a:xfrm>
            <a:off x="834501" y="435007"/>
            <a:ext cx="6125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XCCW DH A" panose="03050602040000000000" pitchFamily="66" charset="0"/>
              </a:rPr>
              <a:t>We Do</a:t>
            </a:r>
            <a:r>
              <a:rPr lang="en-GB" sz="2800" dirty="0" smtClean="0">
                <a:latin typeface="XCCW DH A" panose="03050602040000000000" pitchFamily="66" charset="0"/>
              </a:rPr>
              <a:t>…..</a:t>
            </a:r>
            <a:endParaRPr lang="en-GB" dirty="0">
              <a:latin typeface="XCCW DH A" panose="03050602040000000000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210" y="1266416"/>
            <a:ext cx="8222156" cy="42330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5840" y="5917474"/>
            <a:ext cx="978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If the pirate moved one square to the right and did a full turn anti-clockwise. Who would he be facing?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91247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088E69-7C06-4B48-9D19-852BF7B5283B}"/>
              </a:ext>
            </a:extLst>
          </p:cNvPr>
          <p:cNvSpPr txBox="1"/>
          <p:nvPr/>
        </p:nvSpPr>
        <p:spPr>
          <a:xfrm>
            <a:off x="834501" y="435007"/>
            <a:ext cx="6125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XCCW DH A" panose="03050602040000000000" pitchFamily="66" charset="0"/>
              </a:rPr>
              <a:t>We Do</a:t>
            </a:r>
            <a:r>
              <a:rPr lang="en-GB" sz="2800" dirty="0" smtClean="0">
                <a:latin typeface="XCCW DH A" panose="03050602040000000000" pitchFamily="66" charset="0"/>
              </a:rPr>
              <a:t>….. Answers </a:t>
            </a:r>
            <a:endParaRPr lang="en-GB" dirty="0">
              <a:latin typeface="XCCW DH A" panose="03050602040000000000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99" y="1423170"/>
            <a:ext cx="8222156" cy="42330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5840" y="5917474"/>
            <a:ext cx="978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If the pirate moved one square to the right and did a full turn anti-clockwise. Who would he be facing?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457509" y="2756263"/>
            <a:ext cx="859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Flag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3240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1C0BF6C-CE6C-43B1-8F59-5A336039A2EA}"/>
              </a:ext>
            </a:extLst>
          </p:cNvPr>
          <p:cNvSpPr txBox="1"/>
          <p:nvPr/>
        </p:nvSpPr>
        <p:spPr>
          <a:xfrm>
            <a:off x="443883" y="452761"/>
            <a:ext cx="4500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XCCW DH A" panose="03050602040000000000" pitchFamily="66" charset="0"/>
              </a:rPr>
              <a:t>You Do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242" y="1037536"/>
            <a:ext cx="7004957" cy="477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217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1C0BF6C-CE6C-43B1-8F59-5A336039A2EA}"/>
              </a:ext>
            </a:extLst>
          </p:cNvPr>
          <p:cNvSpPr txBox="1"/>
          <p:nvPr/>
        </p:nvSpPr>
        <p:spPr>
          <a:xfrm>
            <a:off x="443883" y="452761"/>
            <a:ext cx="45009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XCCW DH A" panose="03050602040000000000" pitchFamily="66" charset="0"/>
              </a:rPr>
              <a:t>You </a:t>
            </a:r>
            <a:r>
              <a:rPr lang="en-GB" sz="3200" dirty="0" smtClean="0">
                <a:latin typeface="XCCW DH A" panose="03050602040000000000" pitchFamily="66" charset="0"/>
              </a:rPr>
              <a:t>Do- Answers</a:t>
            </a:r>
            <a:endParaRPr lang="en-GB" sz="3200" dirty="0">
              <a:latin typeface="XCCW DH A" panose="03050602040000000000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79" y="1742931"/>
            <a:ext cx="7004957" cy="47739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0777" y="3226526"/>
            <a:ext cx="1524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Nothing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399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154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u="sng" dirty="0">
                <a:latin typeface="XCCW DH A" panose="03050602040000000000" pitchFamily="66" charset="0"/>
              </a:rPr>
              <a:t>Day 5-Main task Hulks and BP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487" y="1000124"/>
            <a:ext cx="6160090" cy="580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009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154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u="sng" dirty="0">
                <a:latin typeface="XCCW DH A" panose="03050602040000000000" pitchFamily="66" charset="0"/>
              </a:rPr>
              <a:t>Day 5-Main task Storms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720" y="1325563"/>
            <a:ext cx="55721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695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154" y="0"/>
            <a:ext cx="10515600" cy="1325563"/>
          </a:xfrm>
        </p:spPr>
        <p:txBody>
          <a:bodyPr/>
          <a:lstStyle/>
          <a:p>
            <a:r>
              <a:rPr lang="en-GB" u="sng" dirty="0">
                <a:latin typeface="XCCW DH A" panose="03050602040000000000" pitchFamily="66" charset="0"/>
              </a:rPr>
              <a:t>Day 5- </a:t>
            </a:r>
            <a:r>
              <a:rPr lang="en-GB" u="sng">
                <a:latin typeface="XCCW DH A" panose="03050602040000000000" pitchFamily="66" charset="0"/>
              </a:rPr>
              <a:t>Further Challenge</a:t>
            </a:r>
            <a:endParaRPr lang="en-GB" u="sng" dirty="0">
              <a:latin typeface="XCCW DH A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1400174"/>
            <a:ext cx="7989118" cy="447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71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XCCW DH A" panose="03050602040000000000" pitchFamily="66" charset="0"/>
              </a:rPr>
              <a:t>Day </a:t>
            </a:r>
            <a:r>
              <a:rPr lang="en-GB" dirty="0" smtClean="0">
                <a:latin typeface="XCCW DH A" panose="03050602040000000000" pitchFamily="66" charset="0"/>
              </a:rPr>
              <a:t>1- I do</a:t>
            </a:r>
            <a:endParaRPr lang="en-GB" dirty="0">
              <a:latin typeface="XCCW DH 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42" y="1543610"/>
            <a:ext cx="5410200" cy="2533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868" y="528638"/>
            <a:ext cx="5172075" cy="1162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780" y="1854201"/>
            <a:ext cx="27622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28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931" y="13781"/>
            <a:ext cx="10515600" cy="1325563"/>
          </a:xfrm>
        </p:spPr>
        <p:txBody>
          <a:bodyPr/>
          <a:lstStyle/>
          <a:p>
            <a:r>
              <a:rPr lang="en-GB" u="sng" dirty="0">
                <a:latin typeface="XCCW DH A" panose="03050602040000000000" pitchFamily="66" charset="0"/>
              </a:rPr>
              <a:t>I do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381" y="147356"/>
            <a:ext cx="6926930" cy="32278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3718" y="3845859"/>
            <a:ext cx="4758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XCCW DH A" panose="03050602040000000000" pitchFamily="66" charset="0"/>
              </a:rPr>
              <a:t>It has 3 lines of symmetry!</a:t>
            </a:r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036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682" y="386146"/>
            <a:ext cx="12352283" cy="549275"/>
          </a:xfrm>
        </p:spPr>
        <p:txBody>
          <a:bodyPr>
            <a:normAutofit fontScale="90000"/>
          </a:bodyPr>
          <a:lstStyle/>
          <a:p>
            <a:r>
              <a:rPr lang="en-GB" u="sng" dirty="0">
                <a:latin typeface="XCCW DH A" panose="03050602040000000000" pitchFamily="66" charset="0"/>
              </a:rPr>
              <a:t>We do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135" y="386145"/>
            <a:ext cx="7218830" cy="554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93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6176" y="-92075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u="sng" dirty="0">
                <a:latin typeface="XCCW DH A" panose="03050602040000000000" pitchFamily="66" charset="0"/>
              </a:rPr>
              <a:t>We do - Answers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396" y="1233488"/>
            <a:ext cx="9378203" cy="473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8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4"/>
    </mc:Choice>
    <mc:Fallback xmlns="">
      <p:transition spd="slow" advTm="7524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</TotalTime>
  <Words>542</Words>
  <Application>Microsoft Office PowerPoint</Application>
  <PresentationFormat>Widescreen</PresentationFormat>
  <Paragraphs>120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Calibri</vt:lpstr>
      <vt:lpstr>Calibri Light</vt:lpstr>
      <vt:lpstr>XCCW DH A</vt:lpstr>
      <vt:lpstr>Office Theme</vt:lpstr>
      <vt:lpstr>Maths Home Learning</vt:lpstr>
      <vt:lpstr>This week…</vt:lpstr>
      <vt:lpstr>Arithmetic</vt:lpstr>
      <vt:lpstr>Day 1 – Recap </vt:lpstr>
      <vt:lpstr>Day 1</vt:lpstr>
      <vt:lpstr>Day 1- I do</vt:lpstr>
      <vt:lpstr>I do</vt:lpstr>
      <vt:lpstr>We do</vt:lpstr>
      <vt:lpstr>We do - Answers</vt:lpstr>
      <vt:lpstr>You Do…</vt:lpstr>
      <vt:lpstr>You Do…Answers </vt:lpstr>
      <vt:lpstr>Main Task</vt:lpstr>
      <vt:lpstr>Answers</vt:lpstr>
      <vt:lpstr>Day 2 Chant your 6 x tables</vt:lpstr>
      <vt:lpstr>PowerPoint Presentation</vt:lpstr>
      <vt:lpstr>PowerPoint Presentation</vt:lpstr>
      <vt:lpstr>PowerPoint Presentation</vt:lpstr>
      <vt:lpstr>Day 2 Main Task –</vt:lpstr>
      <vt:lpstr>Day 2 Main Task – Answers </vt:lpstr>
      <vt:lpstr>Day 2 Challenge </vt:lpstr>
      <vt:lpstr>Day 3 Arithmetic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Day 3 Main Task – Storms</vt:lpstr>
      <vt:lpstr>Day 3 Main Task – BP and Hulks</vt:lpstr>
      <vt:lpstr>Day 3 Answers</vt:lpstr>
      <vt:lpstr>Day 4</vt:lpstr>
      <vt:lpstr>Day 4</vt:lpstr>
      <vt:lpstr>Day 4 Answers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Day 4 - Main Task Hulks and BP</vt:lpstr>
      <vt:lpstr>Day 4 - Main Task Storms </vt:lpstr>
      <vt:lpstr>Day 4 – Challenge </vt:lpstr>
      <vt:lpstr> Day 5 Arithmetic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Day 5-Main task Hulks and BP</vt:lpstr>
      <vt:lpstr>Day 5-Main task Storms</vt:lpstr>
      <vt:lpstr>Day 5- Further Challenge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Home Learning</dc:title>
  <dc:creator>Siobhan Barford</dc:creator>
  <cp:lastModifiedBy>Mandeep Kaur</cp:lastModifiedBy>
  <cp:revision>123</cp:revision>
  <dcterms:created xsi:type="dcterms:W3CDTF">2020-09-11T10:00:33Z</dcterms:created>
  <dcterms:modified xsi:type="dcterms:W3CDTF">2020-11-15T16:03:20Z</dcterms:modified>
</cp:coreProperties>
</file>