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264" r:id="rId3"/>
    <p:sldId id="276" r:id="rId4"/>
    <p:sldId id="278" r:id="rId5"/>
    <p:sldId id="260" r:id="rId6"/>
    <p:sldId id="339" r:id="rId7"/>
    <p:sldId id="357" r:id="rId8"/>
    <p:sldId id="359" r:id="rId9"/>
    <p:sldId id="280" r:id="rId10"/>
    <p:sldId id="340" r:id="rId11"/>
    <p:sldId id="341" r:id="rId12"/>
    <p:sldId id="259" r:id="rId13"/>
    <p:sldId id="374" r:id="rId14"/>
    <p:sldId id="375" r:id="rId15"/>
    <p:sldId id="261" r:id="rId16"/>
    <p:sldId id="342" r:id="rId17"/>
    <p:sldId id="262" r:id="rId18"/>
    <p:sldId id="343" r:id="rId19"/>
    <p:sldId id="376" r:id="rId20"/>
    <p:sldId id="267" r:id="rId21"/>
    <p:sldId id="377" r:id="rId22"/>
    <p:sldId id="378" r:id="rId23"/>
    <p:sldId id="379" r:id="rId24"/>
    <p:sldId id="380" r:id="rId25"/>
    <p:sldId id="381" r:id="rId26"/>
    <p:sldId id="268" r:id="rId27"/>
    <p:sldId id="346" r:id="rId28"/>
    <p:sldId id="382" r:id="rId29"/>
    <p:sldId id="383" r:id="rId30"/>
    <p:sldId id="288" r:id="rId31"/>
    <p:sldId id="289" r:id="rId32"/>
    <p:sldId id="331" r:id="rId33"/>
    <p:sldId id="291" r:id="rId34"/>
    <p:sldId id="333" r:id="rId35"/>
    <p:sldId id="384" r:id="rId36"/>
    <p:sldId id="385" r:id="rId37"/>
    <p:sldId id="386" r:id="rId38"/>
    <p:sldId id="387" r:id="rId39"/>
    <p:sldId id="297" r:id="rId40"/>
    <p:sldId id="388" r:id="rId41"/>
    <p:sldId id="348" r:id="rId42"/>
    <p:sldId id="299" r:id="rId43"/>
    <p:sldId id="389" r:id="rId44"/>
    <p:sldId id="390" r:id="rId45"/>
    <p:sldId id="301" r:id="rId46"/>
    <p:sldId id="391" r:id="rId47"/>
    <p:sldId id="392" r:id="rId48"/>
    <p:sldId id="393" r:id="rId49"/>
    <p:sldId id="394" r:id="rId50"/>
    <p:sldId id="395" r:id="rId51"/>
    <p:sldId id="397" r:id="rId52"/>
    <p:sldId id="396" r:id="rId53"/>
    <p:sldId id="398" r:id="rId54"/>
    <p:sldId id="399" r:id="rId55"/>
    <p:sldId id="400" r:id="rId56"/>
    <p:sldId id="351" r:id="rId57"/>
    <p:sldId id="401" r:id="rId58"/>
    <p:sldId id="307" r:id="rId59"/>
    <p:sldId id="309" r:id="rId60"/>
    <p:sldId id="311" r:id="rId61"/>
    <p:sldId id="352" r:id="rId62"/>
    <p:sldId id="402" r:id="rId63"/>
    <p:sldId id="403" r:id="rId64"/>
    <p:sldId id="404" r:id="rId65"/>
    <p:sldId id="405" r:id="rId66"/>
    <p:sldId id="406" r:id="rId67"/>
    <p:sldId id="312" r:id="rId68"/>
    <p:sldId id="407" r:id="rId69"/>
    <p:sldId id="317" r:id="rId70"/>
    <p:sldId id="408" r:id="rId71"/>
    <p:sldId id="356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hir Mahmood" initials="TM" lastIdx="1" clrIdx="0">
    <p:extLst>
      <p:ext uri="{19B8F6BF-5375-455C-9EA6-DF929625EA0E}">
        <p15:presenceInfo xmlns:p15="http://schemas.microsoft.com/office/powerpoint/2012/main" userId="Tahir Mahmo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8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D564A-4504-4C06-91B4-6E542168A2B9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1BAC0-90C8-46C4-A4C5-FCC53C5D66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47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08/11/2020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EvUO_d8Uzf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marks.co.uk/maths-games/hit-the-button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Maths Home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1638"/>
            <a:ext cx="9144000" cy="1655762"/>
          </a:xfrm>
        </p:spPr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Week Beginning 09.11.2020</a:t>
            </a:r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/>
    </mc:Choice>
    <mc:Fallback xmlns="">
      <p:transition spd="slow" advTm="41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82" y="386146"/>
            <a:ext cx="12352283" cy="549275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We 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4C3151-CDF5-49E0-84A9-40E2B86A5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8" y="4588166"/>
            <a:ext cx="5831542" cy="1981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43E2C5-428C-4ABE-BE25-3F2BEC216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934" y="75500"/>
            <a:ext cx="6035042" cy="4572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984EC6-692D-441B-B8FC-1493704F26E8}"/>
              </a:ext>
            </a:extLst>
          </p:cNvPr>
          <p:cNvSpPr txBox="1"/>
          <p:nvPr/>
        </p:nvSpPr>
        <p:spPr>
          <a:xfrm>
            <a:off x="312682" y="1518407"/>
            <a:ext cx="4284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Look at the shapes and name the properties, remember to count the faces!</a:t>
            </a:r>
          </a:p>
        </p:txBody>
      </p:sp>
    </p:spTree>
    <p:extLst>
      <p:ext uri="{BB962C8B-B14F-4D97-AF65-F5344CB8AC3E}">
        <p14:creationId xmlns:p14="http://schemas.microsoft.com/office/powerpoint/2010/main" val="167649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6176" y="-9207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u="sng" dirty="0">
                <a:latin typeface="XCCW DH A" panose="03050602040000000000" pitchFamily="66" charset="0"/>
              </a:rPr>
              <a:t>We do - Answers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D6E16F-494D-4EA8-85C1-158860B73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03" y="570706"/>
            <a:ext cx="6209134" cy="42364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3A9695-8B63-4FE6-8146-4EA5AEA18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24" y="4983817"/>
            <a:ext cx="7828429" cy="1499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3FC66F-0F4F-4961-BC4F-9B4DE2DF9356}"/>
              </a:ext>
            </a:extLst>
          </p:cNvPr>
          <p:cNvSpPr txBox="1"/>
          <p:nvPr/>
        </p:nvSpPr>
        <p:spPr>
          <a:xfrm>
            <a:off x="546847" y="1233488"/>
            <a:ext cx="40957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How did you do?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>
                <a:latin typeface="XCCW DH A" panose="03050602040000000000" pitchFamily="66" charset="0"/>
              </a:rPr>
              <a:t>They are similar because they all have curved edges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>
                <a:latin typeface="XCCW DH A" panose="03050602040000000000" pitchFamily="66" charset="0"/>
              </a:rPr>
              <a:t>They are different because they have different numbers of faces. </a:t>
            </a:r>
          </a:p>
        </p:txBody>
      </p:sp>
    </p:spTree>
    <p:extLst>
      <p:ext uri="{BB962C8B-B14F-4D97-AF65-F5344CB8AC3E}">
        <p14:creationId xmlns:p14="http://schemas.microsoft.com/office/powerpoint/2010/main" val="146018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4"/>
    </mc:Choice>
    <mc:Fallback xmlns="">
      <p:transition spd="slow" advTm="752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85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XCCW DH A" panose="03050602040000000000" pitchFamily="66" charset="0"/>
              </a:rPr>
              <a:t>You Do…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445C6-C6C9-4915-87F7-FF1FDBDF6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486" y="1174459"/>
            <a:ext cx="7088798" cy="52050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209BBC-B726-4EDF-B996-875C424F4DDC}"/>
              </a:ext>
            </a:extLst>
          </p:cNvPr>
          <p:cNvSpPr/>
          <p:nvPr/>
        </p:nvSpPr>
        <p:spPr>
          <a:xfrm>
            <a:off x="5066949" y="5545123"/>
            <a:ext cx="3372375" cy="629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958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85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XCCW DH A" panose="03050602040000000000" pitchFamily="66" charset="0"/>
              </a:rPr>
              <a:t>You Do…Answers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AF118-6DA3-4645-9846-7A72B38E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85" y="1255059"/>
            <a:ext cx="6434472" cy="48499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DC0FE4-CCEE-4DA7-854D-33926A61DC13}"/>
              </a:ext>
            </a:extLst>
          </p:cNvPr>
          <p:cNvSpPr txBox="1"/>
          <p:nvPr/>
        </p:nvSpPr>
        <p:spPr>
          <a:xfrm>
            <a:off x="7270376" y="1021976"/>
            <a:ext cx="47064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They are similar because they both have flat edges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>
                <a:latin typeface="XCCW DH A" panose="03050602040000000000" pitchFamily="66" charset="0"/>
              </a:rPr>
              <a:t>They are different because they have different numbers of vertices and faces. </a:t>
            </a:r>
          </a:p>
        </p:txBody>
      </p:sp>
    </p:spTree>
    <p:extLst>
      <p:ext uri="{BB962C8B-B14F-4D97-AF65-F5344CB8AC3E}">
        <p14:creationId xmlns:p14="http://schemas.microsoft.com/office/powerpoint/2010/main" val="1039999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84" y="0"/>
            <a:ext cx="11166445" cy="132556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XCCW DH A" panose="03050602040000000000" pitchFamily="66" charset="0"/>
              </a:rPr>
              <a:t>More 3D Shapes…What do you notice?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46EDC-44BF-4C2F-881C-233C543F8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475" y="1325563"/>
            <a:ext cx="7076980" cy="484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8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30" y="156120"/>
            <a:ext cx="10515600" cy="768350"/>
          </a:xfrm>
        </p:spPr>
        <p:txBody>
          <a:bodyPr/>
          <a:lstStyle/>
          <a:p>
            <a:r>
              <a:rPr lang="en-GB" u="sng" dirty="0">
                <a:latin typeface="XCCW DH A" panose="03050602040000000000" pitchFamily="66" charset="0"/>
              </a:rPr>
              <a:t>Main Task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FC80E4-2854-4C63-8E3B-71A658065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30" y="1233181"/>
            <a:ext cx="3923856" cy="5176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B2CBA6-70A8-4C21-942D-0488F0CCB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782" y="800273"/>
            <a:ext cx="6731865" cy="2332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534068-D168-4FA4-B895-31F69ED5C38C}"/>
              </a:ext>
            </a:extLst>
          </p:cNvPr>
          <p:cNvSpPr txBox="1"/>
          <p:nvPr/>
        </p:nvSpPr>
        <p:spPr>
          <a:xfrm>
            <a:off x="4823012" y="4034118"/>
            <a:ext cx="66966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Match each picture with the name, can you think of any of your own 3D objects and name them.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>
                <a:latin typeface="XCCW DH A" panose="03050602040000000000" pitchFamily="66" charset="0"/>
              </a:rPr>
              <a:t>Draw a table and write:</a:t>
            </a:r>
          </a:p>
          <a:p>
            <a:r>
              <a:rPr lang="en-GB" dirty="0">
                <a:latin typeface="XCCW DH A" panose="03050602040000000000" pitchFamily="66" charset="0"/>
              </a:rPr>
              <a:t>Name of shape:</a:t>
            </a:r>
          </a:p>
          <a:p>
            <a:r>
              <a:rPr lang="en-GB" dirty="0">
                <a:latin typeface="XCCW DH A" panose="03050602040000000000" pitchFamily="66" charset="0"/>
              </a:rPr>
              <a:t>Number of faces:</a:t>
            </a:r>
          </a:p>
          <a:p>
            <a:r>
              <a:rPr lang="en-GB" dirty="0">
                <a:latin typeface="XCCW DH A" panose="03050602040000000000" pitchFamily="66" charset="0"/>
              </a:rPr>
              <a:t>Number of edges:</a:t>
            </a:r>
          </a:p>
          <a:p>
            <a:r>
              <a:rPr lang="en-GB" dirty="0">
                <a:latin typeface="XCCW DH A" panose="03050602040000000000" pitchFamily="66" charset="0"/>
              </a:rPr>
              <a:t>Number or vertices: </a:t>
            </a:r>
          </a:p>
        </p:txBody>
      </p:sp>
    </p:spTree>
    <p:extLst>
      <p:ext uri="{BB962C8B-B14F-4D97-AF65-F5344CB8AC3E}">
        <p14:creationId xmlns:p14="http://schemas.microsoft.com/office/powerpoint/2010/main" val="2510431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/>
          <a:lstStyle/>
          <a:p>
            <a:r>
              <a:rPr lang="en-GB" u="sng" dirty="0">
                <a:latin typeface="XCCW DH A" panose="03050602040000000000" pitchFamily="66" charset="0"/>
              </a:rPr>
              <a:t>Challenge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4966" y="1199158"/>
            <a:ext cx="7535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XCCW DH A" panose="03050602040000000000" pitchFamily="66" charset="0"/>
              </a:rPr>
              <a:t>Identify the shapes and their properties.</a:t>
            </a:r>
          </a:p>
          <a:p>
            <a:endParaRPr lang="en-US" dirty="0">
              <a:latin typeface="XCCW DH A" panose="03050602040000000000" pitchFamily="66" charset="0"/>
            </a:endParaRPr>
          </a:p>
          <a:p>
            <a:r>
              <a:rPr lang="en-US" dirty="0">
                <a:latin typeface="XCCW DH A" panose="03050602040000000000" pitchFamily="66" charset="0"/>
              </a:rPr>
              <a:t>Can you say what is different and similar?</a:t>
            </a:r>
          </a:p>
          <a:p>
            <a:endParaRPr lang="en-US" dirty="0">
              <a:latin typeface="XCCW DH A" panose="03050602040000000000" pitchFamily="66" charset="0"/>
            </a:endParaRPr>
          </a:p>
          <a:p>
            <a:r>
              <a:rPr lang="en-US" dirty="0">
                <a:latin typeface="XCCW DH A" panose="03050602040000000000" pitchFamily="66" charset="0"/>
              </a:rPr>
              <a:t>Write down the sentences in your home </a:t>
            </a:r>
          </a:p>
          <a:p>
            <a:r>
              <a:rPr lang="en-US" dirty="0">
                <a:latin typeface="XCCW DH A" panose="03050602040000000000" pitchFamily="66" charset="0"/>
              </a:rPr>
              <a:t>Learning books. 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D6595-663E-46D3-ADBF-0778FEAAF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15" y="1383824"/>
            <a:ext cx="42672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58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XCCW DH A" panose="03050602040000000000" pitchFamily="66" charset="0"/>
              </a:rPr>
              <a:t>Day 2 Chant your 8 x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XCCW DH A" panose="03050602040000000000" pitchFamily="66" charset="0"/>
              </a:rPr>
              <a:t>Write down your answers in your books, how long did it take you? 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XCCW DH A" panose="03050602040000000000" pitchFamily="66" charset="0"/>
              </a:rPr>
              <a:t>Can you write down the inverse?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XCCW DH A" panose="03050602040000000000" pitchFamily="66" charset="0"/>
              </a:rPr>
              <a:t>Remember the inverse of </a:t>
            </a:r>
            <a:r>
              <a:rPr lang="en-GB" dirty="0" err="1">
                <a:solidFill>
                  <a:srgbClr val="FF0000"/>
                </a:solidFill>
                <a:latin typeface="XCCW DH A" panose="03050602040000000000" pitchFamily="66" charset="0"/>
              </a:rPr>
              <a:t>mulitiplication</a:t>
            </a:r>
            <a:r>
              <a:rPr lang="en-GB" dirty="0">
                <a:solidFill>
                  <a:srgbClr val="FF0000"/>
                </a:solidFill>
                <a:latin typeface="XCCW DH A" panose="03050602040000000000" pitchFamily="66" charset="0"/>
              </a:rPr>
              <a:t> is division!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XCCW DH A" panose="03050602040000000000" pitchFamily="66" charset="0"/>
              </a:rPr>
              <a:t>Example: 16÷8=2 </a:t>
            </a:r>
          </a:p>
        </p:txBody>
      </p:sp>
    </p:spTree>
    <p:extLst>
      <p:ext uri="{BB962C8B-B14F-4D97-AF65-F5344CB8AC3E}">
        <p14:creationId xmlns:p14="http://schemas.microsoft.com/office/powerpoint/2010/main" val="3505771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E104A2-2F89-423A-8A49-35CE2DA94C30}"/>
              </a:ext>
            </a:extLst>
          </p:cNvPr>
          <p:cNvSpPr txBox="1"/>
          <p:nvPr/>
        </p:nvSpPr>
        <p:spPr>
          <a:xfrm>
            <a:off x="1109445" y="696178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XCCW DH A" panose="03050602040000000000" pitchFamily="66" charset="0"/>
              </a:rPr>
              <a:t>Day 2 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5C840-1111-4A37-A5C0-D758BB65D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45" y="1280953"/>
            <a:ext cx="6662929" cy="5377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87C26-5EEA-40FC-B8D5-80703ABBB1DD}"/>
              </a:ext>
            </a:extLst>
          </p:cNvPr>
          <p:cNvSpPr txBox="1"/>
          <p:nvPr/>
        </p:nvSpPr>
        <p:spPr>
          <a:xfrm>
            <a:off x="8196044" y="1853967"/>
            <a:ext cx="34310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For example, to find a half of a number using subtraction, you would label the digits HTO and use partition to find half of each number.</a:t>
            </a:r>
          </a:p>
          <a:p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12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E104A2-2F89-423A-8A49-35CE2DA94C30}"/>
              </a:ext>
            </a:extLst>
          </p:cNvPr>
          <p:cNvSpPr txBox="1"/>
          <p:nvPr/>
        </p:nvSpPr>
        <p:spPr>
          <a:xfrm>
            <a:off x="1109445" y="696178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XCCW DH A" panose="03050602040000000000" pitchFamily="66" charset="0"/>
              </a:rPr>
              <a:t>Day 2 </a:t>
            </a:r>
            <a:endParaRPr lang="en-GB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EB5793-07B4-4634-9769-982AAAD83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1663793"/>
            <a:ext cx="8020050" cy="426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5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This week…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Day 1- 2D and 3D Shapes </a:t>
            </a:r>
          </a:p>
          <a:p>
            <a:r>
              <a:rPr lang="en-US" dirty="0">
                <a:latin typeface="XCCW DH A" panose="03050602040000000000" pitchFamily="66" charset="0"/>
              </a:rPr>
              <a:t>Day 2 – Understanding angles. </a:t>
            </a:r>
          </a:p>
          <a:p>
            <a:r>
              <a:rPr lang="en-US" dirty="0">
                <a:latin typeface="XCCW DH A" panose="03050602040000000000" pitchFamily="66" charset="0"/>
              </a:rPr>
              <a:t>Day 3 – Identifying angles in 2D shapes</a:t>
            </a:r>
          </a:p>
          <a:p>
            <a:r>
              <a:rPr lang="en-US" dirty="0">
                <a:latin typeface="XCCW DH A" panose="03050602040000000000" pitchFamily="66" charset="0"/>
              </a:rPr>
              <a:t>Day 4 – Horizontal and vertical lines</a:t>
            </a:r>
          </a:p>
          <a:p>
            <a:r>
              <a:rPr lang="en-US" dirty="0">
                <a:latin typeface="XCCW DH A" panose="03050602040000000000" pitchFamily="66" charset="0"/>
              </a:rPr>
              <a:t>Day 5 – Perpendicular and parallel lines.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46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6550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Different angles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0029F3-4889-497F-BBB3-D964791AF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2" y="1610686"/>
            <a:ext cx="5249085" cy="49662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D807C5-5588-4852-87F6-59B710A4DF1B}"/>
              </a:ext>
            </a:extLst>
          </p:cNvPr>
          <p:cNvSpPr txBox="1"/>
          <p:nvPr/>
        </p:nvSpPr>
        <p:spPr>
          <a:xfrm>
            <a:off x="5907946" y="3661605"/>
            <a:ext cx="6284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https://www.bbc.co.uk/bitesize/topics/zb6tyrd/articles/zg68k7h</a:t>
            </a:r>
          </a:p>
        </p:txBody>
      </p:sp>
    </p:spTree>
    <p:extLst>
      <p:ext uri="{BB962C8B-B14F-4D97-AF65-F5344CB8AC3E}">
        <p14:creationId xmlns:p14="http://schemas.microsoft.com/office/powerpoint/2010/main" val="1369404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9561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I Do …Different angles</a:t>
            </a:r>
            <a:endParaRPr lang="en-GB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76FD99-AF80-4516-910E-8038ABDF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706" y="1685471"/>
            <a:ext cx="6858000" cy="4533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68FFC9-2A81-476A-97AF-ADBFED0B4CFB}"/>
              </a:ext>
            </a:extLst>
          </p:cNvPr>
          <p:cNvSpPr txBox="1"/>
          <p:nvPr/>
        </p:nvSpPr>
        <p:spPr>
          <a:xfrm>
            <a:off x="8649050" y="1988191"/>
            <a:ext cx="3313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The angle at 89 degrees is acute because it is smaller than 90 degrees. </a:t>
            </a:r>
          </a:p>
        </p:txBody>
      </p:sp>
    </p:spTree>
    <p:extLst>
      <p:ext uri="{BB962C8B-B14F-4D97-AF65-F5344CB8AC3E}">
        <p14:creationId xmlns:p14="http://schemas.microsoft.com/office/powerpoint/2010/main" val="1387267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9561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We Do …Different angles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9B6DB-FE12-46D6-B081-2A959885E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15" y="1660626"/>
            <a:ext cx="8104776" cy="2965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1D746E-F627-4FD3-917C-9E0D0625820C}"/>
              </a:ext>
            </a:extLst>
          </p:cNvPr>
          <p:cNvSpPr txBox="1"/>
          <p:nvPr/>
        </p:nvSpPr>
        <p:spPr>
          <a:xfrm>
            <a:off x="8888491" y="2214282"/>
            <a:ext cx="2940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Remember the properties of an obtuse angle, check the previous slides if you need a re-cap!</a:t>
            </a:r>
          </a:p>
        </p:txBody>
      </p:sp>
    </p:spTree>
    <p:extLst>
      <p:ext uri="{BB962C8B-B14F-4D97-AF65-F5344CB8AC3E}">
        <p14:creationId xmlns:p14="http://schemas.microsoft.com/office/powerpoint/2010/main" val="3068944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9561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We Do …Answers 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9B6DB-FE12-46D6-B081-2A959885E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15" y="1660626"/>
            <a:ext cx="8104776" cy="2965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1D746E-F627-4FD3-917C-9E0D0625820C}"/>
              </a:ext>
            </a:extLst>
          </p:cNvPr>
          <p:cNvSpPr txBox="1"/>
          <p:nvPr/>
        </p:nvSpPr>
        <p:spPr>
          <a:xfrm>
            <a:off x="8888491" y="2214282"/>
            <a:ext cx="2940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The obtuse angle is the angle on the left hand side because it is larger than 90 degrees and less than 180 degrees.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385C14-689E-46E6-AA18-16DA9E5B7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56" y="4939899"/>
            <a:ext cx="6581775" cy="15335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974745-7E3C-4084-95A1-16196457AB22}"/>
              </a:ext>
            </a:extLst>
          </p:cNvPr>
          <p:cNvCxnSpPr/>
          <p:nvPr/>
        </p:nvCxnSpPr>
        <p:spPr>
          <a:xfrm flipH="1">
            <a:off x="2088859" y="2885813"/>
            <a:ext cx="1711354" cy="671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916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9561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You Do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5FA8F-C4C5-4D53-8048-A2713359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90" y="1799656"/>
            <a:ext cx="71247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1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9561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You Do….Answers</a:t>
            </a: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D5FA8F-C4C5-4D53-8048-A2713359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18" y="1657043"/>
            <a:ext cx="7124700" cy="23526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B59162-CF06-4FE9-9F5A-767357D1A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18" y="5200957"/>
            <a:ext cx="6905625" cy="84772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12AB5AE-E7E7-4AFC-8EA6-859B1F042C4D}"/>
              </a:ext>
            </a:extLst>
          </p:cNvPr>
          <p:cNvCxnSpPr/>
          <p:nvPr/>
        </p:nvCxnSpPr>
        <p:spPr>
          <a:xfrm flipH="1">
            <a:off x="2265028" y="2239861"/>
            <a:ext cx="931178" cy="755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2DDBF1D-C241-4859-967C-C25CB8CD27C9}"/>
              </a:ext>
            </a:extLst>
          </p:cNvPr>
          <p:cNvSpPr txBox="1"/>
          <p:nvPr/>
        </p:nvSpPr>
        <p:spPr>
          <a:xfrm>
            <a:off x="8347046" y="1828800"/>
            <a:ext cx="34646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The right angle is on the left and measures 90 degrees. I know this because a right angle is always at a corner and has straight edges. </a:t>
            </a:r>
          </a:p>
        </p:txBody>
      </p:sp>
    </p:spTree>
    <p:extLst>
      <p:ext uri="{BB962C8B-B14F-4D97-AF65-F5344CB8AC3E}">
        <p14:creationId xmlns:p14="http://schemas.microsoft.com/office/powerpoint/2010/main" val="792978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58" y="326965"/>
            <a:ext cx="7425971" cy="407959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Comparing angles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E91C4-6A95-4B78-B602-AE3D31360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72" y="914400"/>
            <a:ext cx="6334125" cy="502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6E81BB-1125-474D-AC71-76CA2AF7D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802" y="914400"/>
            <a:ext cx="5230626" cy="2898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253F13-C558-45D1-9F90-6E4CB25130E5}"/>
              </a:ext>
            </a:extLst>
          </p:cNvPr>
          <p:cNvSpPr txBox="1"/>
          <p:nvPr/>
        </p:nvSpPr>
        <p:spPr>
          <a:xfrm>
            <a:off x="7046259" y="4509247"/>
            <a:ext cx="462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We can use the greater than, less than and equal to signs to compare fractions</a:t>
            </a:r>
          </a:p>
        </p:txBody>
      </p:sp>
    </p:spTree>
    <p:extLst>
      <p:ext uri="{BB962C8B-B14F-4D97-AF65-F5344CB8AC3E}">
        <p14:creationId xmlns:p14="http://schemas.microsoft.com/office/powerpoint/2010/main" val="101200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58" y="326965"/>
            <a:ext cx="11553136" cy="407959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Day 2 Main Task – Hulks and BP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7C209-93D7-43ED-A838-F73FB0B2E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18" y="855554"/>
            <a:ext cx="4040696" cy="5675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49BD1E-05B2-4794-8310-F8E0F5871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469" y="855554"/>
            <a:ext cx="3917296" cy="57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68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58" y="326965"/>
            <a:ext cx="11553136" cy="407959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Day 2 Main Task – Storms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2FFEC-ED0C-4D19-BE73-8C79D3062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21" y="870012"/>
            <a:ext cx="8987009" cy="558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78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358" y="326965"/>
            <a:ext cx="11553136" cy="407959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Day 2 Challenge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A3C9B-FFEF-4D00-9233-7A92714E1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1100137"/>
            <a:ext cx="91154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8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</a:rPr>
              <a:t>Let’s learn our x 8 tables</a:t>
            </a:r>
          </a:p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</a:rPr>
              <a:t>Sing along!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  <a:hlinkClick r:id="rId2"/>
              </a:rPr>
              <a:t>https://www.youtube.com/watch?v=EvUO_d8Uzf0</a:t>
            </a: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EF4D8-CD6E-4E17-B24E-7AFA74C8E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371" y="247837"/>
            <a:ext cx="2071429" cy="30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54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Day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>
              <a:buFontTx/>
              <a:buChar char="-"/>
            </a:pPr>
            <a:r>
              <a:rPr lang="en-GB" dirty="0">
                <a:latin typeface="XCCW DH A" panose="03050602040000000000" pitchFamily="66" charset="0"/>
              </a:rPr>
              <a:t>Today we will look at angles in 3D shapes</a:t>
            </a:r>
            <a:endParaRPr lang="en-US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US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US" dirty="0">
                <a:latin typeface="XCCW DH A" panose="03050602040000000000" pitchFamily="66" charset="0"/>
              </a:rPr>
              <a:t>- Can you remember the angles we learned yesterday?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2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5857" cy="590839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494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</a:rPr>
              <a:t>Use the link below to play hit the button for your 9 and 8 times table practice.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  <a:hlinkClick r:id="rId2"/>
              </a:rPr>
              <a:t>https://www.topmarks.co.uk/maths-games/hit-the-button</a:t>
            </a: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88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7DE3E8-D3BB-4414-B022-E22294BDF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895350"/>
            <a:ext cx="53721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35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33167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Re-Cap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83779" y="1534510"/>
            <a:ext cx="218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22DF62-283F-4F75-8B69-CBE0025E2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813" y="1225118"/>
            <a:ext cx="5518374" cy="53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364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67E980-2161-4557-899B-3AC2DB34C206}"/>
              </a:ext>
            </a:extLst>
          </p:cNvPr>
          <p:cNvSpPr txBox="1"/>
          <p:nvPr/>
        </p:nvSpPr>
        <p:spPr>
          <a:xfrm>
            <a:off x="570391" y="414576"/>
            <a:ext cx="11387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u="sng" dirty="0">
                <a:latin typeface="XCCW DH A" panose="03050602040000000000" pitchFamily="66" charset="0"/>
              </a:rPr>
              <a:t>I Do – Identifying angles in 2D shapes</a:t>
            </a:r>
            <a:endParaRPr lang="en-GB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FC28D7-DD9A-41C5-BCAC-A5D3756AD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352" y="1493899"/>
            <a:ext cx="5962203" cy="46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43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67E980-2161-4557-899B-3AC2DB34C206}"/>
              </a:ext>
            </a:extLst>
          </p:cNvPr>
          <p:cNvSpPr txBox="1"/>
          <p:nvPr/>
        </p:nvSpPr>
        <p:spPr>
          <a:xfrm>
            <a:off x="570391" y="414576"/>
            <a:ext cx="11387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u="sng" dirty="0">
                <a:latin typeface="XCCW DH A" panose="03050602040000000000" pitchFamily="66" charset="0"/>
              </a:rPr>
              <a:t>We Do – Identifying angles in 2D shapes</a:t>
            </a:r>
            <a:endParaRPr lang="en-GB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BCABB4-FFED-487C-914D-AF2018473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766887"/>
            <a:ext cx="72771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65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67E980-2161-4557-899B-3AC2DB34C206}"/>
              </a:ext>
            </a:extLst>
          </p:cNvPr>
          <p:cNvSpPr txBox="1"/>
          <p:nvPr/>
        </p:nvSpPr>
        <p:spPr>
          <a:xfrm>
            <a:off x="570391" y="414576"/>
            <a:ext cx="11387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u="sng" dirty="0">
                <a:latin typeface="XCCW DH A" panose="03050602040000000000" pitchFamily="66" charset="0"/>
              </a:rPr>
              <a:t>We Do – Identifying angles in 2D shapes - Answers</a:t>
            </a:r>
            <a:endParaRPr lang="en-GB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BCABB4-FFED-487C-914D-AF2018473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614905"/>
            <a:ext cx="7277100" cy="3324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6093B8-B814-480D-A4E2-470978964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654" y="5101007"/>
            <a:ext cx="43815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79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67E980-2161-4557-899B-3AC2DB34C206}"/>
              </a:ext>
            </a:extLst>
          </p:cNvPr>
          <p:cNvSpPr txBox="1"/>
          <p:nvPr/>
        </p:nvSpPr>
        <p:spPr>
          <a:xfrm>
            <a:off x="570391" y="414576"/>
            <a:ext cx="11387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u="sng" dirty="0">
                <a:latin typeface="XCCW DH A" panose="03050602040000000000" pitchFamily="66" charset="0"/>
              </a:rPr>
              <a:t>You Do – Identifying angles in 2D shapes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63615-F745-479D-B0E5-4645B3DBE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943100"/>
            <a:ext cx="7391400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F48669-E444-47AA-8A59-F45F8952532F}"/>
              </a:ext>
            </a:extLst>
          </p:cNvPr>
          <p:cNvSpPr txBox="1"/>
          <p:nvPr/>
        </p:nvSpPr>
        <p:spPr>
          <a:xfrm>
            <a:off x="923278" y="5646198"/>
            <a:ext cx="961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Write your answers in your home learning book.</a:t>
            </a:r>
          </a:p>
        </p:txBody>
      </p:sp>
    </p:spTree>
    <p:extLst>
      <p:ext uri="{BB962C8B-B14F-4D97-AF65-F5344CB8AC3E}">
        <p14:creationId xmlns:p14="http://schemas.microsoft.com/office/powerpoint/2010/main" val="3871720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67E980-2161-4557-899B-3AC2DB34C206}"/>
              </a:ext>
            </a:extLst>
          </p:cNvPr>
          <p:cNvSpPr txBox="1"/>
          <p:nvPr/>
        </p:nvSpPr>
        <p:spPr>
          <a:xfrm>
            <a:off x="570391" y="414576"/>
            <a:ext cx="11387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u="sng" dirty="0">
                <a:latin typeface="XCCW DH A" panose="03050602040000000000" pitchFamily="66" charset="0"/>
              </a:rPr>
              <a:t>You Do – Identifying angles in 2D shapes - Answers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63615-F745-479D-B0E5-4645B3DBE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783302"/>
            <a:ext cx="7391400" cy="2971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24B42E-117F-4D8F-A2FA-6843EB872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4923499"/>
            <a:ext cx="6381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59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6287"/>
            <a:ext cx="11907010" cy="425772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Day 3 Main Task – Hulks and BP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1154" y="2511972"/>
            <a:ext cx="239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7C966-81FD-4295-860A-A9E40A8E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78" y="888645"/>
            <a:ext cx="3948167" cy="50807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687109-41BC-4074-B039-51660DF71863}"/>
              </a:ext>
            </a:extLst>
          </p:cNvPr>
          <p:cNvSpPr txBox="1"/>
          <p:nvPr/>
        </p:nvSpPr>
        <p:spPr>
          <a:xfrm>
            <a:off x="6096000" y="1819922"/>
            <a:ext cx="54538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Draw each shape in your book and colour in each of the following angles using a different colour: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>
                <a:latin typeface="XCCW DH A" panose="03050602040000000000" pitchFamily="66" charset="0"/>
              </a:rPr>
              <a:t>Right angle</a:t>
            </a:r>
          </a:p>
          <a:p>
            <a:r>
              <a:rPr lang="en-GB" dirty="0">
                <a:latin typeface="XCCW DH A" panose="03050602040000000000" pitchFamily="66" charset="0"/>
              </a:rPr>
              <a:t>Acute angle</a:t>
            </a:r>
          </a:p>
          <a:p>
            <a:r>
              <a:rPr lang="en-GB" dirty="0">
                <a:latin typeface="XCCW DH A" panose="03050602040000000000" pitchFamily="66" charset="0"/>
              </a:rPr>
              <a:t>Obtuse angle </a:t>
            </a:r>
          </a:p>
        </p:txBody>
      </p:sp>
    </p:spTree>
    <p:extLst>
      <p:ext uri="{BB962C8B-B14F-4D97-AF65-F5344CB8AC3E}">
        <p14:creationId xmlns:p14="http://schemas.microsoft.com/office/powerpoint/2010/main" val="371769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XCCW DH A" panose="03050602040000000000" pitchFamily="66" charset="0"/>
              </a:rPr>
              <a:t>Day 1 – Recap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452" y="2024743"/>
            <a:ext cx="4807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XCCW DH A" panose="03050602040000000000" pitchFamily="66" charset="0"/>
              </a:rPr>
              <a:t>Last week we introduced 2D shapes – how many can you remember?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C65F82-07DA-4C83-AAB5-646593E01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584" y="1690688"/>
            <a:ext cx="6188581" cy="45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32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6287"/>
            <a:ext cx="11907010" cy="425772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Day 3 Main Task – Storms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1154" y="2511972"/>
            <a:ext cx="239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87109-41BC-4074-B039-51660DF71863}"/>
              </a:ext>
            </a:extLst>
          </p:cNvPr>
          <p:cNvSpPr txBox="1"/>
          <p:nvPr/>
        </p:nvSpPr>
        <p:spPr>
          <a:xfrm>
            <a:off x="6096000" y="1819922"/>
            <a:ext cx="5453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Write the name of the angles you can see in each shape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>
                <a:latin typeface="XCCW DH A" panose="03050602040000000000" pitchFamily="66" charset="0"/>
              </a:rPr>
              <a:t>Right angle</a:t>
            </a:r>
          </a:p>
          <a:p>
            <a:r>
              <a:rPr lang="en-GB" dirty="0">
                <a:latin typeface="XCCW DH A" panose="03050602040000000000" pitchFamily="66" charset="0"/>
              </a:rPr>
              <a:t>Acute angle</a:t>
            </a:r>
          </a:p>
          <a:p>
            <a:r>
              <a:rPr lang="en-GB" dirty="0">
                <a:latin typeface="XCCW DH A" panose="03050602040000000000" pitchFamily="66" charset="0"/>
              </a:rPr>
              <a:t>Obtuse angle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49FD1-20C5-425A-B781-44FFC52E2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51" y="1046719"/>
            <a:ext cx="3837264" cy="540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42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743" y="793538"/>
            <a:ext cx="4087685" cy="425772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Day 3 Challenges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C5437-698E-46B1-9D19-E41C05F60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582" y="612560"/>
            <a:ext cx="3150755" cy="57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81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Day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>
              <a:buFontTx/>
              <a:buChar char="-"/>
            </a:pPr>
            <a:r>
              <a:rPr lang="en-GB" dirty="0">
                <a:latin typeface="XCCW DH A" panose="03050602040000000000" pitchFamily="66" charset="0"/>
              </a:rPr>
              <a:t>Today we will look at the different types of lines we see in mathematical questions, we will use our knowledge of shapes and their properties to help us.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56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Day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</a:rPr>
              <a:t>Use the link below to play hit the button for your 6 and 7 times table practice.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  <a:hlinkClick r:id="rId2"/>
              </a:rPr>
              <a:t>https://www.topmarks.co.uk/maths-games/hit-the-button</a:t>
            </a: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98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Day 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8A83E6-F7E1-4CC4-A2E1-1ADD15ECC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6526" y="1825625"/>
            <a:ext cx="46989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450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3414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Re Cap</a:t>
            </a:r>
            <a:endParaRPr lang="en-GB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71E376-5D20-49A1-8587-9DCC93991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020" y="824753"/>
            <a:ext cx="5768053" cy="55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540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113954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Re Cap – we know that all 2D shapes have angles within them…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8C638-59A6-4F0B-ADD0-F869D1D7C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174" y="1863790"/>
            <a:ext cx="6023962" cy="483317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CFCA1D-927F-4AC3-A73E-F4817B964719}"/>
              </a:ext>
            </a:extLst>
          </p:cNvPr>
          <p:cNvCxnSpPr/>
          <p:nvPr/>
        </p:nvCxnSpPr>
        <p:spPr>
          <a:xfrm flipV="1">
            <a:off x="2556769" y="4785064"/>
            <a:ext cx="2752078" cy="52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6C23D5-1EFA-491A-9089-55153C3616F8}"/>
              </a:ext>
            </a:extLst>
          </p:cNvPr>
          <p:cNvCxnSpPr/>
          <p:nvPr/>
        </p:nvCxnSpPr>
        <p:spPr>
          <a:xfrm flipH="1">
            <a:off x="3249227" y="3275860"/>
            <a:ext cx="20596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88AF60-964E-4938-B42B-64929ADE587B}"/>
              </a:ext>
            </a:extLst>
          </p:cNvPr>
          <p:cNvSpPr txBox="1"/>
          <p:nvPr/>
        </p:nvSpPr>
        <p:spPr>
          <a:xfrm>
            <a:off x="1093970" y="3128199"/>
            <a:ext cx="226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Right angle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E4ABE8-F0F9-43C7-9D60-6A976C673F08}"/>
              </a:ext>
            </a:extLst>
          </p:cNvPr>
          <p:cNvSpPr txBox="1"/>
          <p:nvPr/>
        </p:nvSpPr>
        <p:spPr>
          <a:xfrm>
            <a:off x="438502" y="5124181"/>
            <a:ext cx="226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Right angle</a:t>
            </a:r>
          </a:p>
        </p:txBody>
      </p:sp>
    </p:spTree>
    <p:extLst>
      <p:ext uri="{BB962C8B-B14F-4D97-AF65-F5344CB8AC3E}">
        <p14:creationId xmlns:p14="http://schemas.microsoft.com/office/powerpoint/2010/main" val="41066797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1139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u="sng" dirty="0">
                <a:latin typeface="XCCW DH A" panose="03050602040000000000" pitchFamily="66" charset="0"/>
              </a:rPr>
              <a:t>Lines </a:t>
            </a:r>
            <a:endParaRPr lang="en-GB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5C2E05-60E4-45FD-B655-23E734B76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474" y="1346515"/>
            <a:ext cx="7467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8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1139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u="sng" dirty="0">
                <a:latin typeface="XCCW DH A" panose="03050602040000000000" pitchFamily="66" charset="0"/>
              </a:rPr>
              <a:t>Lines 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2CAFF3-EA00-49A9-93A2-E387F8930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92" y="1270524"/>
            <a:ext cx="6534150" cy="4476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30C495-C793-4DAE-84DF-7574E548E2E6}"/>
              </a:ext>
            </a:extLst>
          </p:cNvPr>
          <p:cNvSpPr txBox="1"/>
          <p:nvPr/>
        </p:nvSpPr>
        <p:spPr>
          <a:xfrm>
            <a:off x="7892249" y="1757779"/>
            <a:ext cx="3897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Can you find any examples in your home? Write them down in your home learning book! </a:t>
            </a:r>
          </a:p>
        </p:txBody>
      </p:sp>
    </p:spTree>
    <p:extLst>
      <p:ext uri="{BB962C8B-B14F-4D97-AF65-F5344CB8AC3E}">
        <p14:creationId xmlns:p14="http://schemas.microsoft.com/office/powerpoint/2010/main" val="2596214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1139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u="sng" dirty="0">
                <a:latin typeface="XCCW DH A" panose="03050602040000000000" pitchFamily="66" charset="0"/>
              </a:rPr>
              <a:t>Lines </a:t>
            </a:r>
            <a:endParaRPr lang="en-GB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8FD4B2-9E5C-4776-B71B-68503C5C8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1485446"/>
            <a:ext cx="69818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Day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34720" y="1027906"/>
            <a:ext cx="330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3F85F3-46FD-445A-A0FF-DA205E461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239" y="1527875"/>
            <a:ext cx="8143897" cy="46846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1E45CC-B79A-4398-B7B6-67F9C03BBF29}"/>
              </a:ext>
            </a:extLst>
          </p:cNvPr>
          <p:cNvSpPr txBox="1"/>
          <p:nvPr/>
        </p:nvSpPr>
        <p:spPr>
          <a:xfrm>
            <a:off x="385482" y="2133600"/>
            <a:ext cx="304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There are more 2D shapes, here’s one we didn’t look at.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>
                <a:latin typeface="XCCW DH A" panose="03050602040000000000" pitchFamily="66" charset="0"/>
              </a:rPr>
              <a:t>What do you notice about these shapes? Write down your ideas in your home learning book. </a:t>
            </a:r>
          </a:p>
        </p:txBody>
      </p:sp>
    </p:spTree>
    <p:extLst>
      <p:ext uri="{BB962C8B-B14F-4D97-AF65-F5344CB8AC3E}">
        <p14:creationId xmlns:p14="http://schemas.microsoft.com/office/powerpoint/2010/main" val="34592296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1139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I Do….Lines 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47694A-4829-43F3-B829-B43237420AF0}"/>
              </a:ext>
            </a:extLst>
          </p:cNvPr>
          <p:cNvSpPr txBox="1"/>
          <p:nvPr/>
        </p:nvSpPr>
        <p:spPr>
          <a:xfrm>
            <a:off x="580572" y="1811045"/>
            <a:ext cx="455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What lines can we see in this letter?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189EC-14C2-42E2-9D21-FC059EFE0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371" y="2921906"/>
            <a:ext cx="2663288" cy="257391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3DF415-6322-4B61-9DBC-F8024908147C}"/>
              </a:ext>
            </a:extLst>
          </p:cNvPr>
          <p:cNvCxnSpPr/>
          <p:nvPr/>
        </p:nvCxnSpPr>
        <p:spPr>
          <a:xfrm>
            <a:off x="5468471" y="3684494"/>
            <a:ext cx="15777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DC42D4-FD8C-401C-901D-479C4FB98F74}"/>
              </a:ext>
            </a:extLst>
          </p:cNvPr>
          <p:cNvCxnSpPr/>
          <p:nvPr/>
        </p:nvCxnSpPr>
        <p:spPr>
          <a:xfrm>
            <a:off x="4483223" y="4563122"/>
            <a:ext cx="2006354" cy="932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6C6D28-A1BD-4C61-8858-76975A936906}"/>
              </a:ext>
            </a:extLst>
          </p:cNvPr>
          <p:cNvCxnSpPr/>
          <p:nvPr/>
        </p:nvCxnSpPr>
        <p:spPr>
          <a:xfrm flipV="1">
            <a:off x="4989250" y="2921906"/>
            <a:ext cx="1106750" cy="507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25C62B0-CFAD-4366-90B8-C4444A732655}"/>
              </a:ext>
            </a:extLst>
          </p:cNvPr>
          <p:cNvSpPr txBox="1"/>
          <p:nvPr/>
        </p:nvSpPr>
        <p:spPr>
          <a:xfrm>
            <a:off x="6278274" y="2539014"/>
            <a:ext cx="20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Horizontal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62E8A1-3FD6-491A-B481-14FD412C088A}"/>
              </a:ext>
            </a:extLst>
          </p:cNvPr>
          <p:cNvSpPr txBox="1"/>
          <p:nvPr/>
        </p:nvSpPr>
        <p:spPr>
          <a:xfrm>
            <a:off x="7247138" y="3499828"/>
            <a:ext cx="20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Vertical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20B217-21AA-46CF-BF94-A65F3D42DCC6}"/>
              </a:ext>
            </a:extLst>
          </p:cNvPr>
          <p:cNvSpPr txBox="1"/>
          <p:nvPr/>
        </p:nvSpPr>
        <p:spPr>
          <a:xfrm>
            <a:off x="6668343" y="5310612"/>
            <a:ext cx="20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Diagonal </a:t>
            </a:r>
          </a:p>
        </p:txBody>
      </p:sp>
    </p:spTree>
    <p:extLst>
      <p:ext uri="{BB962C8B-B14F-4D97-AF65-F5344CB8AC3E}">
        <p14:creationId xmlns:p14="http://schemas.microsoft.com/office/powerpoint/2010/main" val="30417481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1139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We Do….Lines 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47694A-4829-43F3-B829-B43237420AF0}"/>
              </a:ext>
            </a:extLst>
          </p:cNvPr>
          <p:cNvSpPr txBox="1"/>
          <p:nvPr/>
        </p:nvSpPr>
        <p:spPr>
          <a:xfrm>
            <a:off x="580572" y="1811045"/>
            <a:ext cx="455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What lines can we see in this letter?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E52033-62CA-477B-80AC-B16CC2938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291" y="3185082"/>
            <a:ext cx="1449071" cy="17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190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1139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We Do….Lines…Answers 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47694A-4829-43F3-B829-B43237420AF0}"/>
              </a:ext>
            </a:extLst>
          </p:cNvPr>
          <p:cNvSpPr txBox="1"/>
          <p:nvPr/>
        </p:nvSpPr>
        <p:spPr>
          <a:xfrm>
            <a:off x="580572" y="1811045"/>
            <a:ext cx="455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What lines can we see in this letter?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3DF415-6322-4B61-9DBC-F8024908147C}"/>
              </a:ext>
            </a:extLst>
          </p:cNvPr>
          <p:cNvCxnSpPr/>
          <p:nvPr/>
        </p:nvCxnSpPr>
        <p:spPr>
          <a:xfrm>
            <a:off x="4989250" y="4204052"/>
            <a:ext cx="15777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6C6D28-A1BD-4C61-8858-76975A936906}"/>
              </a:ext>
            </a:extLst>
          </p:cNvPr>
          <p:cNvCxnSpPr/>
          <p:nvPr/>
        </p:nvCxnSpPr>
        <p:spPr>
          <a:xfrm flipV="1">
            <a:off x="4989250" y="2921906"/>
            <a:ext cx="1106750" cy="507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25C62B0-CFAD-4366-90B8-C4444A732655}"/>
              </a:ext>
            </a:extLst>
          </p:cNvPr>
          <p:cNvSpPr txBox="1"/>
          <p:nvPr/>
        </p:nvSpPr>
        <p:spPr>
          <a:xfrm>
            <a:off x="6278274" y="2539014"/>
            <a:ext cx="20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Horizontal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62E8A1-3FD6-491A-B481-14FD412C088A}"/>
              </a:ext>
            </a:extLst>
          </p:cNvPr>
          <p:cNvSpPr txBox="1"/>
          <p:nvPr/>
        </p:nvSpPr>
        <p:spPr>
          <a:xfrm>
            <a:off x="6998563" y="4036880"/>
            <a:ext cx="20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Vertical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20B217-21AA-46CF-BF94-A65F3D42DCC6}"/>
              </a:ext>
            </a:extLst>
          </p:cNvPr>
          <p:cNvSpPr txBox="1"/>
          <p:nvPr/>
        </p:nvSpPr>
        <p:spPr>
          <a:xfrm>
            <a:off x="6668343" y="5310612"/>
            <a:ext cx="20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92DF3-1A7B-4408-9037-C867E96D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654" y="3151336"/>
            <a:ext cx="1449071" cy="17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941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1139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You Do….Lines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47694A-4829-43F3-B829-B43237420AF0}"/>
              </a:ext>
            </a:extLst>
          </p:cNvPr>
          <p:cNvSpPr txBox="1"/>
          <p:nvPr/>
        </p:nvSpPr>
        <p:spPr>
          <a:xfrm>
            <a:off x="580572" y="1811045"/>
            <a:ext cx="455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What lines can we see in this letter?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3DF415-6322-4B61-9DBC-F8024908147C}"/>
              </a:ext>
            </a:extLst>
          </p:cNvPr>
          <p:cNvCxnSpPr/>
          <p:nvPr/>
        </p:nvCxnSpPr>
        <p:spPr>
          <a:xfrm>
            <a:off x="5090555" y="3635881"/>
            <a:ext cx="15777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6C6D28-A1BD-4C61-8858-76975A936906}"/>
              </a:ext>
            </a:extLst>
          </p:cNvPr>
          <p:cNvCxnSpPr/>
          <p:nvPr/>
        </p:nvCxnSpPr>
        <p:spPr>
          <a:xfrm flipV="1">
            <a:off x="4989250" y="2921906"/>
            <a:ext cx="1106750" cy="507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25C62B0-CFAD-4366-90B8-C4444A732655}"/>
              </a:ext>
            </a:extLst>
          </p:cNvPr>
          <p:cNvSpPr txBox="1"/>
          <p:nvPr/>
        </p:nvSpPr>
        <p:spPr>
          <a:xfrm>
            <a:off x="6278274" y="2539014"/>
            <a:ext cx="20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62E8A1-3FD6-491A-B481-14FD412C088A}"/>
              </a:ext>
            </a:extLst>
          </p:cNvPr>
          <p:cNvSpPr txBox="1"/>
          <p:nvPr/>
        </p:nvSpPr>
        <p:spPr>
          <a:xfrm>
            <a:off x="7016319" y="3451215"/>
            <a:ext cx="20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20B217-21AA-46CF-BF94-A65F3D42DCC6}"/>
              </a:ext>
            </a:extLst>
          </p:cNvPr>
          <p:cNvSpPr txBox="1"/>
          <p:nvPr/>
        </p:nvSpPr>
        <p:spPr>
          <a:xfrm>
            <a:off x="6668343" y="5310612"/>
            <a:ext cx="20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2D401A-B0AA-454A-84BC-73863F649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350" y="2857500"/>
            <a:ext cx="1104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439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1139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You Do….Lines…Answers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47694A-4829-43F3-B829-B43237420AF0}"/>
              </a:ext>
            </a:extLst>
          </p:cNvPr>
          <p:cNvSpPr txBox="1"/>
          <p:nvPr/>
        </p:nvSpPr>
        <p:spPr>
          <a:xfrm>
            <a:off x="580572" y="1811045"/>
            <a:ext cx="455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What lines can we see in this letter?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B3DF415-6322-4B61-9DBC-F8024908147C}"/>
              </a:ext>
            </a:extLst>
          </p:cNvPr>
          <p:cNvCxnSpPr/>
          <p:nvPr/>
        </p:nvCxnSpPr>
        <p:spPr>
          <a:xfrm>
            <a:off x="5090555" y="3635881"/>
            <a:ext cx="15777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6C6D28-A1BD-4C61-8858-76975A936906}"/>
              </a:ext>
            </a:extLst>
          </p:cNvPr>
          <p:cNvCxnSpPr/>
          <p:nvPr/>
        </p:nvCxnSpPr>
        <p:spPr>
          <a:xfrm flipV="1">
            <a:off x="4989250" y="2921906"/>
            <a:ext cx="1106750" cy="507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25C62B0-CFAD-4366-90B8-C4444A732655}"/>
              </a:ext>
            </a:extLst>
          </p:cNvPr>
          <p:cNvSpPr txBox="1"/>
          <p:nvPr/>
        </p:nvSpPr>
        <p:spPr>
          <a:xfrm>
            <a:off x="6278274" y="2539014"/>
            <a:ext cx="20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Horizontal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62E8A1-3FD6-491A-B481-14FD412C088A}"/>
              </a:ext>
            </a:extLst>
          </p:cNvPr>
          <p:cNvSpPr txBox="1"/>
          <p:nvPr/>
        </p:nvSpPr>
        <p:spPr>
          <a:xfrm>
            <a:off x="7016319" y="3451215"/>
            <a:ext cx="20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Vertical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20B217-21AA-46CF-BF94-A65F3D42DCC6}"/>
              </a:ext>
            </a:extLst>
          </p:cNvPr>
          <p:cNvSpPr txBox="1"/>
          <p:nvPr/>
        </p:nvSpPr>
        <p:spPr>
          <a:xfrm>
            <a:off x="6668343" y="5310612"/>
            <a:ext cx="20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2D401A-B0AA-454A-84BC-73863F649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350" y="2857500"/>
            <a:ext cx="11049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009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572" y="638629"/>
            <a:ext cx="11395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XCCW DH A" panose="03050602040000000000" pitchFamily="66" charset="0"/>
              </a:rPr>
              <a:t>Lines</a:t>
            </a:r>
            <a:endParaRPr lang="en-GB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20B217-21AA-46CF-BF94-A65F3D42DCC6}"/>
              </a:ext>
            </a:extLst>
          </p:cNvPr>
          <p:cNvSpPr txBox="1"/>
          <p:nvPr/>
        </p:nvSpPr>
        <p:spPr>
          <a:xfrm>
            <a:off x="6668343" y="5310612"/>
            <a:ext cx="208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00768-B8DA-4809-B997-BB1A26472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599" y="1328284"/>
            <a:ext cx="6547328" cy="489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773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240434"/>
            <a:ext cx="11815062" cy="407959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Day 4 - Main Task Hulks and BP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F9011C-B92F-41FF-A4F3-8E847A454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74" y="861134"/>
            <a:ext cx="3654608" cy="55574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8F234D-2A0C-41B3-9149-E26A42B83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42" y="1303862"/>
            <a:ext cx="3831503" cy="490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838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240434"/>
            <a:ext cx="11815062" cy="407959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Day 4 - Main Task Storms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53AAA-F680-41E5-A849-71C38C96E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999" y="1014412"/>
            <a:ext cx="5400675" cy="4829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2916F9-55CC-435A-A9C2-E0B9046F47BA}"/>
              </a:ext>
            </a:extLst>
          </p:cNvPr>
          <p:cNvSpPr txBox="1"/>
          <p:nvPr/>
        </p:nvSpPr>
        <p:spPr>
          <a:xfrm>
            <a:off x="7315200" y="1669002"/>
            <a:ext cx="4518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Write the name of the line into your home learning book.</a:t>
            </a:r>
          </a:p>
        </p:txBody>
      </p:sp>
    </p:spTree>
    <p:extLst>
      <p:ext uri="{BB962C8B-B14F-4D97-AF65-F5344CB8AC3E}">
        <p14:creationId xmlns:p14="http://schemas.microsoft.com/office/powerpoint/2010/main" val="11654952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8" y="240434"/>
            <a:ext cx="7425971" cy="407959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Day 4 – Challenge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43985-6C85-4667-913E-B7CE82891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25" y="893041"/>
            <a:ext cx="46291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421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Day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519263" cy="4351338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US" dirty="0">
                <a:latin typeface="XCCW DH A" panose="03050602040000000000" pitchFamily="66" charset="0"/>
              </a:rPr>
              <a:t>Today we will focus on </a:t>
            </a:r>
            <a:r>
              <a:rPr lang="en-GB" dirty="0">
                <a:latin typeface="XCCW DH A" panose="03050602040000000000" pitchFamily="66" charset="0"/>
              </a:rPr>
              <a:t>different sorts of lines and their properties</a:t>
            </a:r>
          </a:p>
          <a:p>
            <a:pPr marL="0" indent="0">
              <a:buNone/>
            </a:pPr>
            <a:endParaRPr lang="en-US" dirty="0">
              <a:latin typeface="XCCW DH A" panose="03050602040000000000" pitchFamily="66" charset="0"/>
            </a:endParaRPr>
          </a:p>
          <a:p>
            <a:pPr marL="0" indent="0">
              <a:buNone/>
            </a:pPr>
            <a:r>
              <a:rPr lang="en-US" dirty="0">
                <a:latin typeface="XCCW DH A" panose="03050602040000000000" pitchFamily="66" charset="0"/>
              </a:rPr>
              <a:t>Which lines did we learn about yesterday?</a:t>
            </a:r>
          </a:p>
        </p:txBody>
      </p:sp>
    </p:spTree>
    <p:extLst>
      <p:ext uri="{BB962C8B-B14F-4D97-AF65-F5344CB8AC3E}">
        <p14:creationId xmlns:p14="http://schemas.microsoft.com/office/powerpoint/2010/main" val="279945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Day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11BE9-8BFC-4E62-A751-712C70EBD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011" y="737534"/>
            <a:ext cx="7640597" cy="57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288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15857" cy="590839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XCCW DH A" panose="03050602040000000000" pitchFamily="66" charset="0"/>
              </a:rPr>
              <a:t>Arithmetic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494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XCCW DH A" panose="03050602040000000000" pitchFamily="66" charset="0"/>
              </a:rPr>
              <a:t>Test yourself on your 6 times tables. </a:t>
            </a:r>
          </a:p>
          <a:p>
            <a:pPr marL="0" indent="0">
              <a:buNone/>
            </a:pPr>
            <a:endParaRPr lang="en-GB" dirty="0">
              <a:latin typeface="XCCW DH A" panose="03050602040000000000" pitchFamily="66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XCCW DH A" panose="03050602040000000000" pitchFamily="66" charset="0"/>
              </a:rPr>
              <a:t>4 X 6=</a:t>
            </a:r>
          </a:p>
          <a:p>
            <a:pPr marL="514350" indent="-514350">
              <a:buAutoNum type="arabicPeriod"/>
            </a:pPr>
            <a:r>
              <a:rPr lang="en-GB" dirty="0">
                <a:latin typeface="XCCW DH A" panose="03050602040000000000" pitchFamily="66" charset="0"/>
              </a:rPr>
              <a:t>6 X 6=</a:t>
            </a:r>
          </a:p>
          <a:p>
            <a:pPr marL="514350" indent="-514350">
              <a:buAutoNum type="arabicPeriod"/>
            </a:pPr>
            <a:r>
              <a:rPr lang="en-GB" dirty="0">
                <a:latin typeface="XCCW DH A" panose="03050602040000000000" pitchFamily="66" charset="0"/>
              </a:rPr>
              <a:t>8 X 6=</a:t>
            </a:r>
          </a:p>
          <a:p>
            <a:pPr marL="514350" indent="-514350">
              <a:buAutoNum type="arabicPeriod"/>
            </a:pPr>
            <a:r>
              <a:rPr lang="en-GB" dirty="0">
                <a:latin typeface="XCCW DH A" panose="03050602040000000000" pitchFamily="66" charset="0"/>
              </a:rPr>
              <a:t>1 X 6=</a:t>
            </a:r>
          </a:p>
          <a:p>
            <a:pPr marL="514350" indent="-514350">
              <a:buAutoNum type="arabicPeriod"/>
            </a:pPr>
            <a:r>
              <a:rPr lang="en-GB" dirty="0">
                <a:latin typeface="XCCW DH A" panose="03050602040000000000" pitchFamily="66" charset="0"/>
              </a:rPr>
              <a:t>9 X 6=</a:t>
            </a:r>
          </a:p>
          <a:p>
            <a:pPr marL="514350" indent="-514350">
              <a:buAutoNum type="arabicPeriod"/>
            </a:pPr>
            <a:r>
              <a:rPr lang="en-GB" dirty="0">
                <a:latin typeface="XCCW DH A" panose="03050602040000000000" pitchFamily="66" charset="0"/>
              </a:rPr>
              <a:t>2 X 6=</a:t>
            </a:r>
          </a:p>
          <a:p>
            <a:pPr marL="514350" indent="-514350">
              <a:buAutoNum type="arabicPeriod"/>
            </a:pPr>
            <a:r>
              <a:rPr lang="en-GB" dirty="0">
                <a:latin typeface="XCCW DH A" panose="03050602040000000000" pitchFamily="66" charset="0"/>
              </a:rPr>
              <a:t>10 X 6=</a:t>
            </a:r>
          </a:p>
          <a:p>
            <a:pPr marL="514350" indent="-514350">
              <a:buAutoNum type="arabicPeriod"/>
            </a:pPr>
            <a:r>
              <a:rPr lang="en-GB" dirty="0">
                <a:latin typeface="XCCW DH A" panose="03050602040000000000" pitchFamily="66" charset="0"/>
              </a:rPr>
              <a:t>4 X 6= </a:t>
            </a:r>
            <a:endParaRPr lang="en-GB" sz="3600" dirty="0">
              <a:latin typeface="XCCW DH 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3341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088E69-7C06-4B48-9D19-852BF7B5283B}"/>
              </a:ext>
            </a:extLst>
          </p:cNvPr>
          <p:cNvSpPr txBox="1"/>
          <p:nvPr/>
        </p:nvSpPr>
        <p:spPr>
          <a:xfrm>
            <a:off x="834501" y="435007"/>
            <a:ext cx="612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Lines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7858B-DE0A-4BC4-B907-21B9749AF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45" y="920458"/>
            <a:ext cx="4463249" cy="31040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C63A1B-CE78-41E6-98F0-9156B2353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064" y="176439"/>
            <a:ext cx="4463249" cy="27531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545E4A-C6CF-4F4B-9D30-DE70208A2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496" y="3306856"/>
            <a:ext cx="4463249" cy="36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641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088E69-7C06-4B48-9D19-852BF7B5283B}"/>
              </a:ext>
            </a:extLst>
          </p:cNvPr>
          <p:cNvSpPr txBox="1"/>
          <p:nvPr/>
        </p:nvSpPr>
        <p:spPr>
          <a:xfrm>
            <a:off x="834501" y="435007"/>
            <a:ext cx="612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XCCW DH A" panose="03050602040000000000" pitchFamily="66" charset="0"/>
              </a:rPr>
              <a:t>Lines- Parallel 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08DC4-2E7D-4B55-806C-D4D0C36F0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518" y="1327442"/>
            <a:ext cx="5580503" cy="47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349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088E69-7C06-4B48-9D19-852BF7B5283B}"/>
              </a:ext>
            </a:extLst>
          </p:cNvPr>
          <p:cNvSpPr txBox="1"/>
          <p:nvPr/>
        </p:nvSpPr>
        <p:spPr>
          <a:xfrm>
            <a:off x="834501" y="435007"/>
            <a:ext cx="612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XCCW DH A" panose="03050602040000000000" pitchFamily="66" charset="0"/>
              </a:rPr>
              <a:t>Lines- Perpendicular 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6F9BC-04C7-458F-B998-3ABA1A887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948" y="1061436"/>
            <a:ext cx="67722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955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088E69-7C06-4B48-9D19-852BF7B5283B}"/>
              </a:ext>
            </a:extLst>
          </p:cNvPr>
          <p:cNvSpPr txBox="1"/>
          <p:nvPr/>
        </p:nvSpPr>
        <p:spPr>
          <a:xfrm>
            <a:off x="834501" y="435007"/>
            <a:ext cx="612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XCCW DH A" panose="03050602040000000000" pitchFamily="66" charset="0"/>
              </a:rPr>
              <a:t>I Do…..Lines </a:t>
            </a:r>
            <a:endParaRPr lang="en-GB" dirty="0">
              <a:latin typeface="XCCW DH A" panose="03050602040000000000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6FD3B-9717-416C-936A-62AF2D83D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62" y="1942960"/>
            <a:ext cx="1962150" cy="1771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7AA824-CECF-4129-B602-E42163F9BBD7}"/>
              </a:ext>
            </a:extLst>
          </p:cNvPr>
          <p:cNvSpPr txBox="1"/>
          <p:nvPr/>
        </p:nvSpPr>
        <p:spPr>
          <a:xfrm>
            <a:off x="4572000" y="1837678"/>
            <a:ext cx="5362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What lines can we see in this picture?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>
                <a:latin typeface="XCCW DH A" panose="03050602040000000000" pitchFamily="66" charset="0"/>
              </a:rPr>
              <a:t>Perpendicular AND parallel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D86C35-0324-4BE3-8BD3-AE6B69A52265}"/>
              </a:ext>
            </a:extLst>
          </p:cNvPr>
          <p:cNvCxnSpPr/>
          <p:nvPr/>
        </p:nvCxnSpPr>
        <p:spPr>
          <a:xfrm>
            <a:off x="3053918" y="2148396"/>
            <a:ext cx="1438183" cy="648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EFB38A-7550-423A-A748-ED34414E70A0}"/>
              </a:ext>
            </a:extLst>
          </p:cNvPr>
          <p:cNvCxnSpPr/>
          <p:nvPr/>
        </p:nvCxnSpPr>
        <p:spPr>
          <a:xfrm flipV="1">
            <a:off x="3053918" y="2907715"/>
            <a:ext cx="1322773" cy="130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551986-CFB8-4231-AB0D-EF8A695422E8}"/>
              </a:ext>
            </a:extLst>
          </p:cNvPr>
          <p:cNvCxnSpPr/>
          <p:nvPr/>
        </p:nvCxnSpPr>
        <p:spPr>
          <a:xfrm flipV="1">
            <a:off x="3053918" y="3149256"/>
            <a:ext cx="1251752" cy="406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1678798-428B-45F7-BD95-6FE600229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646" y="3555785"/>
            <a:ext cx="1276350" cy="22002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DFDFD8-A1E1-4FAF-B064-E0013B42991A}"/>
              </a:ext>
            </a:extLst>
          </p:cNvPr>
          <p:cNvSpPr txBox="1"/>
          <p:nvPr/>
        </p:nvSpPr>
        <p:spPr>
          <a:xfrm>
            <a:off x="834501" y="4553414"/>
            <a:ext cx="5362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What lines can we see in this picture?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>
                <a:latin typeface="XCCW DH A" panose="03050602040000000000" pitchFamily="66" charset="0"/>
              </a:rPr>
              <a:t>Parallel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4F5A63-2034-4A29-9344-9966EB1A32B7}"/>
              </a:ext>
            </a:extLst>
          </p:cNvPr>
          <p:cNvCxnSpPr/>
          <p:nvPr/>
        </p:nvCxnSpPr>
        <p:spPr>
          <a:xfrm flipV="1">
            <a:off x="2388093" y="5153578"/>
            <a:ext cx="4864963" cy="350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76D03E-0C35-4C8C-8E62-EB6A4FD72D6F}"/>
              </a:ext>
            </a:extLst>
          </p:cNvPr>
          <p:cNvCxnSpPr/>
          <p:nvPr/>
        </p:nvCxnSpPr>
        <p:spPr>
          <a:xfrm flipV="1">
            <a:off x="2396971" y="4391212"/>
            <a:ext cx="5841507" cy="932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A96C01-6C1F-417E-BCD7-444036135476}"/>
              </a:ext>
            </a:extLst>
          </p:cNvPr>
          <p:cNvCxnSpPr/>
          <p:nvPr/>
        </p:nvCxnSpPr>
        <p:spPr>
          <a:xfrm>
            <a:off x="3053918" y="2583312"/>
            <a:ext cx="4847208" cy="213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81CB8E-9EBA-4ABB-A095-BCA54262A115}"/>
              </a:ext>
            </a:extLst>
          </p:cNvPr>
          <p:cNvCxnSpPr/>
          <p:nvPr/>
        </p:nvCxnSpPr>
        <p:spPr>
          <a:xfrm flipV="1">
            <a:off x="2858609" y="2907715"/>
            <a:ext cx="4685468" cy="130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0699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088E69-7C06-4B48-9D19-852BF7B5283B}"/>
              </a:ext>
            </a:extLst>
          </p:cNvPr>
          <p:cNvSpPr txBox="1"/>
          <p:nvPr/>
        </p:nvSpPr>
        <p:spPr>
          <a:xfrm>
            <a:off x="834501" y="435007"/>
            <a:ext cx="612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XCCW DH A" panose="03050602040000000000" pitchFamily="66" charset="0"/>
              </a:rPr>
              <a:t>We Do…..Lines 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AA824-CECF-4129-B602-E42163F9BBD7}"/>
              </a:ext>
            </a:extLst>
          </p:cNvPr>
          <p:cNvSpPr txBox="1"/>
          <p:nvPr/>
        </p:nvSpPr>
        <p:spPr>
          <a:xfrm>
            <a:off x="4572000" y="1837678"/>
            <a:ext cx="5362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What lines can we see in this picture?</a:t>
            </a:r>
          </a:p>
          <a:p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DFDFD8-A1E1-4FAF-B064-E0013B42991A}"/>
              </a:ext>
            </a:extLst>
          </p:cNvPr>
          <p:cNvSpPr txBox="1"/>
          <p:nvPr/>
        </p:nvSpPr>
        <p:spPr>
          <a:xfrm>
            <a:off x="834501" y="4553414"/>
            <a:ext cx="5362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What lines can we see in this picture?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>
                <a:latin typeface="XCCW DH A" panose="03050602040000000000" pitchFamily="66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0B49C-984A-420C-B29A-BCB165063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624" y="1742130"/>
            <a:ext cx="1914525" cy="1114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81F3D3-03F5-4074-BFD0-7AFD2E26D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049" y="4096993"/>
            <a:ext cx="20478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247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088E69-7C06-4B48-9D19-852BF7B5283B}"/>
              </a:ext>
            </a:extLst>
          </p:cNvPr>
          <p:cNvSpPr txBox="1"/>
          <p:nvPr/>
        </p:nvSpPr>
        <p:spPr>
          <a:xfrm>
            <a:off x="834501" y="435007"/>
            <a:ext cx="773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XCCW DH A" panose="03050602040000000000" pitchFamily="66" charset="0"/>
              </a:rPr>
              <a:t>We Do…..Lines….Answers </a:t>
            </a:r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AA824-CECF-4129-B602-E42163F9BBD7}"/>
              </a:ext>
            </a:extLst>
          </p:cNvPr>
          <p:cNvSpPr txBox="1"/>
          <p:nvPr/>
        </p:nvSpPr>
        <p:spPr>
          <a:xfrm>
            <a:off x="4572000" y="1837678"/>
            <a:ext cx="5362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What lines can we see in this picture?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  <a:p>
            <a:endParaRPr lang="en-GB" dirty="0">
              <a:latin typeface="XCCW DH A" panose="03050602040000000000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DFDFD8-A1E1-4FAF-B064-E0013B42991A}"/>
              </a:ext>
            </a:extLst>
          </p:cNvPr>
          <p:cNvSpPr txBox="1"/>
          <p:nvPr/>
        </p:nvSpPr>
        <p:spPr>
          <a:xfrm>
            <a:off x="834501" y="4553414"/>
            <a:ext cx="5362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What lines can we see in this picture?</a:t>
            </a:r>
          </a:p>
          <a:p>
            <a:endParaRPr lang="en-GB" dirty="0">
              <a:latin typeface="XCCW DH A" panose="03050602040000000000" pitchFamily="66" charset="0"/>
            </a:endParaRPr>
          </a:p>
          <a:p>
            <a:r>
              <a:rPr lang="en-GB" dirty="0">
                <a:latin typeface="XCCW DH A" panose="03050602040000000000" pitchFamily="66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0B49C-984A-420C-B29A-BCB165063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27" y="1742130"/>
            <a:ext cx="1914525" cy="1114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81F3D3-03F5-4074-BFD0-7AFD2E26D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049" y="4096993"/>
            <a:ext cx="2047875" cy="14954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CDAE2F-FEF3-4911-B5D1-BD333EA8C738}"/>
              </a:ext>
            </a:extLst>
          </p:cNvPr>
          <p:cNvCxnSpPr/>
          <p:nvPr/>
        </p:nvCxnSpPr>
        <p:spPr>
          <a:xfrm>
            <a:off x="3151573" y="2112885"/>
            <a:ext cx="2015231" cy="461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CC046A-5BE3-4F87-A8F5-8863E0CD88C8}"/>
              </a:ext>
            </a:extLst>
          </p:cNvPr>
          <p:cNvCxnSpPr/>
          <p:nvPr/>
        </p:nvCxnSpPr>
        <p:spPr>
          <a:xfrm>
            <a:off x="2904524" y="2441359"/>
            <a:ext cx="2022583" cy="230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2E739DD-B726-440D-8249-892614F7F7E9}"/>
              </a:ext>
            </a:extLst>
          </p:cNvPr>
          <p:cNvSpPr txBox="1"/>
          <p:nvPr/>
        </p:nvSpPr>
        <p:spPr>
          <a:xfrm>
            <a:off x="5353235" y="2672179"/>
            <a:ext cx="264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Parallel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9533D6-0384-43B4-AB1B-A89A1229E934}"/>
              </a:ext>
            </a:extLst>
          </p:cNvPr>
          <p:cNvCxnSpPr/>
          <p:nvPr/>
        </p:nvCxnSpPr>
        <p:spPr>
          <a:xfrm flipH="1">
            <a:off x="4749553" y="4553414"/>
            <a:ext cx="2974020" cy="120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AFB1C71-2806-4377-9F07-38E6F4D244EA}"/>
              </a:ext>
            </a:extLst>
          </p:cNvPr>
          <p:cNvSpPr txBox="1"/>
          <p:nvPr/>
        </p:nvSpPr>
        <p:spPr>
          <a:xfrm>
            <a:off x="2521258" y="5877017"/>
            <a:ext cx="264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Perpendicular</a:t>
            </a:r>
          </a:p>
        </p:txBody>
      </p:sp>
    </p:spTree>
    <p:extLst>
      <p:ext uri="{BB962C8B-B14F-4D97-AF65-F5344CB8AC3E}">
        <p14:creationId xmlns:p14="http://schemas.microsoft.com/office/powerpoint/2010/main" val="36217058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C0BF6C-CE6C-43B1-8F59-5A336039A2EA}"/>
              </a:ext>
            </a:extLst>
          </p:cNvPr>
          <p:cNvSpPr txBox="1"/>
          <p:nvPr/>
        </p:nvSpPr>
        <p:spPr>
          <a:xfrm>
            <a:off x="443883" y="452761"/>
            <a:ext cx="450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XCCW DH A" panose="03050602040000000000" pitchFamily="66" charset="0"/>
              </a:rPr>
              <a:t>You Do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D3C4E4-7B62-4FE0-A059-F58FD8016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985837"/>
            <a:ext cx="67532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217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C0BF6C-CE6C-43B1-8F59-5A336039A2EA}"/>
              </a:ext>
            </a:extLst>
          </p:cNvPr>
          <p:cNvSpPr txBox="1"/>
          <p:nvPr/>
        </p:nvSpPr>
        <p:spPr>
          <a:xfrm>
            <a:off x="443883" y="452761"/>
            <a:ext cx="523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XCCW DH A" panose="03050602040000000000" pitchFamily="66" charset="0"/>
              </a:rPr>
              <a:t>You Do….Answers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71C564-9379-4F66-8906-BFE840CAC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985837"/>
            <a:ext cx="67532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054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54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u="sng" dirty="0">
                <a:latin typeface="XCCW DH A" panose="03050602040000000000" pitchFamily="66" charset="0"/>
              </a:rPr>
              <a:t>Day 5-Main task Hulks and BP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BA0AE-3AAD-4BEF-A43F-8D0B94B69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54" y="932155"/>
            <a:ext cx="4542756" cy="58592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8D1FA9-16D6-48A7-AFEC-0BEBF2FD8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70701"/>
            <a:ext cx="4459550" cy="571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0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Day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44303" y="1932146"/>
            <a:ext cx="3247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XCCW DH A" panose="03050602040000000000" pitchFamily="66" charset="0"/>
              </a:rPr>
              <a:t>Let’s start to compare 2D and 3D shapes, what do you notice?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DA9E2-A636-4A15-8433-2C9FFA6D5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1297"/>
            <a:ext cx="7685165" cy="39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72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54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u="sng" dirty="0">
                <a:latin typeface="XCCW DH A" panose="03050602040000000000" pitchFamily="66" charset="0"/>
              </a:rPr>
              <a:t>Day 5-Main task Storms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E23D9-901F-4490-ADC5-729F6F8D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07" y="1325563"/>
            <a:ext cx="6801297" cy="51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695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154" y="0"/>
            <a:ext cx="10515600" cy="1325563"/>
          </a:xfrm>
        </p:spPr>
        <p:txBody>
          <a:bodyPr/>
          <a:lstStyle/>
          <a:p>
            <a:r>
              <a:rPr lang="en-GB" u="sng" dirty="0">
                <a:latin typeface="XCCW DH A" panose="03050602040000000000" pitchFamily="66" charset="0"/>
              </a:rPr>
              <a:t>Day 5- </a:t>
            </a:r>
            <a:r>
              <a:rPr lang="en-GB" u="sng">
                <a:latin typeface="XCCW DH A" panose="03050602040000000000" pitchFamily="66" charset="0"/>
              </a:rPr>
              <a:t>Further Challenge</a:t>
            </a:r>
            <a:endParaRPr lang="en-GB" u="sng" dirty="0">
              <a:latin typeface="XCCW DH A" panose="030506020400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4590A-5004-45B6-83A5-0F367E076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6" y="2109556"/>
            <a:ext cx="7466953" cy="36770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47A365-4802-46E0-8194-C9569185F03C}"/>
              </a:ext>
            </a:extLst>
          </p:cNvPr>
          <p:cNvSpPr txBox="1"/>
          <p:nvPr/>
        </p:nvSpPr>
        <p:spPr>
          <a:xfrm>
            <a:off x="8416031" y="2175029"/>
            <a:ext cx="3595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Draw each shape in your book and describe how many different sets of lines each has.</a:t>
            </a:r>
          </a:p>
        </p:txBody>
      </p:sp>
    </p:spTree>
    <p:extLst>
      <p:ext uri="{BB962C8B-B14F-4D97-AF65-F5344CB8AC3E}">
        <p14:creationId xmlns:p14="http://schemas.microsoft.com/office/powerpoint/2010/main" val="1178171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102366"/>
            <a:ext cx="10515600" cy="1325563"/>
          </a:xfrm>
        </p:spPr>
        <p:txBody>
          <a:bodyPr/>
          <a:lstStyle/>
          <a:p>
            <a:r>
              <a:rPr lang="en-GB" dirty="0">
                <a:latin typeface="XCCW DH A" panose="03050602040000000000" pitchFamily="66" charset="0"/>
              </a:rPr>
              <a:t>Day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3A98E-F83E-413A-8B88-197B9267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783135"/>
            <a:ext cx="6730736" cy="4196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0C7946-3FF0-4D18-9D3B-429E75DF1999}"/>
              </a:ext>
            </a:extLst>
          </p:cNvPr>
          <p:cNvSpPr txBox="1"/>
          <p:nvPr/>
        </p:nvSpPr>
        <p:spPr>
          <a:xfrm>
            <a:off x="8397380" y="1862356"/>
            <a:ext cx="3489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XCCW DH A" panose="03050602040000000000" pitchFamily="66" charset="0"/>
              </a:rPr>
              <a:t>Much like 2D shapes, 3D shapes have properties, what is similar/different? </a:t>
            </a:r>
          </a:p>
        </p:txBody>
      </p:sp>
    </p:spTree>
    <p:extLst>
      <p:ext uri="{BB962C8B-B14F-4D97-AF65-F5344CB8AC3E}">
        <p14:creationId xmlns:p14="http://schemas.microsoft.com/office/powerpoint/2010/main" val="277404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31" y="13781"/>
            <a:ext cx="10515600" cy="1325563"/>
          </a:xfrm>
        </p:spPr>
        <p:txBody>
          <a:bodyPr/>
          <a:lstStyle/>
          <a:p>
            <a:r>
              <a:rPr lang="en-GB" u="sng" dirty="0">
                <a:latin typeface="XCCW DH A" panose="03050602040000000000" pitchFamily="66" charset="0"/>
              </a:rPr>
              <a:t>I do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63B74-D0E9-4B93-BA28-30DDD49CA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84" y="1165412"/>
            <a:ext cx="6224162" cy="4527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F93ED2-8DC3-4667-A059-2A335DC8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99" y="2675405"/>
            <a:ext cx="5181600" cy="209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3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1117</Words>
  <Application>Microsoft Office PowerPoint</Application>
  <PresentationFormat>Widescreen</PresentationFormat>
  <Paragraphs>201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Calibri</vt:lpstr>
      <vt:lpstr>Calibri Light</vt:lpstr>
      <vt:lpstr>XCCW DH A</vt:lpstr>
      <vt:lpstr>Office Theme</vt:lpstr>
      <vt:lpstr>Maths Home Learning</vt:lpstr>
      <vt:lpstr>This week…</vt:lpstr>
      <vt:lpstr>Arithmetic</vt:lpstr>
      <vt:lpstr>Day 1 – Recap </vt:lpstr>
      <vt:lpstr>Day 1</vt:lpstr>
      <vt:lpstr>Day 1</vt:lpstr>
      <vt:lpstr>Day 1</vt:lpstr>
      <vt:lpstr>Day 1</vt:lpstr>
      <vt:lpstr>I do</vt:lpstr>
      <vt:lpstr>We do</vt:lpstr>
      <vt:lpstr>We do - Answers</vt:lpstr>
      <vt:lpstr>You Do…</vt:lpstr>
      <vt:lpstr>You Do…Answers </vt:lpstr>
      <vt:lpstr>More 3D Shapes…What do you notice?</vt:lpstr>
      <vt:lpstr>Main Task</vt:lpstr>
      <vt:lpstr>Challenge</vt:lpstr>
      <vt:lpstr>Day 2 Chant your 8 x 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Comparing angles</vt:lpstr>
      <vt:lpstr>Day 2 Main Task – Hulks and BP</vt:lpstr>
      <vt:lpstr>Day 2 Main Task – Storms</vt:lpstr>
      <vt:lpstr>Day 2 Challenge </vt:lpstr>
      <vt:lpstr>Day 3</vt:lpstr>
      <vt:lpstr>Arithmetic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3 Main Task – Hulks and BP</vt:lpstr>
      <vt:lpstr>Day 3 Main Task – Storms</vt:lpstr>
      <vt:lpstr>Day 3 Challenges</vt:lpstr>
      <vt:lpstr>Day 4</vt:lpstr>
      <vt:lpstr>Day 4</vt:lpstr>
      <vt:lpstr>Day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4 - Main Task Hulks and BP</vt:lpstr>
      <vt:lpstr>Day 4 - Main Task Storms </vt:lpstr>
      <vt:lpstr>Day 4 – Challenge </vt:lpstr>
      <vt:lpstr>Day 5</vt:lpstr>
      <vt:lpstr>Arithmetic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5-Main task Hulks and BP</vt:lpstr>
      <vt:lpstr>Day 5-Main task Storms</vt:lpstr>
      <vt:lpstr>Day 5- Further Challenge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Gemma Hailwood McCallion</cp:lastModifiedBy>
  <cp:revision>121</cp:revision>
  <dcterms:created xsi:type="dcterms:W3CDTF">2020-09-11T10:00:33Z</dcterms:created>
  <dcterms:modified xsi:type="dcterms:W3CDTF">2020-11-08T18:34:22Z</dcterms:modified>
</cp:coreProperties>
</file>