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76" r:id="rId4"/>
    <p:sldId id="278" r:id="rId5"/>
    <p:sldId id="260" r:id="rId6"/>
    <p:sldId id="339" r:id="rId7"/>
    <p:sldId id="357" r:id="rId8"/>
    <p:sldId id="359" r:id="rId9"/>
    <p:sldId id="280" r:id="rId10"/>
    <p:sldId id="340" r:id="rId11"/>
    <p:sldId id="341" r:id="rId12"/>
    <p:sldId id="259" r:id="rId13"/>
    <p:sldId id="360" r:id="rId14"/>
    <p:sldId id="261" r:id="rId15"/>
    <p:sldId id="342" r:id="rId16"/>
    <p:sldId id="262" r:id="rId17"/>
    <p:sldId id="277" r:id="rId18"/>
    <p:sldId id="343" r:id="rId19"/>
    <p:sldId id="267" r:id="rId20"/>
    <p:sldId id="345" r:id="rId21"/>
    <p:sldId id="285" r:id="rId22"/>
    <p:sldId id="361" r:id="rId23"/>
    <p:sldId id="362" r:id="rId24"/>
    <p:sldId id="268" r:id="rId25"/>
    <p:sldId id="346" r:id="rId26"/>
    <p:sldId id="288" r:id="rId27"/>
    <p:sldId id="289" r:id="rId28"/>
    <p:sldId id="331" r:id="rId29"/>
    <p:sldId id="291" r:id="rId30"/>
    <p:sldId id="333" r:id="rId31"/>
    <p:sldId id="324" r:id="rId32"/>
    <p:sldId id="363" r:id="rId33"/>
    <p:sldId id="364" r:id="rId34"/>
    <p:sldId id="365" r:id="rId35"/>
    <p:sldId id="297" r:id="rId36"/>
    <p:sldId id="348" r:id="rId37"/>
    <p:sldId id="299" r:id="rId38"/>
    <p:sldId id="300" r:id="rId39"/>
    <p:sldId id="301" r:id="rId40"/>
    <p:sldId id="366" r:id="rId41"/>
    <p:sldId id="303" r:id="rId42"/>
    <p:sldId id="367" r:id="rId43"/>
    <p:sldId id="351" r:id="rId44"/>
    <p:sldId id="307" r:id="rId45"/>
    <p:sldId id="309" r:id="rId46"/>
    <p:sldId id="311" r:id="rId47"/>
    <p:sldId id="352" r:id="rId48"/>
    <p:sldId id="312" r:id="rId49"/>
    <p:sldId id="368" r:id="rId50"/>
    <p:sldId id="369" r:id="rId51"/>
    <p:sldId id="370" r:id="rId52"/>
    <p:sldId id="373" r:id="rId53"/>
    <p:sldId id="372" r:id="rId54"/>
    <p:sldId id="317" r:id="rId55"/>
    <p:sldId id="356" r:id="rId5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hir Mahmood" initials="TM" lastIdx="1" clrIdx="0">
    <p:extLst>
      <p:ext uri="{19B8F6BF-5375-455C-9EA6-DF929625EA0E}">
        <p15:presenceInfo xmlns:p15="http://schemas.microsoft.com/office/powerpoint/2012/main" userId="Tahir Mahmood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118" autoAdjust="0"/>
    <p:restoredTop sz="94660"/>
  </p:normalViewPr>
  <p:slideViewPr>
    <p:cSldViewPr snapToGrid="0">
      <p:cViewPr varScale="1">
        <p:scale>
          <a:sx n="91" d="100"/>
          <a:sy n="91" d="100"/>
        </p:scale>
        <p:origin x="81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commentAuthors" Target="commentAuthors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C87E-098F-49D6-A602-F1830A14D490}" type="datetimeFigureOut">
              <a:rPr lang="en-GB" smtClean="0"/>
              <a:t>01/11/2020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6A90-63EB-48E3-BE19-82809635B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1629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C87E-098F-49D6-A602-F1830A14D490}" type="datetimeFigureOut">
              <a:rPr lang="en-GB" smtClean="0"/>
              <a:t>01/11/2020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6A90-63EB-48E3-BE19-82809635B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7879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C87E-098F-49D6-A602-F1830A14D490}" type="datetimeFigureOut">
              <a:rPr lang="en-GB" smtClean="0"/>
              <a:t>01/11/2020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6A90-63EB-48E3-BE19-82809635B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623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C87E-098F-49D6-A602-F1830A14D490}" type="datetimeFigureOut">
              <a:rPr lang="en-GB" smtClean="0"/>
              <a:t>01/11/2020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6A90-63EB-48E3-BE19-82809635B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3413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C87E-098F-49D6-A602-F1830A14D490}" type="datetimeFigureOut">
              <a:rPr lang="en-GB" smtClean="0"/>
              <a:t>01/11/2020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6A90-63EB-48E3-BE19-82809635B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1981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C87E-098F-49D6-A602-F1830A14D490}" type="datetimeFigureOut">
              <a:rPr lang="en-GB" smtClean="0"/>
              <a:t>01/11/2020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6A90-63EB-48E3-BE19-82809635B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5508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C87E-098F-49D6-A602-F1830A14D490}" type="datetimeFigureOut">
              <a:rPr lang="en-GB" smtClean="0"/>
              <a:t>01/11/2020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6A90-63EB-48E3-BE19-82809635B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0804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C87E-098F-49D6-A602-F1830A14D490}" type="datetimeFigureOut">
              <a:rPr lang="en-GB" smtClean="0"/>
              <a:t>01/11/2020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6A90-63EB-48E3-BE19-82809635B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0270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C87E-098F-49D6-A602-F1830A14D490}" type="datetimeFigureOut">
              <a:rPr lang="en-GB" smtClean="0"/>
              <a:t>01/11/2020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6A90-63EB-48E3-BE19-82809635B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7378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C87E-098F-49D6-A602-F1830A14D490}" type="datetimeFigureOut">
              <a:rPr lang="en-GB" smtClean="0"/>
              <a:t>01/11/2020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6A90-63EB-48E3-BE19-82809635B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3634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C87E-098F-49D6-A602-F1830A14D490}" type="datetimeFigureOut">
              <a:rPr lang="en-GB" smtClean="0"/>
              <a:t>01/11/2020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6A90-63EB-48E3-BE19-82809635B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7055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CEC87E-098F-49D6-A602-F1830A14D490}" type="datetimeFigureOut">
              <a:rPr lang="en-GB" smtClean="0"/>
              <a:t>01/11/2020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F46A90-63EB-48E3-BE19-82809635B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3927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opmarks.co.uk/maths-games/hit-the-button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LcSwgZ48ph8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latin typeface="XCCW DH A" panose="03050602040000000000" pitchFamily="66" charset="0"/>
              </a:rPr>
              <a:t>Maths Home Learning</a:t>
            </a:r>
            <a:endParaRPr lang="en-GB" dirty="0">
              <a:latin typeface="XCCW DH A" panose="03050602040000000000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211638"/>
            <a:ext cx="9144000" cy="1655762"/>
          </a:xfrm>
        </p:spPr>
        <p:txBody>
          <a:bodyPr/>
          <a:lstStyle/>
          <a:p>
            <a:r>
              <a:rPr lang="en-GB" dirty="0" smtClean="0">
                <a:latin typeface="XCCW DH A" panose="03050602040000000000" pitchFamily="66" charset="0"/>
              </a:rPr>
              <a:t>Week Beginning </a:t>
            </a:r>
            <a:r>
              <a:rPr lang="en-GB" dirty="0" smtClean="0">
                <a:latin typeface="XCCW DH A" panose="03050602040000000000" pitchFamily="66" charset="0"/>
              </a:rPr>
              <a:t>02</a:t>
            </a:r>
            <a:r>
              <a:rPr lang="en-GB" dirty="0" smtClean="0">
                <a:latin typeface="XCCW DH A" panose="03050602040000000000" pitchFamily="66" charset="0"/>
              </a:rPr>
              <a:t>.11.2020</a:t>
            </a:r>
            <a:endParaRPr lang="en-GB" dirty="0">
              <a:latin typeface="XCCW DH A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0947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20"/>
    </mc:Choice>
    <mc:Fallback xmlns="">
      <p:transition spd="slow" advTm="412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682" y="386146"/>
            <a:ext cx="12352283" cy="549275"/>
          </a:xfrm>
        </p:spPr>
        <p:txBody>
          <a:bodyPr>
            <a:normAutofit fontScale="90000"/>
          </a:bodyPr>
          <a:lstStyle/>
          <a:p>
            <a:r>
              <a:rPr lang="en-GB" u="sng" dirty="0" smtClean="0">
                <a:latin typeface="XCCW DH A" panose="03050602040000000000" pitchFamily="66" charset="0"/>
              </a:rPr>
              <a:t>We</a:t>
            </a:r>
            <a:r>
              <a:rPr lang="en-GB" u="sng" dirty="0" smtClean="0">
                <a:latin typeface="XCCW DH A" panose="03050602040000000000" pitchFamily="66" charset="0"/>
              </a:rPr>
              <a:t> do – Equivalent fractions using diagrams</a:t>
            </a:r>
            <a:endParaRPr lang="en-GB" u="sng" dirty="0">
              <a:latin typeface="XCCW DH A" panose="03050602040000000000" pitchFamily="66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3396343" y="2521131"/>
            <a:ext cx="1774032" cy="795338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3516" y="1496081"/>
            <a:ext cx="5779187" cy="461550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2682" y="2837793"/>
            <a:ext cx="26407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XCCW DH A" panose="03050602040000000000" pitchFamily="66" charset="0"/>
              </a:rPr>
              <a:t>Remember to follow each of the steps</a:t>
            </a:r>
            <a:endParaRPr lang="en-GB" dirty="0">
              <a:latin typeface="XCCW DH A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49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u="sng" dirty="0" smtClean="0">
                <a:latin typeface="XCCW DH A" panose="03050602040000000000" pitchFamily="66" charset="0"/>
              </a:rPr>
              <a:t>We do - Answers</a:t>
            </a:r>
            <a:endParaRPr lang="en-GB" u="sng" dirty="0">
              <a:latin typeface="XCCW DH A" panose="03050602040000000000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6972" y="1429718"/>
            <a:ext cx="548902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XCCW DH A" panose="03050602040000000000" pitchFamily="66" charset="0"/>
              </a:rPr>
              <a:t>Answe</a:t>
            </a:r>
            <a:r>
              <a:rPr lang="en-GB" dirty="0" smtClean="0">
                <a:solidFill>
                  <a:srgbClr val="FF0000"/>
                </a:solidFill>
                <a:latin typeface="XCCW DH A" panose="03050602040000000000" pitchFamily="66" charset="0"/>
              </a:rPr>
              <a:t>r 2/6. </a:t>
            </a:r>
          </a:p>
          <a:p>
            <a:r>
              <a:rPr lang="en-GB" dirty="0" smtClean="0">
                <a:solidFill>
                  <a:srgbClr val="FF0000"/>
                </a:solidFill>
                <a:latin typeface="XCCW DH A" panose="03050602040000000000" pitchFamily="66" charset="0"/>
              </a:rPr>
              <a:t>Why is this my answer?</a:t>
            </a:r>
          </a:p>
          <a:p>
            <a:r>
              <a:rPr lang="en-GB" dirty="0" smtClean="0">
                <a:solidFill>
                  <a:srgbClr val="FF0000"/>
                </a:solidFill>
                <a:latin typeface="XCCW DH A" panose="03050602040000000000" pitchFamily="66" charset="0"/>
              </a:rPr>
              <a:t>Firstly, I counted the squares = 6 </a:t>
            </a:r>
          </a:p>
          <a:p>
            <a:endParaRPr lang="en-GB" dirty="0" smtClean="0">
              <a:solidFill>
                <a:srgbClr val="FF0000"/>
              </a:solidFill>
              <a:latin typeface="XCCW DH A" panose="03050602040000000000" pitchFamily="66" charset="0"/>
            </a:endParaRPr>
          </a:p>
          <a:p>
            <a:r>
              <a:rPr lang="en-GB" dirty="0" smtClean="0">
                <a:solidFill>
                  <a:srgbClr val="FF0000"/>
                </a:solidFill>
                <a:latin typeface="XCCW DH A" panose="03050602040000000000" pitchFamily="66" charset="0"/>
              </a:rPr>
              <a:t>Secondly, I found 1/3 of my total number of squares. 1/3 of 6 = 2</a:t>
            </a:r>
          </a:p>
          <a:p>
            <a:endParaRPr lang="en-US" dirty="0" smtClean="0">
              <a:solidFill>
                <a:srgbClr val="FF0000"/>
              </a:solidFill>
              <a:latin typeface="XCCW DH A" panose="03050602040000000000" pitchFamily="66" charset="0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XCCW DH A" panose="03050602040000000000" pitchFamily="66" charset="0"/>
              </a:rPr>
              <a:t>Lastly, I shades 2 squares. I had a total of 2 squares shaded in out of 6. </a:t>
            </a:r>
          </a:p>
          <a:p>
            <a:endParaRPr lang="en-US" dirty="0">
              <a:solidFill>
                <a:srgbClr val="FF0000"/>
              </a:solidFill>
              <a:latin typeface="XCCW DH A" panose="03050602040000000000" pitchFamily="66" charset="0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XCCW DH A" panose="03050602040000000000" pitchFamily="66" charset="0"/>
              </a:rPr>
              <a:t>This gave me an equivalent fraction of 2/6  </a:t>
            </a:r>
            <a:endParaRPr lang="en-GB" dirty="0">
              <a:solidFill>
                <a:srgbClr val="FF0000"/>
              </a:solidFill>
              <a:latin typeface="XCCW DH A" panose="03050602040000000000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0168" y="1319541"/>
            <a:ext cx="3448050" cy="381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182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24"/>
    </mc:Choice>
    <mc:Fallback xmlns="">
      <p:transition spd="slow" advTm="7524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XCCW DH A" panose="03050602040000000000" pitchFamily="66" charset="0"/>
              </a:rPr>
              <a:t>You Do…</a:t>
            </a:r>
            <a:endParaRPr lang="en-GB" dirty="0">
              <a:latin typeface="XCCW DH A" panose="03050602040000000000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6413" y="884070"/>
            <a:ext cx="6130323" cy="4830776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V="1">
            <a:off x="3396343" y="2521131"/>
            <a:ext cx="1774032" cy="795338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12682" y="2837793"/>
            <a:ext cx="26407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XCCW DH A" panose="03050602040000000000" pitchFamily="66" charset="0"/>
              </a:rPr>
              <a:t>Remember to follow each of the steps</a:t>
            </a:r>
            <a:endParaRPr lang="en-GB" dirty="0">
              <a:latin typeface="XCCW DH A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395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u="sng" dirty="0" smtClean="0">
                <a:latin typeface="XCCW DH A" panose="03050602040000000000" pitchFamily="66" charset="0"/>
              </a:rPr>
              <a:t>You</a:t>
            </a:r>
            <a:r>
              <a:rPr lang="en-GB" u="sng" dirty="0" smtClean="0">
                <a:latin typeface="XCCW DH A" panose="03050602040000000000" pitchFamily="66" charset="0"/>
              </a:rPr>
              <a:t> do - Answers</a:t>
            </a:r>
            <a:endParaRPr lang="en-GB" u="sng" dirty="0">
              <a:latin typeface="XCCW DH A" panose="03050602040000000000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2890" y="2007787"/>
            <a:ext cx="548902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XCCW DH A" panose="03050602040000000000" pitchFamily="66" charset="0"/>
              </a:rPr>
              <a:t>Answe</a:t>
            </a:r>
            <a:r>
              <a:rPr lang="en-GB" dirty="0" smtClean="0">
                <a:solidFill>
                  <a:srgbClr val="FF0000"/>
                </a:solidFill>
                <a:latin typeface="XCCW DH A" panose="03050602040000000000" pitchFamily="66" charset="0"/>
              </a:rPr>
              <a:t>r 3/12. </a:t>
            </a:r>
          </a:p>
          <a:p>
            <a:r>
              <a:rPr lang="en-GB" dirty="0" smtClean="0">
                <a:solidFill>
                  <a:srgbClr val="FF0000"/>
                </a:solidFill>
                <a:latin typeface="XCCW DH A" panose="03050602040000000000" pitchFamily="66" charset="0"/>
              </a:rPr>
              <a:t>Why is this my answer?</a:t>
            </a:r>
          </a:p>
          <a:p>
            <a:r>
              <a:rPr lang="en-GB" dirty="0" smtClean="0">
                <a:solidFill>
                  <a:srgbClr val="FF0000"/>
                </a:solidFill>
                <a:latin typeface="XCCW DH A" panose="03050602040000000000" pitchFamily="66" charset="0"/>
              </a:rPr>
              <a:t>Firstly, I counted the squares = 12</a:t>
            </a:r>
          </a:p>
          <a:p>
            <a:endParaRPr lang="en-GB" dirty="0" smtClean="0">
              <a:solidFill>
                <a:srgbClr val="FF0000"/>
              </a:solidFill>
              <a:latin typeface="XCCW DH A" panose="03050602040000000000" pitchFamily="66" charset="0"/>
            </a:endParaRPr>
          </a:p>
          <a:p>
            <a:r>
              <a:rPr lang="en-GB" dirty="0" smtClean="0">
                <a:solidFill>
                  <a:srgbClr val="FF0000"/>
                </a:solidFill>
                <a:latin typeface="XCCW DH A" panose="03050602040000000000" pitchFamily="66" charset="0"/>
              </a:rPr>
              <a:t>Secondly, I found 1/4 of my total number of squares. 1/4 of 12 = 3</a:t>
            </a:r>
          </a:p>
          <a:p>
            <a:endParaRPr lang="en-US" dirty="0" smtClean="0">
              <a:solidFill>
                <a:srgbClr val="FF0000"/>
              </a:solidFill>
              <a:latin typeface="XCCW DH A" panose="03050602040000000000" pitchFamily="66" charset="0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XCCW DH A" panose="03050602040000000000" pitchFamily="66" charset="0"/>
              </a:rPr>
              <a:t>Lastly, I shades 3 squares. I had a total of 3 squares shaded in out of 12. </a:t>
            </a:r>
          </a:p>
          <a:p>
            <a:endParaRPr lang="en-US" dirty="0">
              <a:solidFill>
                <a:srgbClr val="FF0000"/>
              </a:solidFill>
              <a:latin typeface="XCCW DH A" panose="03050602040000000000" pitchFamily="66" charset="0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XCCW DH A" panose="03050602040000000000" pitchFamily="66" charset="0"/>
              </a:rPr>
              <a:t>This gave me an equivalent fraction of 3/12. </a:t>
            </a:r>
            <a:endParaRPr lang="en-GB" dirty="0">
              <a:solidFill>
                <a:srgbClr val="FF0000"/>
              </a:solidFill>
              <a:latin typeface="XCCW DH A" panose="03050602040000000000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2715" y="1690688"/>
            <a:ext cx="3562350" cy="407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393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24"/>
    </mc:Choice>
    <mc:Fallback xmlns="">
      <p:transition spd="slow" advTm="7524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230" y="156120"/>
            <a:ext cx="10515600" cy="768350"/>
          </a:xfrm>
        </p:spPr>
        <p:txBody>
          <a:bodyPr/>
          <a:lstStyle/>
          <a:p>
            <a:r>
              <a:rPr lang="en-GB" u="sng" dirty="0" smtClean="0">
                <a:latin typeface="XCCW DH A" panose="03050602040000000000" pitchFamily="66" charset="0"/>
              </a:rPr>
              <a:t>Main Task</a:t>
            </a:r>
            <a:endParaRPr lang="en-GB" u="sng" dirty="0">
              <a:latin typeface="XCCW DH A" panose="03050602040000000000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637" y="855618"/>
            <a:ext cx="5155106" cy="60023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0857" y="244740"/>
            <a:ext cx="4511566" cy="6437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43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8350"/>
          </a:xfrm>
        </p:spPr>
        <p:txBody>
          <a:bodyPr/>
          <a:lstStyle/>
          <a:p>
            <a:r>
              <a:rPr lang="en-GB" u="sng" dirty="0" smtClean="0">
                <a:latin typeface="XCCW DH A" panose="03050602040000000000" pitchFamily="66" charset="0"/>
              </a:rPr>
              <a:t>Challenge</a:t>
            </a:r>
            <a:endParaRPr lang="en-GB" u="sng" dirty="0">
              <a:latin typeface="XCCW DH A" panose="03050602040000000000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44966" y="1199158"/>
            <a:ext cx="7535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XCCW DH A" panose="03050602040000000000" pitchFamily="66" charset="0"/>
              </a:rPr>
              <a:t>What equivalent fractions can we find?</a:t>
            </a:r>
            <a:endParaRPr lang="en-GB" dirty="0">
              <a:latin typeface="XCCW DH A" panose="03050602040000000000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294935" y="3475562"/>
            <a:ext cx="42477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</a:rPr>
              <a:t>http://www.visnos.com/demos/fraction-wall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951" y="1751256"/>
            <a:ext cx="5181600" cy="485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05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XCCW DH A" panose="03050602040000000000" pitchFamily="66" charset="0"/>
              </a:rPr>
              <a:t>Day 2</a:t>
            </a:r>
            <a:endParaRPr lang="en-GB" dirty="0">
              <a:latin typeface="XCCW DH A" panose="03050602040000000000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XCCW DH A" panose="03050602040000000000" pitchFamily="66" charset="0"/>
              </a:rPr>
              <a:t>Fraction Wall Practical session</a:t>
            </a:r>
            <a:endParaRPr lang="en-GB" dirty="0" smtClean="0">
              <a:latin typeface="XCCW DH A" panose="03050602040000000000" pitchFamily="66" charset="0"/>
            </a:endParaRPr>
          </a:p>
          <a:p>
            <a:pPr marL="0" indent="0">
              <a:buNone/>
            </a:pPr>
            <a:endParaRPr lang="en-GB" dirty="0">
              <a:latin typeface="XCCW DH A" panose="03050602040000000000" pitchFamily="66" charset="0"/>
            </a:endParaRPr>
          </a:p>
          <a:p>
            <a:pPr>
              <a:buFontTx/>
              <a:buChar char="-"/>
            </a:pPr>
            <a:r>
              <a:rPr lang="en-GB" dirty="0" smtClean="0">
                <a:latin typeface="XCCW DH A" panose="03050602040000000000" pitchFamily="66" charset="0"/>
              </a:rPr>
              <a:t>Today we will </a:t>
            </a:r>
            <a:r>
              <a:rPr lang="en-GB" dirty="0" smtClean="0">
                <a:latin typeface="XCCW DH A" panose="03050602040000000000" pitchFamily="66" charset="0"/>
              </a:rPr>
              <a:t>use a fraction wall to find equivalent fractions</a:t>
            </a:r>
            <a:r>
              <a:rPr lang="en-GB" dirty="0" smtClean="0">
                <a:latin typeface="XCCW DH A" panose="03050602040000000000" pitchFamily="66" charset="0"/>
              </a:rPr>
              <a:t>.</a:t>
            </a:r>
            <a:endParaRPr lang="en-GB" dirty="0" smtClean="0">
              <a:latin typeface="XCCW DH A" panose="03050602040000000000" pitchFamily="66" charset="0"/>
            </a:endParaRPr>
          </a:p>
          <a:p>
            <a:pPr>
              <a:buFontTx/>
              <a:buChar char="-"/>
            </a:pPr>
            <a:endParaRPr lang="en-GB" dirty="0">
              <a:latin typeface="XCCW DH A" panose="03050602040000000000" pitchFamily="66" charset="0"/>
            </a:endParaRPr>
          </a:p>
          <a:p>
            <a:pPr>
              <a:buFontTx/>
              <a:buChar char="-"/>
            </a:pPr>
            <a:r>
              <a:rPr lang="en-GB" dirty="0" smtClean="0">
                <a:solidFill>
                  <a:srgbClr val="FF0000"/>
                </a:solidFill>
                <a:latin typeface="XCCW DH A" panose="03050602040000000000" pitchFamily="66" charset="0"/>
              </a:rPr>
              <a:t>What is a fraction wall</a:t>
            </a:r>
            <a:r>
              <a:rPr lang="en-GB" dirty="0" smtClean="0">
                <a:solidFill>
                  <a:srgbClr val="FF0000"/>
                </a:solidFill>
                <a:latin typeface="XCCW DH A" panose="03050602040000000000" pitchFamily="66" charset="0"/>
              </a:rPr>
              <a:t>?</a:t>
            </a:r>
            <a:endParaRPr lang="en-GB" dirty="0" smtClean="0">
              <a:solidFill>
                <a:srgbClr val="FF0000"/>
              </a:solidFill>
              <a:latin typeface="XCCW DH A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577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315857" cy="590839"/>
          </a:xfrm>
        </p:spPr>
        <p:txBody>
          <a:bodyPr>
            <a:normAutofit fontScale="90000"/>
          </a:bodyPr>
          <a:lstStyle/>
          <a:p>
            <a:r>
              <a:rPr lang="en-GB" u="sng" dirty="0" smtClean="0">
                <a:latin typeface="XCCW DH A" panose="03050602040000000000" pitchFamily="66" charset="0"/>
              </a:rPr>
              <a:t>Arithmetic</a:t>
            </a:r>
            <a:endParaRPr lang="en-GB" u="sng" dirty="0">
              <a:latin typeface="XCCW DH A" panose="03050602040000000000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80655"/>
            <a:ext cx="10515600" cy="549471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GB" dirty="0" smtClean="0">
                <a:latin typeface="XCCW DH A" panose="03050602040000000000" pitchFamily="66" charset="0"/>
              </a:rPr>
              <a:t>Let’s practise our x7 tables.</a:t>
            </a:r>
          </a:p>
          <a:p>
            <a:pPr marL="0" indent="0">
              <a:buNone/>
            </a:pPr>
            <a:endParaRPr lang="en-GB" dirty="0" smtClean="0">
              <a:latin typeface="XCCW DH A" panose="03050602040000000000" pitchFamily="66" charset="0"/>
            </a:endParaRPr>
          </a:p>
          <a:p>
            <a:pPr marL="0" indent="0">
              <a:buNone/>
            </a:pPr>
            <a:r>
              <a:rPr lang="en-GB" dirty="0" smtClean="0">
                <a:latin typeface="XCCW DH A" panose="03050602040000000000" pitchFamily="66" charset="0"/>
              </a:rPr>
              <a:t>How quickly can you answer these questions. Time yourself</a:t>
            </a:r>
          </a:p>
          <a:p>
            <a:pPr marL="0" indent="0">
              <a:buNone/>
            </a:pPr>
            <a:endParaRPr lang="en-GB" dirty="0" smtClean="0">
              <a:latin typeface="XCCW DH A" panose="03050602040000000000" pitchFamily="66" charset="0"/>
            </a:endParaRPr>
          </a:p>
          <a:p>
            <a:pPr marL="0" indent="0">
              <a:buNone/>
            </a:pPr>
            <a:r>
              <a:rPr lang="en-GB" dirty="0" smtClean="0">
                <a:latin typeface="XCCW DH A" panose="03050602040000000000" pitchFamily="66" charset="0"/>
              </a:rPr>
              <a:t>1 x 7=              </a:t>
            </a:r>
          </a:p>
          <a:p>
            <a:pPr marL="0" indent="0">
              <a:buNone/>
            </a:pPr>
            <a:r>
              <a:rPr lang="en-GB" dirty="0" smtClean="0">
                <a:latin typeface="XCCW DH A" panose="03050602040000000000" pitchFamily="66" charset="0"/>
              </a:rPr>
              <a:t>2x 7 =</a:t>
            </a:r>
          </a:p>
          <a:p>
            <a:pPr marL="0" indent="0">
              <a:buNone/>
            </a:pPr>
            <a:r>
              <a:rPr lang="en-GB" dirty="0" smtClean="0">
                <a:latin typeface="XCCW DH A" panose="03050602040000000000" pitchFamily="66" charset="0"/>
              </a:rPr>
              <a:t>3 x 7=</a:t>
            </a:r>
          </a:p>
          <a:p>
            <a:pPr marL="0" indent="0">
              <a:buNone/>
            </a:pPr>
            <a:r>
              <a:rPr lang="en-GB" dirty="0" smtClean="0">
                <a:latin typeface="XCCW DH A" panose="03050602040000000000" pitchFamily="66" charset="0"/>
              </a:rPr>
              <a:t>4 x 7=</a:t>
            </a:r>
          </a:p>
          <a:p>
            <a:pPr marL="0" indent="0">
              <a:buNone/>
            </a:pPr>
            <a:r>
              <a:rPr lang="en-GB" dirty="0" smtClean="0">
                <a:latin typeface="XCCW DH A" panose="03050602040000000000" pitchFamily="66" charset="0"/>
              </a:rPr>
              <a:t>5 x 7=</a:t>
            </a:r>
          </a:p>
          <a:p>
            <a:pPr marL="0" indent="0">
              <a:buNone/>
            </a:pPr>
            <a:r>
              <a:rPr lang="en-GB" dirty="0" smtClean="0">
                <a:latin typeface="XCCW DH A" panose="03050602040000000000" pitchFamily="66" charset="0"/>
              </a:rPr>
              <a:t>6 x 7=</a:t>
            </a:r>
          </a:p>
          <a:p>
            <a:pPr marL="0" indent="0">
              <a:buNone/>
            </a:pPr>
            <a:r>
              <a:rPr lang="en-GB" dirty="0" smtClean="0">
                <a:latin typeface="XCCW DH A" panose="03050602040000000000" pitchFamily="66" charset="0"/>
              </a:rPr>
              <a:t>7 x 7=</a:t>
            </a:r>
          </a:p>
          <a:p>
            <a:pPr marL="0" indent="0">
              <a:buNone/>
            </a:pPr>
            <a:r>
              <a:rPr lang="en-GB" dirty="0" smtClean="0">
                <a:latin typeface="XCCW DH A" panose="03050602040000000000" pitchFamily="66" charset="0"/>
              </a:rPr>
              <a:t>8x 7 =</a:t>
            </a:r>
          </a:p>
          <a:p>
            <a:pPr marL="0" indent="0">
              <a:buNone/>
            </a:pPr>
            <a:r>
              <a:rPr lang="en-GB" dirty="0" smtClean="0">
                <a:latin typeface="XCCW DH A" panose="03050602040000000000" pitchFamily="66" charset="0"/>
              </a:rPr>
              <a:t>9 x 7 =</a:t>
            </a:r>
          </a:p>
          <a:p>
            <a:pPr marL="0" indent="0">
              <a:buNone/>
            </a:pPr>
            <a:r>
              <a:rPr lang="en-GB" dirty="0" smtClean="0">
                <a:latin typeface="XCCW DH A" panose="03050602040000000000" pitchFamily="66" charset="0"/>
              </a:rPr>
              <a:t>10 x 7 =</a:t>
            </a:r>
          </a:p>
          <a:p>
            <a:pPr marL="0" indent="0">
              <a:buNone/>
            </a:pPr>
            <a:r>
              <a:rPr lang="en-GB" dirty="0" smtClean="0">
                <a:latin typeface="XCCW DH A" panose="03050602040000000000" pitchFamily="66" charset="0"/>
              </a:rPr>
              <a:t>11 x 7 =</a:t>
            </a:r>
          </a:p>
          <a:p>
            <a:pPr marL="0" indent="0">
              <a:buNone/>
            </a:pPr>
            <a:r>
              <a:rPr lang="en-GB" dirty="0" smtClean="0">
                <a:latin typeface="XCCW DH A" panose="03050602040000000000" pitchFamily="66" charset="0"/>
              </a:rPr>
              <a:t>12 x </a:t>
            </a:r>
            <a:r>
              <a:rPr lang="en-GB" dirty="0">
                <a:latin typeface="XCCW DH A" panose="03050602040000000000" pitchFamily="66" charset="0"/>
              </a:rPr>
              <a:t>7</a:t>
            </a:r>
            <a:r>
              <a:rPr lang="en-GB" dirty="0" smtClean="0">
                <a:latin typeface="XCCW DH A" panose="03050602040000000000" pitchFamily="66" charset="0"/>
              </a:rPr>
              <a:t> =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39097" y="3278777"/>
            <a:ext cx="5691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XCCW DH A" panose="03050602040000000000" pitchFamily="66" charset="0"/>
              </a:rPr>
              <a:t>Check if you can beat your time the second time</a:t>
            </a:r>
            <a:r>
              <a:rPr lang="en-GB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809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987" y="803092"/>
            <a:ext cx="7578499" cy="5295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81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80572" y="638629"/>
            <a:ext cx="209819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u="sng" dirty="0">
                <a:latin typeface="XCCW DH A" panose="03050602040000000000" pitchFamily="66" charset="0"/>
              </a:rPr>
              <a:t>I do</a:t>
            </a:r>
            <a:endParaRPr lang="en-GB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6887" y="0"/>
            <a:ext cx="9439275" cy="5038725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>
            <a:off x="1093076" y="2280745"/>
            <a:ext cx="2175641" cy="6831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59347" y="3077991"/>
            <a:ext cx="26787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XCCW DH A" panose="03050602040000000000" pitchFamily="66" charset="0"/>
              </a:rPr>
              <a:t>This is what a fraction wall looks like</a:t>
            </a:r>
            <a:endParaRPr lang="en-GB" dirty="0">
              <a:solidFill>
                <a:srgbClr val="00B050"/>
              </a:solidFill>
              <a:latin typeface="XCCW DH A" panose="03050602040000000000" pitchFamily="66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6144" y="5152799"/>
            <a:ext cx="8620125" cy="1543050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6810703" y="951186"/>
            <a:ext cx="31531" cy="4025462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940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XCCW DH A" panose="03050602040000000000" pitchFamily="66" charset="0"/>
              </a:rPr>
              <a:t>This week…</a:t>
            </a:r>
            <a:endParaRPr lang="en-GB" dirty="0">
              <a:latin typeface="XCCW DH A" panose="03050602040000000000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>
                <a:latin typeface="XCCW DH A" panose="03050602040000000000" pitchFamily="66" charset="0"/>
              </a:rPr>
              <a:t>Day 1- </a:t>
            </a:r>
            <a:r>
              <a:rPr lang="en-GB" dirty="0" smtClean="0">
                <a:latin typeface="XCCW DH A" panose="03050602040000000000" pitchFamily="66" charset="0"/>
              </a:rPr>
              <a:t>Equivalent Fractions – Using diagrams</a:t>
            </a:r>
          </a:p>
          <a:p>
            <a:r>
              <a:rPr lang="en-US" dirty="0" smtClean="0">
                <a:latin typeface="XCCW DH A" panose="03050602040000000000" pitchFamily="66" charset="0"/>
              </a:rPr>
              <a:t>Day 2 – Fraction wall (practical session). </a:t>
            </a:r>
          </a:p>
          <a:p>
            <a:r>
              <a:rPr lang="en-US" dirty="0" smtClean="0">
                <a:latin typeface="XCCW DH A" panose="03050602040000000000" pitchFamily="66" charset="0"/>
              </a:rPr>
              <a:t>Day 3 – Finding equivalent fractions using a fraction wall (problem solving). </a:t>
            </a:r>
          </a:p>
          <a:p>
            <a:r>
              <a:rPr lang="en-US" dirty="0" smtClean="0">
                <a:latin typeface="XCCW DH A" panose="03050602040000000000" pitchFamily="66" charset="0"/>
              </a:rPr>
              <a:t>Day 4 – Reasoning </a:t>
            </a:r>
          </a:p>
          <a:p>
            <a:r>
              <a:rPr lang="en-US" dirty="0" smtClean="0">
                <a:latin typeface="XCCW DH A" panose="03050602040000000000" pitchFamily="66" charset="0"/>
              </a:rPr>
              <a:t>Day 5 – Recognizing 2D shapes </a:t>
            </a:r>
            <a:r>
              <a:rPr lang="en-US" dirty="0" smtClean="0">
                <a:latin typeface="XCCW DH A" panose="03050602040000000000" pitchFamily="66" charset="0"/>
              </a:rPr>
              <a:t>and identifying </a:t>
            </a:r>
            <a:r>
              <a:rPr lang="en-US" dirty="0" smtClean="0">
                <a:latin typeface="XCCW DH A" panose="03050602040000000000" pitchFamily="66" charset="0"/>
              </a:rPr>
              <a:t>properties.</a:t>
            </a:r>
            <a:endParaRPr lang="en-GB" dirty="0">
              <a:latin typeface="XCCW DH A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74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9847" y="457591"/>
            <a:ext cx="21932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u="sng" dirty="0">
                <a:latin typeface="XCCW DH A" panose="03050602040000000000" pitchFamily="66" charset="0"/>
              </a:rPr>
              <a:t>We do</a:t>
            </a:r>
            <a:endParaRPr lang="en-GB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967" y="357352"/>
            <a:ext cx="7255367" cy="44563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0978" y="5103264"/>
            <a:ext cx="5830861" cy="159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00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475" y="103648"/>
            <a:ext cx="109459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u="sng" dirty="0">
                <a:latin typeface="XCCW DH A" panose="03050602040000000000" pitchFamily="66" charset="0"/>
              </a:rPr>
              <a:t>We </a:t>
            </a:r>
            <a:r>
              <a:rPr lang="en-GB" sz="4000" u="sng" dirty="0" smtClean="0">
                <a:latin typeface="XCCW DH A" panose="03050602040000000000" pitchFamily="66" charset="0"/>
              </a:rPr>
              <a:t>do- Answers</a:t>
            </a:r>
            <a:endParaRPr lang="en-GB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741355" y="5205624"/>
            <a:ext cx="107670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XCCW DH A" panose="03050602040000000000" pitchFamily="66" charset="0"/>
              </a:rPr>
              <a:t>Use a ruler to help you find the answer. As you can see once a line is drawn on. The fraction equivalents for: </a:t>
            </a:r>
          </a:p>
          <a:p>
            <a:r>
              <a:rPr lang="en-GB" sz="2400" dirty="0">
                <a:latin typeface="XCCW DH A" panose="03050602040000000000" pitchFamily="66" charset="0"/>
              </a:rPr>
              <a:t>2</a:t>
            </a:r>
            <a:r>
              <a:rPr lang="en-GB" sz="2400" dirty="0" smtClean="0">
                <a:latin typeface="XCCW DH A" panose="03050602040000000000" pitchFamily="66" charset="0"/>
              </a:rPr>
              <a:t>/3 = 4/6 = 6/9 = 8/12</a:t>
            </a:r>
            <a:r>
              <a:rPr lang="en-GB" sz="2400" dirty="0" smtClean="0">
                <a:latin typeface="XCCW DH A" panose="03050602040000000000" pitchFamily="66" charset="0"/>
              </a:rPr>
              <a:t> 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5426" y="706902"/>
            <a:ext cx="7118954" cy="4372598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 flipH="1">
            <a:off x="7220608" y="266949"/>
            <a:ext cx="21020" cy="4614042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21475" y="1702676"/>
            <a:ext cx="221182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XCCW DH A" panose="03050602040000000000" pitchFamily="66" charset="0"/>
              </a:rPr>
              <a:t>Can you spot the pattern? </a:t>
            </a:r>
          </a:p>
          <a:p>
            <a:endParaRPr lang="en-US" dirty="0">
              <a:solidFill>
                <a:srgbClr val="FF0000"/>
              </a:solidFill>
              <a:latin typeface="XCCW DH A" panose="03050602040000000000" pitchFamily="66" charset="0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XCCW DH A" panose="03050602040000000000" pitchFamily="66" charset="0"/>
              </a:rPr>
              <a:t>Which equivalent fraction would come next?</a:t>
            </a:r>
            <a:endParaRPr lang="en-GB" dirty="0">
              <a:solidFill>
                <a:srgbClr val="FF0000"/>
              </a:solidFill>
              <a:latin typeface="XCCW DH A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1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9847" y="457591"/>
            <a:ext cx="16113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u="sng" dirty="0" smtClean="0">
                <a:latin typeface="XCCW DH A" panose="03050602040000000000" pitchFamily="66" charset="0"/>
              </a:rPr>
              <a:t>I do</a:t>
            </a:r>
            <a:endParaRPr lang="en-GB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5012" y="838200"/>
            <a:ext cx="8181975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0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475" y="103648"/>
            <a:ext cx="109459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u="sng" dirty="0" smtClean="0">
                <a:latin typeface="XCCW DH A" panose="03050602040000000000" pitchFamily="66" charset="0"/>
              </a:rPr>
              <a:t>I </a:t>
            </a:r>
            <a:r>
              <a:rPr lang="en-GB" sz="4000" u="sng" dirty="0" smtClean="0">
                <a:latin typeface="XCCW DH A" panose="03050602040000000000" pitchFamily="66" charset="0"/>
              </a:rPr>
              <a:t>do- Answers</a:t>
            </a:r>
            <a:endParaRPr lang="en-GB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-94593" y="5426341"/>
            <a:ext cx="127490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XCCW DH A" panose="03050602040000000000" pitchFamily="66" charset="0"/>
              </a:rPr>
              <a:t>Use a ruler to help you find the answer. As you can see once a line is drawn on. The fraction equivalents for: </a:t>
            </a:r>
          </a:p>
          <a:p>
            <a:r>
              <a:rPr lang="en-GB" sz="2400" dirty="0" smtClean="0">
                <a:latin typeface="XCCW DH A" panose="03050602040000000000" pitchFamily="66" charset="0"/>
              </a:rPr>
              <a:t>2/6 = 1/3 = 3/9 = 4/12 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121475" y="1702676"/>
            <a:ext cx="221182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XCCW DH A" panose="03050602040000000000" pitchFamily="66" charset="0"/>
              </a:rPr>
              <a:t>Can you spot the pattern? </a:t>
            </a:r>
          </a:p>
          <a:p>
            <a:endParaRPr lang="en-US" dirty="0">
              <a:solidFill>
                <a:srgbClr val="FF0000"/>
              </a:solidFill>
              <a:latin typeface="XCCW DH A" panose="03050602040000000000" pitchFamily="66" charset="0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XCCW DH A" panose="03050602040000000000" pitchFamily="66" charset="0"/>
              </a:rPr>
              <a:t>Which equivalent fraction would come next?</a:t>
            </a:r>
          </a:p>
          <a:p>
            <a:endParaRPr lang="en-US" dirty="0">
              <a:solidFill>
                <a:srgbClr val="FF0000"/>
              </a:solidFill>
              <a:latin typeface="XCCW DH A" panose="03050602040000000000" pitchFamily="66" charset="0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XCCW DH A" panose="03050602040000000000" pitchFamily="66" charset="0"/>
              </a:rPr>
              <a:t>What do you notice?</a:t>
            </a:r>
            <a:endParaRPr lang="en-GB" dirty="0">
              <a:solidFill>
                <a:srgbClr val="FF0000"/>
              </a:solidFill>
              <a:latin typeface="XCCW DH A" panose="03050602040000000000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6266" y="444921"/>
            <a:ext cx="7517361" cy="4760703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 flipH="1">
            <a:off x="7252138" y="457591"/>
            <a:ext cx="21020" cy="4614042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943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358" y="326965"/>
            <a:ext cx="7425971" cy="407959"/>
          </a:xfrm>
        </p:spPr>
        <p:txBody>
          <a:bodyPr>
            <a:normAutofit fontScale="90000"/>
          </a:bodyPr>
          <a:lstStyle/>
          <a:p>
            <a:r>
              <a:rPr lang="en-GB" u="sng" dirty="0" smtClean="0">
                <a:latin typeface="XCCW DH A" panose="03050602040000000000" pitchFamily="66" charset="0"/>
              </a:rPr>
              <a:t>Day 2 Main Task</a:t>
            </a:r>
            <a:endParaRPr lang="en-GB" u="sng" dirty="0">
              <a:latin typeface="XCCW DH A" panose="03050602040000000000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r="-98" b="13946"/>
          <a:stretch/>
        </p:blipFill>
        <p:spPr>
          <a:xfrm>
            <a:off x="3844317" y="1174532"/>
            <a:ext cx="8190023" cy="44590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93379" y="2217683"/>
            <a:ext cx="252248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XCCW DH A" panose="03050602040000000000" pitchFamily="66" charset="0"/>
              </a:rPr>
              <a:t>Find the equivalent fractions for: </a:t>
            </a:r>
          </a:p>
          <a:p>
            <a:endParaRPr lang="en-US" dirty="0">
              <a:latin typeface="XCCW DH A" panose="03050602040000000000" pitchFamily="66" charset="0"/>
            </a:endParaRPr>
          </a:p>
          <a:p>
            <a:r>
              <a:rPr lang="en-GB" dirty="0">
                <a:latin typeface="XCCW DH A" panose="03050602040000000000" pitchFamily="66" charset="0"/>
              </a:rPr>
              <a:t>½ = </a:t>
            </a:r>
          </a:p>
          <a:p>
            <a:r>
              <a:rPr lang="en-GB" dirty="0">
                <a:latin typeface="XCCW DH A" panose="03050602040000000000" pitchFamily="66" charset="0"/>
              </a:rPr>
              <a:t>¾ = 	</a:t>
            </a:r>
          </a:p>
          <a:p>
            <a:r>
              <a:rPr lang="en-GB" dirty="0">
                <a:latin typeface="XCCW DH A" panose="03050602040000000000" pitchFamily="66" charset="0"/>
              </a:rPr>
              <a:t>1/3 = </a:t>
            </a:r>
          </a:p>
          <a:p>
            <a:r>
              <a:rPr lang="en-GB" dirty="0">
                <a:latin typeface="XCCW DH A" panose="03050602040000000000" pitchFamily="66" charset="0"/>
              </a:rPr>
              <a:t>4/8 = </a:t>
            </a:r>
          </a:p>
          <a:p>
            <a:r>
              <a:rPr lang="en-GB" dirty="0">
                <a:latin typeface="XCCW DH A" panose="03050602040000000000" pitchFamily="66" charset="0"/>
              </a:rPr>
              <a:t>3/5 = </a:t>
            </a:r>
          </a:p>
          <a:p>
            <a:r>
              <a:rPr lang="en-GB" dirty="0">
                <a:latin typeface="XCCW DH A" panose="03050602040000000000" pitchFamily="66" charset="0"/>
              </a:rPr>
              <a:t>1/12 =</a:t>
            </a:r>
          </a:p>
          <a:p>
            <a:r>
              <a:rPr lang="en-GB" dirty="0">
                <a:latin typeface="XCCW DH A" panose="03050602040000000000" pitchFamily="66" charset="0"/>
              </a:rPr>
              <a:t>6/8 = </a:t>
            </a:r>
            <a:endParaRPr lang="en-US" dirty="0">
              <a:latin typeface="XCCW DH A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0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358" y="326965"/>
            <a:ext cx="7425971" cy="407959"/>
          </a:xfrm>
        </p:spPr>
        <p:txBody>
          <a:bodyPr>
            <a:normAutofit fontScale="90000"/>
          </a:bodyPr>
          <a:lstStyle/>
          <a:p>
            <a:r>
              <a:rPr lang="en-GB" u="sng" dirty="0" smtClean="0">
                <a:latin typeface="XCCW DH A" panose="03050602040000000000" pitchFamily="66" charset="0"/>
              </a:rPr>
              <a:t>Day 2 Challenge</a:t>
            </a:r>
            <a:endParaRPr lang="en-GB" u="sng" dirty="0">
              <a:latin typeface="XCCW DH A" panose="03050602040000000000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187" y="1823051"/>
            <a:ext cx="4857750" cy="31908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5776" y="265713"/>
            <a:ext cx="4781550" cy="31527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5776" y="3617201"/>
            <a:ext cx="4676775" cy="311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16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XCCW DH A" panose="03050602040000000000" pitchFamily="66" charset="0"/>
              </a:rPr>
              <a:t>Day 3</a:t>
            </a:r>
            <a:endParaRPr lang="en-GB" dirty="0">
              <a:latin typeface="XCCW DH A" panose="03050602040000000000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dirty="0">
              <a:latin typeface="XCCW DH A" panose="03050602040000000000" pitchFamily="66" charset="0"/>
            </a:endParaRPr>
          </a:p>
          <a:p>
            <a:pPr>
              <a:buFontTx/>
              <a:buChar char="-"/>
            </a:pPr>
            <a:r>
              <a:rPr lang="en-GB" dirty="0" smtClean="0">
                <a:latin typeface="XCCW DH A" panose="03050602040000000000" pitchFamily="66" charset="0"/>
              </a:rPr>
              <a:t>Today we will </a:t>
            </a:r>
            <a:r>
              <a:rPr lang="en-US" dirty="0" smtClean="0">
                <a:latin typeface="XCCW DH A" panose="03050602040000000000" pitchFamily="66" charset="0"/>
              </a:rPr>
              <a:t>f</a:t>
            </a:r>
            <a:r>
              <a:rPr lang="en-US" dirty="0" smtClean="0">
                <a:latin typeface="XCCW DH A" panose="03050602040000000000" pitchFamily="66" charset="0"/>
              </a:rPr>
              <a:t>ind </a:t>
            </a:r>
            <a:r>
              <a:rPr lang="en-US" dirty="0">
                <a:latin typeface="XCCW DH A" panose="03050602040000000000" pitchFamily="66" charset="0"/>
              </a:rPr>
              <a:t>equivalent fractions </a:t>
            </a:r>
            <a:r>
              <a:rPr lang="en-US" dirty="0" smtClean="0">
                <a:latin typeface="XCCW DH A" panose="03050602040000000000" pitchFamily="66" charset="0"/>
              </a:rPr>
              <a:t>using </a:t>
            </a:r>
            <a:r>
              <a:rPr lang="en-US" dirty="0">
                <a:latin typeface="XCCW DH A" panose="03050602040000000000" pitchFamily="66" charset="0"/>
              </a:rPr>
              <a:t>a fraction wall (problem solving). </a:t>
            </a:r>
          </a:p>
          <a:p>
            <a:pPr marL="0" indent="0">
              <a:buNone/>
            </a:pPr>
            <a:endParaRPr lang="en-US" dirty="0" smtClean="0">
              <a:latin typeface="XCCW DH A" panose="03050602040000000000" pitchFamily="66" charset="0"/>
            </a:endParaRPr>
          </a:p>
          <a:p>
            <a:pPr marL="0" indent="0">
              <a:buNone/>
            </a:pPr>
            <a:r>
              <a:rPr lang="en-US" dirty="0" smtClean="0">
                <a:latin typeface="XCCW DH A" panose="03050602040000000000" pitchFamily="66" charset="0"/>
              </a:rPr>
              <a:t>- Can you remember what we did the previous session?</a:t>
            </a:r>
            <a:endParaRPr lang="en-GB" dirty="0">
              <a:latin typeface="XCCW DH A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0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315857" cy="590839"/>
          </a:xfrm>
        </p:spPr>
        <p:txBody>
          <a:bodyPr>
            <a:normAutofit fontScale="90000"/>
          </a:bodyPr>
          <a:lstStyle/>
          <a:p>
            <a:r>
              <a:rPr lang="en-GB" u="sng" dirty="0" smtClean="0">
                <a:latin typeface="XCCW DH A" panose="03050602040000000000" pitchFamily="66" charset="0"/>
              </a:rPr>
              <a:t>Arithmetic</a:t>
            </a:r>
            <a:endParaRPr lang="en-GB" u="sng" dirty="0">
              <a:latin typeface="XCCW DH A" panose="03050602040000000000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80655"/>
            <a:ext cx="10515600" cy="549471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 smtClean="0">
              <a:latin typeface="XCCW DH A" panose="03050602040000000000" pitchFamily="66" charset="0"/>
            </a:endParaRPr>
          </a:p>
          <a:p>
            <a:pPr marL="0" indent="0">
              <a:buNone/>
            </a:pPr>
            <a:r>
              <a:rPr lang="en-GB" dirty="0" smtClean="0">
                <a:latin typeface="XCCW DH A" panose="03050602040000000000" pitchFamily="66" charset="0"/>
              </a:rPr>
              <a:t>Use the link below to play hit the button for your 7 times table practice.</a:t>
            </a:r>
          </a:p>
          <a:p>
            <a:pPr marL="0" indent="0">
              <a:buNone/>
            </a:pPr>
            <a:endParaRPr lang="en-GB" dirty="0">
              <a:latin typeface="XCCW DH A" panose="03050602040000000000" pitchFamily="66" charset="0"/>
            </a:endParaRPr>
          </a:p>
          <a:p>
            <a:pPr marL="0" indent="0">
              <a:buNone/>
            </a:pPr>
            <a:r>
              <a:rPr lang="en-GB" dirty="0" smtClean="0">
                <a:latin typeface="XCCW DH A" panose="03050602040000000000" pitchFamily="66" charset="0"/>
                <a:hlinkClick r:id="rId2"/>
              </a:rPr>
              <a:t>https://www.topmarks.co.uk/maths-games/hit-the-button</a:t>
            </a:r>
            <a:endParaRPr lang="en-GB" dirty="0" smtClean="0">
              <a:latin typeface="XCCW DH A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9688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263" y="793025"/>
            <a:ext cx="7485954" cy="466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6351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80572" y="638629"/>
            <a:ext cx="209819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u="sng" dirty="0">
                <a:latin typeface="XCCW DH A" panose="03050602040000000000" pitchFamily="66" charset="0"/>
              </a:rPr>
              <a:t>I do</a:t>
            </a:r>
            <a:endParaRPr lang="en-GB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3781" y="201010"/>
            <a:ext cx="9715500" cy="6477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3779" y="1534510"/>
            <a:ext cx="218615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XCCW DH A" panose="03050602040000000000" pitchFamily="66" charset="0"/>
              </a:rPr>
              <a:t>Remember to follow the lines. </a:t>
            </a:r>
          </a:p>
          <a:p>
            <a:endParaRPr lang="en-US" dirty="0">
              <a:solidFill>
                <a:srgbClr val="FF0000"/>
              </a:solidFill>
              <a:latin typeface="XCCW DH A" panose="03050602040000000000" pitchFamily="66" charset="0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XCCW DH A" panose="03050602040000000000" pitchFamily="66" charset="0"/>
              </a:rPr>
              <a:t>Equivalent means the same as. </a:t>
            </a:r>
          </a:p>
          <a:p>
            <a:endParaRPr lang="en-US" dirty="0">
              <a:solidFill>
                <a:srgbClr val="FF0000"/>
              </a:solidFill>
              <a:latin typeface="XCCW DH A" panose="03050602040000000000" pitchFamily="66" charset="0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XCCW DH A" panose="03050602040000000000" pitchFamily="66" charset="0"/>
              </a:rPr>
              <a:t>Follow the lines downwards and upwards to find your answers.</a:t>
            </a:r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8593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XCCW DH A" panose="03050602040000000000" pitchFamily="66" charset="0"/>
              </a:rPr>
              <a:t>Arithmetic</a:t>
            </a:r>
            <a:endParaRPr lang="en-GB" dirty="0">
              <a:latin typeface="XCCW DH A" panose="03050602040000000000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>
                <a:latin typeface="XCCW DH A" panose="03050602040000000000" pitchFamily="66" charset="0"/>
              </a:rPr>
              <a:t>Let’s learn our x 7 tables</a:t>
            </a:r>
          </a:p>
          <a:p>
            <a:pPr marL="0" indent="0">
              <a:buNone/>
            </a:pPr>
            <a:r>
              <a:rPr lang="en-GB" dirty="0" smtClean="0">
                <a:latin typeface="XCCW DH A" panose="03050602040000000000" pitchFamily="66" charset="0"/>
              </a:rPr>
              <a:t>Sing along!</a:t>
            </a:r>
          </a:p>
          <a:p>
            <a:pPr marL="0" indent="0">
              <a:buNone/>
            </a:pPr>
            <a:endParaRPr lang="en-GB" dirty="0">
              <a:latin typeface="XCCW DH A" panose="03050602040000000000" pitchFamily="66" charset="0"/>
            </a:endParaRPr>
          </a:p>
          <a:p>
            <a:pPr marL="0" indent="0">
              <a:buNone/>
            </a:pPr>
            <a:r>
              <a:rPr lang="en-GB" dirty="0">
                <a:latin typeface="XCCW DH A" panose="03050602040000000000" pitchFamily="66" charset="0"/>
                <a:hlinkClick r:id="rId2"/>
              </a:rPr>
              <a:t>https://</a:t>
            </a:r>
            <a:r>
              <a:rPr lang="en-GB" dirty="0" smtClean="0">
                <a:latin typeface="XCCW DH A" panose="03050602040000000000" pitchFamily="66" charset="0"/>
                <a:hlinkClick r:id="rId2"/>
              </a:rPr>
              <a:t>www.youtube.com/watch?v=LcSwgZ48ph8</a:t>
            </a:r>
            <a:r>
              <a:rPr lang="en-GB" dirty="0" smtClean="0">
                <a:latin typeface="XCCW DH A" panose="03050602040000000000" pitchFamily="66" charset="0"/>
              </a:rPr>
              <a:t> </a:t>
            </a:r>
            <a:endParaRPr lang="en-GB" dirty="0">
              <a:latin typeface="XCCW DH A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85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449443"/>
            <a:ext cx="393917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u="sng" dirty="0" smtClean="0">
                <a:latin typeface="XCCW DH A" panose="03050602040000000000" pitchFamily="66" charset="0"/>
              </a:rPr>
              <a:t>Answer</a:t>
            </a:r>
            <a:endParaRPr lang="en-GB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2125" y="556392"/>
            <a:ext cx="9039225" cy="58293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8883" y="2154621"/>
            <a:ext cx="275371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  <a:latin typeface="XCCW DH A" panose="03050602040000000000" pitchFamily="66" charset="0"/>
              </a:rPr>
              <a:t>As you see. When we draw a line, we can visually see the equivalent fractions. </a:t>
            </a:r>
          </a:p>
          <a:p>
            <a:endParaRPr lang="en-US" dirty="0">
              <a:solidFill>
                <a:srgbClr val="00B0F0"/>
              </a:solidFill>
              <a:latin typeface="XCCW DH A" panose="03050602040000000000" pitchFamily="66" charset="0"/>
            </a:endParaRPr>
          </a:p>
          <a:p>
            <a:r>
              <a:rPr lang="en-US" dirty="0" smtClean="0">
                <a:solidFill>
                  <a:srgbClr val="00B0F0"/>
                </a:solidFill>
                <a:latin typeface="XCCW DH A" panose="03050602040000000000" pitchFamily="66" charset="0"/>
              </a:rPr>
              <a:t>Can you think of the next equivalent fraction?</a:t>
            </a:r>
            <a:endParaRPr lang="en-GB" dirty="0">
              <a:solidFill>
                <a:srgbClr val="00B0F0"/>
              </a:solidFill>
              <a:latin typeface="XCCW DH A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9343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>
                <a:latin typeface="XCCW DH A" panose="03050602040000000000" pitchFamily="66" charset="0"/>
              </a:rPr>
              <a:t>We do </a:t>
            </a:r>
            <a:endParaRPr lang="en-GB" u="sng" dirty="0">
              <a:latin typeface="XCCW DH A" panose="03050602040000000000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43478" y="1504967"/>
            <a:ext cx="195177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XCCW DH A" panose="03050602040000000000" pitchFamily="66" charset="0"/>
              </a:rPr>
              <a:t>Remember! All you do is follow the lines up from the fraction wall to find your answer.</a:t>
            </a:r>
          </a:p>
          <a:p>
            <a:endParaRPr lang="en-US" sz="1400" dirty="0">
              <a:solidFill>
                <a:schemeClr val="accent6">
                  <a:lumMod val="75000"/>
                </a:schemeClr>
              </a:solidFill>
              <a:latin typeface="XCCW DH A" panose="03050602040000000000" pitchFamily="66" charset="0"/>
            </a:endParaRPr>
          </a:p>
          <a:p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XCCW DH A" panose="03050602040000000000" pitchFamily="66" charset="0"/>
              </a:rPr>
              <a:t>2/12</a:t>
            </a:r>
          </a:p>
          <a:p>
            <a:endParaRPr lang="en-US" sz="1400" dirty="0">
              <a:solidFill>
                <a:schemeClr val="accent6">
                  <a:lumMod val="75000"/>
                </a:schemeClr>
              </a:solidFill>
              <a:latin typeface="XCCW DH A" panose="03050602040000000000" pitchFamily="66" charset="0"/>
            </a:endParaRPr>
          </a:p>
          <a:p>
            <a:endParaRPr lang="en-US" sz="1400" dirty="0" smtClean="0">
              <a:solidFill>
                <a:schemeClr val="accent6">
                  <a:lumMod val="75000"/>
                </a:schemeClr>
              </a:solidFill>
              <a:latin typeface="XCCW DH A" panose="03050602040000000000" pitchFamily="66" charset="0"/>
            </a:endParaRPr>
          </a:p>
          <a:p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XCCW DH A" panose="03050602040000000000" pitchFamily="66" charset="0"/>
              </a:rPr>
              <a:t>What is different about this question?</a:t>
            </a:r>
            <a:endParaRPr lang="en-GB" sz="1400" dirty="0" smtClean="0">
              <a:solidFill>
                <a:schemeClr val="accent6">
                  <a:lumMod val="75000"/>
                </a:schemeClr>
              </a:solidFill>
              <a:latin typeface="XCCW DH A" panose="03050602040000000000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752" y="1313300"/>
            <a:ext cx="9496425" cy="532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0394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449443"/>
            <a:ext cx="393917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u="sng" dirty="0" smtClean="0">
                <a:latin typeface="XCCW DH A" panose="03050602040000000000" pitchFamily="66" charset="0"/>
              </a:rPr>
              <a:t>Answer</a:t>
            </a:r>
            <a:endParaRPr lang="en-GB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388883" y="2154621"/>
            <a:ext cx="275371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  <a:latin typeface="XCCW DH A" panose="03050602040000000000" pitchFamily="66" charset="0"/>
              </a:rPr>
              <a:t>As you see. When we draw a line, we can visually see the equivalent fractions. </a:t>
            </a:r>
          </a:p>
          <a:p>
            <a:endParaRPr lang="en-US" dirty="0">
              <a:solidFill>
                <a:srgbClr val="00B0F0"/>
              </a:solidFill>
              <a:latin typeface="XCCW DH A" panose="03050602040000000000" pitchFamily="66" charset="0"/>
            </a:endParaRPr>
          </a:p>
          <a:p>
            <a:r>
              <a:rPr lang="en-US" dirty="0" smtClean="0">
                <a:solidFill>
                  <a:srgbClr val="00B0F0"/>
                </a:solidFill>
                <a:latin typeface="XCCW DH A" panose="03050602040000000000" pitchFamily="66" charset="0"/>
              </a:rPr>
              <a:t>Can you think of the next equivalent fraction?</a:t>
            </a:r>
            <a:endParaRPr lang="en-GB" dirty="0">
              <a:solidFill>
                <a:srgbClr val="00B0F0"/>
              </a:solidFill>
              <a:latin typeface="XCCW DH A" panose="03050602040000000000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4646" y="585295"/>
            <a:ext cx="8334375" cy="537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68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38629"/>
            <a:ext cx="294289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u="sng" dirty="0" smtClean="0">
                <a:latin typeface="XCCW DH A" panose="03050602040000000000" pitchFamily="66" charset="0"/>
              </a:rPr>
              <a:t>You</a:t>
            </a:r>
            <a:r>
              <a:rPr lang="en-GB" sz="4000" u="sng" dirty="0" smtClean="0">
                <a:latin typeface="XCCW DH A" panose="03050602040000000000" pitchFamily="66" charset="0"/>
              </a:rPr>
              <a:t> </a:t>
            </a:r>
            <a:r>
              <a:rPr lang="en-GB" sz="4000" u="sng" dirty="0">
                <a:latin typeface="XCCW DH A" panose="03050602040000000000" pitchFamily="66" charset="0"/>
              </a:rPr>
              <a:t>do</a:t>
            </a:r>
            <a:endParaRPr lang="en-GB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283779" y="1534510"/>
            <a:ext cx="218615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XCCW DH A" panose="03050602040000000000" pitchFamily="66" charset="0"/>
              </a:rPr>
              <a:t>Remember to follow the lines. </a:t>
            </a:r>
          </a:p>
          <a:p>
            <a:endParaRPr lang="en-US" dirty="0">
              <a:solidFill>
                <a:srgbClr val="FF0000"/>
              </a:solidFill>
              <a:latin typeface="XCCW DH A" panose="03050602040000000000" pitchFamily="66" charset="0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XCCW DH A" panose="03050602040000000000" pitchFamily="66" charset="0"/>
              </a:rPr>
              <a:t>Equivalent means the same as. </a:t>
            </a:r>
          </a:p>
          <a:p>
            <a:endParaRPr lang="en-US" dirty="0">
              <a:solidFill>
                <a:srgbClr val="FF0000"/>
              </a:solidFill>
              <a:latin typeface="XCCW DH A" panose="03050602040000000000" pitchFamily="66" charset="0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XCCW DH A" panose="03050602040000000000" pitchFamily="66" charset="0"/>
              </a:rPr>
              <a:t>Follow the lines downwards and upwards to find your answers.</a:t>
            </a:r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2088" y="638629"/>
            <a:ext cx="8616388" cy="529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201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449443"/>
            <a:ext cx="393917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u="sng" dirty="0" smtClean="0">
                <a:latin typeface="XCCW DH A" panose="03050602040000000000" pitchFamily="66" charset="0"/>
              </a:rPr>
              <a:t>Answer</a:t>
            </a:r>
            <a:endParaRPr lang="en-GB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388883" y="2154621"/>
            <a:ext cx="275371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4"/>
                </a:solidFill>
                <a:latin typeface="XCCW DH A" panose="03050602040000000000" pitchFamily="66" charset="0"/>
              </a:rPr>
              <a:t>As you see. When we draw a line, we can visually see the equivalent fractions. </a:t>
            </a:r>
          </a:p>
          <a:p>
            <a:endParaRPr lang="en-US" dirty="0">
              <a:solidFill>
                <a:schemeClr val="accent4"/>
              </a:solidFill>
              <a:latin typeface="XCCW DH A" panose="03050602040000000000" pitchFamily="66" charset="0"/>
            </a:endParaRPr>
          </a:p>
          <a:p>
            <a:r>
              <a:rPr lang="en-US" dirty="0" smtClean="0">
                <a:solidFill>
                  <a:schemeClr val="accent4"/>
                </a:solidFill>
                <a:latin typeface="XCCW DH A" panose="03050602040000000000" pitchFamily="66" charset="0"/>
              </a:rPr>
              <a:t>Can you think of the next equivalent fraction?</a:t>
            </a:r>
            <a:endParaRPr lang="en-GB" dirty="0">
              <a:solidFill>
                <a:schemeClr val="accent4"/>
              </a:solidFill>
              <a:latin typeface="XCCW DH A" panose="03050602040000000000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2593" y="539147"/>
            <a:ext cx="8439150" cy="580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66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743" y="793538"/>
            <a:ext cx="4087685" cy="425772"/>
          </a:xfrm>
        </p:spPr>
        <p:txBody>
          <a:bodyPr>
            <a:normAutofit fontScale="90000"/>
          </a:bodyPr>
          <a:lstStyle/>
          <a:p>
            <a:r>
              <a:rPr lang="en-GB" u="sng" dirty="0" smtClean="0">
                <a:latin typeface="XCCW DH A" panose="03050602040000000000" pitchFamily="66" charset="0"/>
              </a:rPr>
              <a:t>Day 3 Main Task</a:t>
            </a:r>
            <a:endParaRPr lang="en-GB" u="sng" dirty="0">
              <a:latin typeface="XCCW DH A" panose="03050602040000000000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2004" y="1006424"/>
            <a:ext cx="2275982" cy="54337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328" y="1088477"/>
            <a:ext cx="4398251" cy="551971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801154" y="2511972"/>
            <a:ext cx="239084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XCCW DH A" panose="03050602040000000000" pitchFamily="66" charset="0"/>
              </a:rPr>
              <a:t>Find the equivalent fractions using a fraction wall</a:t>
            </a:r>
            <a:endParaRPr lang="en-GB" dirty="0">
              <a:latin typeface="XCCW DH A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769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743" y="793538"/>
            <a:ext cx="4087685" cy="425772"/>
          </a:xfrm>
        </p:spPr>
        <p:txBody>
          <a:bodyPr>
            <a:normAutofit fontScale="90000"/>
          </a:bodyPr>
          <a:lstStyle/>
          <a:p>
            <a:r>
              <a:rPr lang="en-GB" u="sng" dirty="0" smtClean="0">
                <a:latin typeface="XCCW DH A" panose="03050602040000000000" pitchFamily="66" charset="0"/>
              </a:rPr>
              <a:t>Day 3 Challenges</a:t>
            </a:r>
            <a:endParaRPr lang="en-GB" u="sng" dirty="0">
              <a:latin typeface="XCCW DH A" panose="03050602040000000000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0137" y="893051"/>
            <a:ext cx="6299867" cy="5602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78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XCCW DH A" panose="03050602040000000000" pitchFamily="66" charset="0"/>
              </a:rPr>
              <a:t>Day </a:t>
            </a:r>
            <a:r>
              <a:rPr lang="en-GB" dirty="0">
                <a:latin typeface="XCCW DH A" panose="03050602040000000000" pitchFamily="66" charset="0"/>
              </a:rPr>
              <a:t>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>
              <a:latin typeface="XCCW DH A" panose="03050602040000000000" pitchFamily="66" charset="0"/>
            </a:endParaRPr>
          </a:p>
          <a:p>
            <a:pPr>
              <a:buFontTx/>
              <a:buChar char="-"/>
            </a:pPr>
            <a:r>
              <a:rPr lang="en-GB" dirty="0" smtClean="0">
                <a:latin typeface="XCCW DH A" panose="03050602040000000000" pitchFamily="66" charset="0"/>
              </a:rPr>
              <a:t>Today </a:t>
            </a:r>
            <a:r>
              <a:rPr lang="en-GB" dirty="0" smtClean="0">
                <a:latin typeface="XCCW DH A" panose="03050602040000000000" pitchFamily="66" charset="0"/>
              </a:rPr>
              <a:t>we will continue to look at equivalent fractions. </a:t>
            </a:r>
          </a:p>
          <a:p>
            <a:pPr>
              <a:buFontTx/>
              <a:buChar char="-"/>
            </a:pPr>
            <a:endParaRPr lang="en-US" dirty="0">
              <a:latin typeface="XCCW DH A" panose="03050602040000000000" pitchFamily="66" charset="0"/>
            </a:endParaRPr>
          </a:p>
          <a:p>
            <a:pPr>
              <a:buFontTx/>
              <a:buChar char="-"/>
            </a:pPr>
            <a:r>
              <a:rPr lang="en-US" dirty="0" smtClean="0">
                <a:latin typeface="XCCW DH A" panose="03050602040000000000" pitchFamily="66" charset="0"/>
              </a:rPr>
              <a:t>This lesson will focus on reasoning. </a:t>
            </a:r>
            <a:endParaRPr lang="en-GB" dirty="0" smtClean="0">
              <a:latin typeface="XCCW DH A" panose="03050602040000000000" pitchFamily="66" charset="0"/>
            </a:endParaRPr>
          </a:p>
          <a:p>
            <a:pPr marL="0" indent="0">
              <a:buNone/>
            </a:pPr>
            <a:endParaRPr lang="en-GB" dirty="0">
              <a:latin typeface="XCCW DH A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75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315857" cy="590839"/>
          </a:xfrm>
        </p:spPr>
        <p:txBody>
          <a:bodyPr>
            <a:normAutofit fontScale="90000"/>
          </a:bodyPr>
          <a:lstStyle/>
          <a:p>
            <a:r>
              <a:rPr lang="en-GB" u="sng" dirty="0" smtClean="0">
                <a:latin typeface="XCCW DH A" panose="03050602040000000000" pitchFamily="66" charset="0"/>
              </a:rPr>
              <a:t>Starter</a:t>
            </a:r>
            <a:endParaRPr lang="en-GB" u="sng" dirty="0">
              <a:latin typeface="XCCW DH A" panose="03050602040000000000" pitchFamily="66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4353" y="1489551"/>
            <a:ext cx="5543550" cy="37433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8739" y="2355396"/>
            <a:ext cx="4856699" cy="377108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367451" y="660544"/>
            <a:ext cx="38143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B050"/>
                </a:solidFill>
                <a:latin typeface="XCCW DH A" panose="03050602040000000000" pitchFamily="66" charset="0"/>
              </a:rPr>
              <a:t>Use the help sheet below for support if required.</a:t>
            </a:r>
            <a:endParaRPr lang="en-GB" dirty="0">
              <a:solidFill>
                <a:srgbClr val="00B050"/>
              </a:solidFill>
              <a:latin typeface="XCCW DH A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168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80572" y="638629"/>
            <a:ext cx="209819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u="sng" dirty="0">
                <a:latin typeface="XCCW DH A" panose="03050602040000000000" pitchFamily="66" charset="0"/>
              </a:rPr>
              <a:t>I do</a:t>
            </a:r>
            <a:endParaRPr lang="en-GB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6919" y="357516"/>
            <a:ext cx="8953500" cy="39147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9393" y="4834760"/>
            <a:ext cx="62221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XCCW DH A" panose="03050602040000000000" pitchFamily="66" charset="0"/>
              </a:rPr>
              <a:t>Step 1 – count how many parts each diagram has</a:t>
            </a:r>
          </a:p>
          <a:p>
            <a:r>
              <a:rPr lang="en-US" dirty="0" smtClean="0">
                <a:solidFill>
                  <a:srgbClr val="FF0000"/>
                </a:solidFill>
                <a:latin typeface="XCCW DH A" panose="03050602040000000000" pitchFamily="66" charset="0"/>
              </a:rPr>
              <a:t>Step 2 – find ¼ of the total number of parts. </a:t>
            </a:r>
          </a:p>
          <a:p>
            <a:r>
              <a:rPr lang="en-US" dirty="0" smtClean="0">
                <a:solidFill>
                  <a:srgbClr val="FF0000"/>
                </a:solidFill>
                <a:latin typeface="XCCW DH A" panose="03050602040000000000" pitchFamily="66" charset="0"/>
              </a:rPr>
              <a:t>Step 3 – shade ¼ of each diagram to find the equivalent fraction. </a:t>
            </a:r>
            <a:endParaRPr lang="en-GB" dirty="0">
              <a:solidFill>
                <a:srgbClr val="FF0000"/>
              </a:solidFill>
              <a:latin typeface="XCCW DH A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2954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>
                <a:latin typeface="XCCW DH A" panose="03050602040000000000" pitchFamily="66" charset="0"/>
              </a:rPr>
              <a:t>Day </a:t>
            </a:r>
            <a:r>
              <a:rPr lang="en-GB" u="sng" dirty="0" smtClean="0">
                <a:latin typeface="XCCW DH A" panose="03050602040000000000" pitchFamily="66" charset="0"/>
              </a:rPr>
              <a:t>1 – Reca</a:t>
            </a:r>
            <a:r>
              <a:rPr lang="en-GB" u="sng" dirty="0">
                <a:latin typeface="XCCW DH A" panose="03050602040000000000" pitchFamily="66" charset="0"/>
              </a:rPr>
              <a:t>p</a:t>
            </a:r>
            <a:r>
              <a:rPr lang="en-GB" u="sng" dirty="0" smtClean="0">
                <a:latin typeface="XCCW DH A" panose="03050602040000000000" pitchFamily="66" charset="0"/>
              </a:rPr>
              <a:t> </a:t>
            </a:r>
            <a:endParaRPr lang="en-GB" u="sng" dirty="0">
              <a:latin typeface="XCCW DH A" panose="03050602040000000000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9300" y="1790386"/>
            <a:ext cx="5524500" cy="4038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9452" y="2024743"/>
            <a:ext cx="48071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7030A0"/>
                </a:solidFill>
                <a:latin typeface="XCCW DH A" panose="03050602040000000000" pitchFamily="66" charset="0"/>
              </a:rPr>
              <a:t>The top number is the numerator. </a:t>
            </a:r>
          </a:p>
          <a:p>
            <a:endParaRPr lang="en-GB" dirty="0">
              <a:solidFill>
                <a:srgbClr val="7030A0"/>
              </a:solidFill>
              <a:latin typeface="XCCW DH A" panose="03050602040000000000" pitchFamily="66" charset="0"/>
            </a:endParaRPr>
          </a:p>
          <a:p>
            <a:r>
              <a:rPr lang="en-GB" dirty="0" smtClean="0">
                <a:solidFill>
                  <a:srgbClr val="7030A0"/>
                </a:solidFill>
                <a:latin typeface="XCCW DH A" panose="03050602040000000000" pitchFamily="66" charset="0"/>
              </a:rPr>
              <a:t>The bottom number is the denominator.</a:t>
            </a:r>
            <a:endParaRPr lang="en-GB" dirty="0">
              <a:solidFill>
                <a:srgbClr val="7030A0"/>
              </a:solidFill>
              <a:latin typeface="XCCW DH A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403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33025" y="330710"/>
            <a:ext cx="34873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u="sng" dirty="0" smtClean="0">
                <a:latin typeface="XCCW DH A" panose="03050602040000000000" pitchFamily="66" charset="0"/>
              </a:rPr>
              <a:t>Answers</a:t>
            </a:r>
            <a:r>
              <a:rPr lang="en-US" sz="4000" u="sng" dirty="0" smtClean="0">
                <a:latin typeface="XCCW DH A" panose="03050602040000000000" pitchFamily="66" charset="0"/>
              </a:rPr>
              <a:t> </a:t>
            </a:r>
            <a:endParaRPr lang="en-GB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420414" y="4361793"/>
            <a:ext cx="62221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XCCW DH A" panose="03050602040000000000" pitchFamily="66" charset="0"/>
              </a:rPr>
              <a:t>Step 1 – count how many parts each diagram has. </a:t>
            </a:r>
          </a:p>
          <a:p>
            <a:r>
              <a:rPr lang="en-US" dirty="0" smtClean="0">
                <a:solidFill>
                  <a:srgbClr val="FF0000"/>
                </a:solidFill>
                <a:latin typeface="XCCW DH A" panose="03050602040000000000" pitchFamily="66" charset="0"/>
              </a:rPr>
              <a:t>4   And 8 </a:t>
            </a:r>
          </a:p>
          <a:p>
            <a:r>
              <a:rPr lang="en-US" dirty="0" smtClean="0">
                <a:solidFill>
                  <a:srgbClr val="FF0000"/>
                </a:solidFill>
                <a:latin typeface="XCCW DH A" panose="03050602040000000000" pitchFamily="66" charset="0"/>
              </a:rPr>
              <a:t>Step 2 – find ¼ of the total number of parts. </a:t>
            </a:r>
          </a:p>
          <a:p>
            <a:r>
              <a:rPr lang="en-US" dirty="0" smtClean="0">
                <a:solidFill>
                  <a:srgbClr val="FF0000"/>
                </a:solidFill>
                <a:latin typeface="XCCW DH A" panose="03050602040000000000" pitchFamily="66" charset="0"/>
              </a:rPr>
              <a:t>1   And 2 </a:t>
            </a:r>
          </a:p>
          <a:p>
            <a:r>
              <a:rPr lang="en-US" dirty="0" smtClean="0">
                <a:solidFill>
                  <a:srgbClr val="FF0000"/>
                </a:solidFill>
                <a:latin typeface="XCCW DH A" panose="03050602040000000000" pitchFamily="66" charset="0"/>
              </a:rPr>
              <a:t>Step 3 – shade ¼ of each diagram to find the equivalent fraction. </a:t>
            </a:r>
            <a:endParaRPr lang="en-GB" dirty="0">
              <a:solidFill>
                <a:srgbClr val="FF0000"/>
              </a:solidFill>
              <a:latin typeface="XCCW DH A" panose="03050602040000000000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2122" y="1655215"/>
            <a:ext cx="9248775" cy="21812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493876" y="4315626"/>
            <a:ext cx="37206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  <a:latin typeface="XCCW DH A" panose="03050602040000000000" pitchFamily="66" charset="0"/>
              </a:rPr>
              <a:t>What do you notice? Is there another way we could answer this question?</a:t>
            </a:r>
            <a:endParaRPr lang="en-GB" dirty="0">
              <a:solidFill>
                <a:srgbClr val="FFC000"/>
              </a:solidFill>
              <a:latin typeface="XCCW DH A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1589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9847" y="457591"/>
            <a:ext cx="21932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u="sng" dirty="0">
                <a:latin typeface="XCCW DH A" panose="03050602040000000000" pitchFamily="66" charset="0"/>
              </a:rPr>
              <a:t>We do</a:t>
            </a:r>
            <a:endParaRPr lang="en-GB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499847" y="5699546"/>
            <a:ext cx="45614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XCCW DH A" panose="03050602040000000000" pitchFamily="66" charset="0"/>
              </a:rPr>
              <a:t>Remember – equivalent means the same as</a:t>
            </a:r>
            <a:endParaRPr lang="en-GB" dirty="0">
              <a:latin typeface="XCCW DH A" panose="03050602040000000000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847" y="1701505"/>
            <a:ext cx="4129934" cy="33013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r="-98" b="13946"/>
          <a:stretch/>
        </p:blipFill>
        <p:spPr>
          <a:xfrm>
            <a:off x="4782206" y="1079917"/>
            <a:ext cx="7205482" cy="392298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169572" y="5465379"/>
            <a:ext cx="33422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XCCW DH A" panose="03050602040000000000" pitchFamily="66" charset="0"/>
              </a:rPr>
              <a:t>Use the fraction wall to support you! </a:t>
            </a:r>
            <a:endParaRPr lang="en-GB" dirty="0">
              <a:latin typeface="XCCW DH A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75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9847" y="457591"/>
            <a:ext cx="620073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u="sng" dirty="0">
                <a:latin typeface="XCCW DH A" panose="03050602040000000000" pitchFamily="66" charset="0"/>
              </a:rPr>
              <a:t>We </a:t>
            </a:r>
            <a:r>
              <a:rPr lang="en-GB" sz="4000" u="sng" dirty="0" smtClean="0">
                <a:latin typeface="XCCW DH A" panose="03050602040000000000" pitchFamily="66" charset="0"/>
              </a:rPr>
              <a:t>do – Answers</a:t>
            </a:r>
            <a:endParaRPr lang="en-GB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499847" y="5699546"/>
            <a:ext cx="11019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XCCW DH A" panose="03050602040000000000" pitchFamily="66" charset="0"/>
              </a:rPr>
              <a:t>The statement Ellie has made is false. Using the fraction wall I can visibly see that 1/3 is in fact equivalent to 2/6 and not 3/6/  </a:t>
            </a:r>
            <a:endParaRPr lang="en-GB" dirty="0">
              <a:latin typeface="XCCW DH A" panose="03050602040000000000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847" y="1701505"/>
            <a:ext cx="4129934" cy="33013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r="-98" b="13946"/>
          <a:stretch/>
        </p:blipFill>
        <p:spPr>
          <a:xfrm>
            <a:off x="4782206" y="1079917"/>
            <a:ext cx="7205482" cy="3922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988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058" y="240434"/>
            <a:ext cx="7425971" cy="407959"/>
          </a:xfrm>
        </p:spPr>
        <p:txBody>
          <a:bodyPr>
            <a:normAutofit fontScale="90000"/>
          </a:bodyPr>
          <a:lstStyle/>
          <a:p>
            <a:r>
              <a:rPr lang="en-GB" u="sng" dirty="0" smtClean="0">
                <a:latin typeface="XCCW DH A" panose="03050602040000000000" pitchFamily="66" charset="0"/>
              </a:rPr>
              <a:t>Day 4 - Main Task</a:t>
            </a:r>
            <a:endParaRPr lang="en-GB" u="sng" dirty="0">
              <a:latin typeface="XCCW DH A" panose="03050602040000000000" pitchFamily="66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651" y="648393"/>
            <a:ext cx="5463891" cy="627792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8475" y="648393"/>
            <a:ext cx="5205249" cy="5829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38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058" y="240434"/>
            <a:ext cx="7425971" cy="407959"/>
          </a:xfrm>
        </p:spPr>
        <p:txBody>
          <a:bodyPr>
            <a:normAutofit fontScale="90000"/>
          </a:bodyPr>
          <a:lstStyle/>
          <a:p>
            <a:r>
              <a:rPr lang="en-GB" u="sng" dirty="0" smtClean="0">
                <a:latin typeface="XCCW DH A" panose="03050602040000000000" pitchFamily="66" charset="0"/>
              </a:rPr>
              <a:t>Day 4 </a:t>
            </a:r>
            <a:r>
              <a:rPr lang="en-GB" u="sng" dirty="0" smtClean="0">
                <a:latin typeface="XCCW DH A" panose="03050602040000000000" pitchFamily="66" charset="0"/>
              </a:rPr>
              <a:t>– Challenge </a:t>
            </a:r>
            <a:endParaRPr lang="en-GB" u="sng" dirty="0">
              <a:latin typeface="XCCW DH A" panose="03050602040000000000" pitchFamily="66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9271" y="895350"/>
            <a:ext cx="4845598" cy="33823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058" y="790247"/>
            <a:ext cx="6677025" cy="596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34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XCCW DH A" panose="03050602040000000000" pitchFamily="66" charset="0"/>
              </a:rPr>
              <a:t>Day 5</a:t>
            </a:r>
            <a:endParaRPr lang="en-GB" dirty="0">
              <a:latin typeface="XCCW DH A" panose="03050602040000000000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1519263" cy="4351338"/>
          </a:xfrm>
        </p:spPr>
        <p:txBody>
          <a:bodyPr/>
          <a:lstStyle/>
          <a:p>
            <a:pPr marL="0" indent="0">
              <a:buNone/>
            </a:pPr>
            <a:endParaRPr lang="en-GB" dirty="0">
              <a:latin typeface="XCCW DH A" panose="03050602040000000000" pitchFamily="66" charset="0"/>
            </a:endParaRPr>
          </a:p>
          <a:p>
            <a:pPr marL="0" indent="0">
              <a:buNone/>
            </a:pPr>
            <a:r>
              <a:rPr lang="en-US" dirty="0" smtClean="0">
                <a:latin typeface="XCCW DH A" panose="03050602040000000000" pitchFamily="66" charset="0"/>
              </a:rPr>
              <a:t>Today we will focus on recognizing </a:t>
            </a:r>
            <a:r>
              <a:rPr lang="en-US" dirty="0">
                <a:latin typeface="XCCW DH A" panose="03050602040000000000" pitchFamily="66" charset="0"/>
              </a:rPr>
              <a:t>2D shapes and identifying properties.</a:t>
            </a:r>
            <a:endParaRPr lang="en-GB" dirty="0">
              <a:latin typeface="XCCW DH A" panose="03050602040000000000" pitchFamily="66" charset="0"/>
            </a:endParaRPr>
          </a:p>
          <a:p>
            <a:pPr marL="0" indent="0">
              <a:buNone/>
            </a:pPr>
            <a:endParaRPr lang="en-US" dirty="0" smtClean="0">
              <a:latin typeface="XCCW DH A" panose="03050602040000000000" pitchFamily="66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C000"/>
                </a:solidFill>
                <a:latin typeface="XCCW DH A" panose="03050602040000000000" pitchFamily="66" charset="0"/>
              </a:rPr>
              <a:t>What are properties?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C000"/>
                </a:solidFill>
                <a:latin typeface="XCCW DH A" panose="03050602040000000000" pitchFamily="66" charset="0"/>
              </a:rPr>
              <a:t>What are 2D shapes?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C000"/>
                </a:solidFill>
                <a:latin typeface="XCCW DH A" panose="03050602040000000000" pitchFamily="66" charset="0"/>
              </a:rPr>
              <a:t>How many 2D shapes can you think of in 30 seconds? </a:t>
            </a:r>
            <a:endParaRPr lang="en-GB" dirty="0" smtClean="0">
              <a:solidFill>
                <a:srgbClr val="FFC000"/>
              </a:solidFill>
              <a:latin typeface="XCCW DH A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454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315857" cy="590839"/>
          </a:xfrm>
        </p:spPr>
        <p:txBody>
          <a:bodyPr>
            <a:normAutofit fontScale="90000"/>
          </a:bodyPr>
          <a:lstStyle/>
          <a:p>
            <a:r>
              <a:rPr lang="en-GB" u="sng" dirty="0" smtClean="0">
                <a:latin typeface="XCCW DH A" panose="03050602040000000000" pitchFamily="66" charset="0"/>
              </a:rPr>
              <a:t>Arithmetic</a:t>
            </a:r>
            <a:endParaRPr lang="en-GB" u="sng" dirty="0">
              <a:latin typeface="XCCW DH A" panose="03050602040000000000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80655"/>
            <a:ext cx="10515600" cy="54947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>
                <a:latin typeface="XCCW DH A" panose="03050602040000000000" pitchFamily="66" charset="0"/>
              </a:rPr>
              <a:t>Test yourself on your 7 times tables. </a:t>
            </a:r>
          </a:p>
          <a:p>
            <a:pPr marL="0" indent="0">
              <a:buNone/>
            </a:pPr>
            <a:endParaRPr lang="en-GB" dirty="0">
              <a:latin typeface="XCCW DH A" panose="03050602040000000000" pitchFamily="66" charset="0"/>
            </a:endParaRPr>
          </a:p>
          <a:p>
            <a:pPr marL="514350" indent="-514350">
              <a:buAutoNum type="arabicPeriod"/>
            </a:pPr>
            <a:r>
              <a:rPr lang="en-GB" dirty="0">
                <a:latin typeface="XCCW DH A" panose="03050602040000000000" pitchFamily="66" charset="0"/>
              </a:rPr>
              <a:t>4</a:t>
            </a:r>
            <a:r>
              <a:rPr lang="en-GB" dirty="0" smtClean="0">
                <a:latin typeface="XCCW DH A" panose="03050602040000000000" pitchFamily="66" charset="0"/>
              </a:rPr>
              <a:t> X 7=</a:t>
            </a:r>
          </a:p>
          <a:p>
            <a:pPr marL="514350" indent="-514350">
              <a:buAutoNum type="arabicPeriod"/>
            </a:pPr>
            <a:r>
              <a:rPr lang="en-GB" dirty="0" smtClean="0">
                <a:latin typeface="XCCW DH A" panose="03050602040000000000" pitchFamily="66" charset="0"/>
              </a:rPr>
              <a:t>6 X 7=</a:t>
            </a:r>
          </a:p>
          <a:p>
            <a:pPr marL="514350" indent="-514350">
              <a:buAutoNum type="arabicPeriod"/>
            </a:pPr>
            <a:r>
              <a:rPr lang="en-GB" dirty="0" smtClean="0">
                <a:latin typeface="XCCW DH A" panose="03050602040000000000" pitchFamily="66" charset="0"/>
              </a:rPr>
              <a:t>8 X 7=</a:t>
            </a:r>
          </a:p>
          <a:p>
            <a:pPr marL="514350" indent="-514350">
              <a:buAutoNum type="arabicPeriod"/>
            </a:pPr>
            <a:r>
              <a:rPr lang="en-GB" dirty="0" smtClean="0">
                <a:latin typeface="XCCW DH A" panose="03050602040000000000" pitchFamily="66" charset="0"/>
              </a:rPr>
              <a:t>1 X 7=</a:t>
            </a:r>
          </a:p>
          <a:p>
            <a:pPr marL="514350" indent="-514350">
              <a:buAutoNum type="arabicPeriod"/>
            </a:pPr>
            <a:r>
              <a:rPr lang="en-GB" dirty="0" smtClean="0">
                <a:latin typeface="XCCW DH A" panose="03050602040000000000" pitchFamily="66" charset="0"/>
              </a:rPr>
              <a:t>9 X 7=</a:t>
            </a:r>
          </a:p>
          <a:p>
            <a:pPr marL="514350" indent="-514350">
              <a:buAutoNum type="arabicPeriod"/>
            </a:pPr>
            <a:r>
              <a:rPr lang="en-GB" dirty="0" smtClean="0">
                <a:latin typeface="XCCW DH A" panose="03050602040000000000" pitchFamily="66" charset="0"/>
              </a:rPr>
              <a:t>2 X 7=</a:t>
            </a:r>
          </a:p>
          <a:p>
            <a:pPr marL="514350" indent="-514350">
              <a:buAutoNum type="arabicPeriod"/>
            </a:pPr>
            <a:r>
              <a:rPr lang="en-GB" dirty="0" smtClean="0">
                <a:latin typeface="XCCW DH A" panose="03050602040000000000" pitchFamily="66" charset="0"/>
              </a:rPr>
              <a:t>10 X 7=</a:t>
            </a:r>
          </a:p>
          <a:p>
            <a:pPr marL="514350" indent="-514350">
              <a:buAutoNum type="arabicPeriod"/>
            </a:pPr>
            <a:r>
              <a:rPr lang="en-GB" dirty="0" smtClean="0">
                <a:latin typeface="XCCW DH A" panose="03050602040000000000" pitchFamily="66" charset="0"/>
              </a:rPr>
              <a:t>4 X 7= </a:t>
            </a:r>
            <a:endParaRPr lang="en-GB" sz="3600" dirty="0" smtClean="0">
              <a:latin typeface="XCCW DH A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8334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267" y="365759"/>
            <a:ext cx="5172893" cy="42242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0172" y="1994262"/>
            <a:ext cx="5495925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764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0180" y="104610"/>
            <a:ext cx="9886950" cy="654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42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1646" y="430431"/>
            <a:ext cx="9810750" cy="532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03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XCCW DH A" panose="03050602040000000000" pitchFamily="66" charset="0"/>
              </a:rPr>
              <a:t>Day 1</a:t>
            </a:r>
            <a:endParaRPr lang="en-GB" dirty="0">
              <a:latin typeface="XCCW DH A" panose="03050602040000000000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34720" y="1027906"/>
            <a:ext cx="330041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XCCW DH A" panose="03050602040000000000" pitchFamily="66" charset="0"/>
              </a:rPr>
              <a:t>A unit fraction always has a numerator of 1. </a:t>
            </a:r>
          </a:p>
          <a:p>
            <a:endParaRPr lang="en-GB" dirty="0">
              <a:solidFill>
                <a:srgbClr val="FF0000"/>
              </a:solidFill>
              <a:latin typeface="XCCW DH A" panose="03050602040000000000" pitchFamily="66" charset="0"/>
            </a:endParaRPr>
          </a:p>
          <a:p>
            <a:r>
              <a:rPr lang="en-GB" dirty="0" smtClean="0">
                <a:solidFill>
                  <a:srgbClr val="FF0000"/>
                </a:solidFill>
                <a:latin typeface="XCCW DH A" panose="03050602040000000000" pitchFamily="66" charset="0"/>
              </a:rPr>
              <a:t>All other numerators that are above 1 are called non-unit fractions</a:t>
            </a:r>
            <a:r>
              <a:rPr lang="en-GB" dirty="0" smtClean="0">
                <a:solidFill>
                  <a:srgbClr val="FF0000"/>
                </a:solidFill>
                <a:latin typeface="XCCW DH A" panose="03050602040000000000" pitchFamily="66" charset="0"/>
              </a:rPr>
              <a:t>.</a:t>
            </a:r>
          </a:p>
          <a:p>
            <a:endParaRPr lang="en-US" dirty="0">
              <a:solidFill>
                <a:srgbClr val="FF0000"/>
              </a:solidFill>
              <a:latin typeface="XCCW DH A" panose="03050602040000000000" pitchFamily="66" charset="0"/>
            </a:endParaRPr>
          </a:p>
          <a:p>
            <a:endParaRPr lang="en-US" dirty="0" smtClean="0">
              <a:solidFill>
                <a:srgbClr val="FF0000"/>
              </a:solidFill>
              <a:latin typeface="XCCW DH A" panose="03050602040000000000" pitchFamily="66" charset="0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XCCW DH A" panose="03050602040000000000" pitchFamily="66" charset="0"/>
              </a:rPr>
              <a:t>Can you think of exa</a:t>
            </a:r>
            <a:r>
              <a:rPr lang="en-US" dirty="0" smtClean="0">
                <a:solidFill>
                  <a:srgbClr val="FF0000"/>
                </a:solidFill>
                <a:latin typeface="XCCW DH A" panose="03050602040000000000" pitchFamily="66" charset="0"/>
              </a:rPr>
              <a:t>mples for each type of fraction?</a:t>
            </a:r>
            <a:endParaRPr lang="en-GB" dirty="0" smtClean="0">
              <a:solidFill>
                <a:srgbClr val="FF0000"/>
              </a:solidFill>
              <a:latin typeface="XCCW DH A" panose="03050602040000000000" pitchFamily="66" charset="0"/>
            </a:endParaRPr>
          </a:p>
          <a:p>
            <a:endParaRPr lang="en-GB" dirty="0"/>
          </a:p>
          <a:p>
            <a:endParaRPr lang="en-GB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569" y="1546663"/>
            <a:ext cx="7505700" cy="467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22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7934" y="304800"/>
            <a:ext cx="9172412" cy="6344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96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7069" y="1266824"/>
            <a:ext cx="7826731" cy="5081423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XCCW DH A" panose="03050602040000000000" pitchFamily="66" charset="0"/>
              </a:rPr>
              <a:t>I do </a:t>
            </a:r>
            <a:endParaRPr lang="en-GB" dirty="0">
              <a:latin typeface="XCCW DH A" panose="03050602040000000000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9186" y="1860331"/>
            <a:ext cx="299873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XCCW DH A" panose="03050602040000000000" pitchFamily="66" charset="0"/>
              </a:rPr>
              <a:t>We can see that this shape is a square. </a:t>
            </a:r>
          </a:p>
          <a:p>
            <a:r>
              <a:rPr lang="en-US" dirty="0" smtClean="0">
                <a:latin typeface="XCCW DH A" panose="03050602040000000000" pitchFamily="66" charset="0"/>
              </a:rPr>
              <a:t>It has 4 equal sides. </a:t>
            </a:r>
          </a:p>
          <a:p>
            <a:r>
              <a:rPr lang="en-US" dirty="0" smtClean="0">
                <a:latin typeface="XCCW DH A" panose="03050602040000000000" pitchFamily="66" charset="0"/>
              </a:rPr>
              <a:t>It has 4 vertices (corners). </a:t>
            </a:r>
          </a:p>
          <a:p>
            <a:r>
              <a:rPr lang="en-US" dirty="0" smtClean="0">
                <a:latin typeface="XCCW DH A" panose="03050602040000000000" pitchFamily="66" charset="0"/>
              </a:rPr>
              <a:t>It has 4 straight sides. </a:t>
            </a:r>
          </a:p>
          <a:p>
            <a:r>
              <a:rPr lang="en-US" dirty="0" smtClean="0">
                <a:latin typeface="XCCW DH A" panose="03050602040000000000" pitchFamily="66" charset="0"/>
              </a:rPr>
              <a:t>It has 0 curved sides</a:t>
            </a:r>
            <a:endParaRPr lang="en-GB" dirty="0">
              <a:latin typeface="XCCW DH A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9506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XCCW DH A" panose="03050602040000000000" pitchFamily="66" charset="0"/>
              </a:rPr>
              <a:t>We do</a:t>
            </a:r>
            <a:endParaRPr lang="en-GB" dirty="0">
              <a:latin typeface="XCCW DH A" panose="03050602040000000000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1228" y="2165131"/>
            <a:ext cx="299873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XCCW DH A" panose="03050602040000000000" pitchFamily="66" charset="0"/>
              </a:rPr>
              <a:t>Remember vertices means - </a:t>
            </a:r>
            <a:r>
              <a:rPr lang="en-GB" b="1" u="sng" dirty="0" smtClean="0">
                <a:latin typeface="XCCW DH A" panose="03050602040000000000" pitchFamily="66" charset="0"/>
              </a:rPr>
              <a:t> </a:t>
            </a:r>
            <a:r>
              <a:rPr lang="en-US" dirty="0" smtClean="0">
                <a:latin typeface="XCCW DH A" panose="03050602040000000000" pitchFamily="66" charset="0"/>
              </a:rPr>
              <a:t>A </a:t>
            </a:r>
            <a:r>
              <a:rPr lang="en-US" dirty="0">
                <a:latin typeface="XCCW DH A" panose="03050602040000000000" pitchFamily="66" charset="0"/>
              </a:rPr>
              <a:t>vertex (vertices) is a mathematical word for a corner</a:t>
            </a:r>
            <a:r>
              <a:rPr lang="en-US" dirty="0" smtClean="0">
                <a:latin typeface="XCCW DH A" panose="03050602040000000000" pitchFamily="66" charset="0"/>
              </a:rPr>
              <a:t>.</a:t>
            </a:r>
          </a:p>
          <a:p>
            <a:endParaRPr lang="en-US" dirty="0">
              <a:latin typeface="XCCW DH A" panose="03050602040000000000" pitchFamily="66" charset="0"/>
            </a:endParaRPr>
          </a:p>
          <a:p>
            <a:r>
              <a:rPr lang="en-US" dirty="0" smtClean="0">
                <a:latin typeface="XCCW DH A" panose="03050602040000000000" pitchFamily="66" charset="0"/>
              </a:rPr>
              <a:t>Why is this shape regular or irregular?</a:t>
            </a:r>
          </a:p>
          <a:p>
            <a:endParaRPr lang="en-US" u="sng" dirty="0">
              <a:latin typeface="XCCW DH A" panose="03050602040000000000" pitchFamily="66" charset="0"/>
            </a:endParaRPr>
          </a:p>
          <a:p>
            <a:endParaRPr lang="en-US" u="sng" dirty="0">
              <a:latin typeface="XCCW DH A" panose="03050602040000000000" pitchFamily="66" charset="0"/>
            </a:endParaRPr>
          </a:p>
          <a:p>
            <a:endParaRPr lang="en-GB" dirty="0">
              <a:latin typeface="XCCW DH A" panose="03050602040000000000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829" y="1133009"/>
            <a:ext cx="7564329" cy="498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43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XCCW DH A" panose="03050602040000000000" pitchFamily="66" charset="0"/>
              </a:rPr>
              <a:t>We do</a:t>
            </a:r>
            <a:endParaRPr lang="en-GB" dirty="0">
              <a:latin typeface="XCCW DH A" panose="03050602040000000000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1228" y="2165131"/>
            <a:ext cx="35524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XCCW DH A" panose="03050602040000000000" pitchFamily="66" charset="0"/>
              </a:rPr>
              <a:t>We can see that this shape is an irregular pentagon.</a:t>
            </a:r>
          </a:p>
          <a:p>
            <a:endParaRPr lang="en-US" dirty="0">
              <a:latin typeface="XCCW DH A" panose="03050602040000000000" pitchFamily="66" charset="0"/>
            </a:endParaRPr>
          </a:p>
          <a:p>
            <a:r>
              <a:rPr lang="en-US" dirty="0" smtClean="0">
                <a:latin typeface="XCCW DH A" panose="03050602040000000000" pitchFamily="66" charset="0"/>
              </a:rPr>
              <a:t>It has 5 vertices (corners). </a:t>
            </a:r>
          </a:p>
          <a:p>
            <a:r>
              <a:rPr lang="en-US" dirty="0" smtClean="0">
                <a:latin typeface="XCCW DH A" panose="03050602040000000000" pitchFamily="66" charset="0"/>
              </a:rPr>
              <a:t>It has 5 sides in total. </a:t>
            </a:r>
          </a:p>
          <a:p>
            <a:r>
              <a:rPr lang="en-US" dirty="0" smtClean="0">
                <a:latin typeface="XCCW DH A" panose="03050602040000000000" pitchFamily="66" charset="0"/>
              </a:rPr>
              <a:t>It has 0 curved sides</a:t>
            </a:r>
            <a:endParaRPr lang="en-GB" dirty="0">
              <a:latin typeface="XCCW DH A" panose="03050602040000000000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829" y="1133009"/>
            <a:ext cx="7564329" cy="498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025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154" y="0"/>
            <a:ext cx="10515600" cy="1325563"/>
          </a:xfrm>
        </p:spPr>
        <p:txBody>
          <a:bodyPr/>
          <a:lstStyle/>
          <a:p>
            <a:r>
              <a:rPr lang="en-GB" u="sng" dirty="0" smtClean="0">
                <a:latin typeface="XCCW DH A" panose="03050602040000000000" pitchFamily="66" charset="0"/>
              </a:rPr>
              <a:t>Day 5-Main task</a:t>
            </a:r>
            <a:endParaRPr lang="en-GB" u="sng" dirty="0">
              <a:latin typeface="XCCW DH A" panose="03050602040000000000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5260" y="4510311"/>
            <a:ext cx="4226637" cy="20995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245" y="4380606"/>
            <a:ext cx="4257402" cy="235891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4762" y="1108048"/>
            <a:ext cx="5245527" cy="279394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808447" y="1859112"/>
            <a:ext cx="35735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XCCW DH A" panose="03050602040000000000" pitchFamily="66" charset="0"/>
              </a:rPr>
              <a:t>Complete the table</a:t>
            </a:r>
          </a:p>
          <a:p>
            <a:endParaRPr lang="en-US" dirty="0">
              <a:latin typeface="XCCW DH A" panose="03050602040000000000" pitchFamily="66" charset="0"/>
            </a:endParaRPr>
          </a:p>
          <a:p>
            <a:r>
              <a:rPr lang="en-US" dirty="0" smtClean="0">
                <a:latin typeface="XCCW DH A" panose="03050602040000000000" pitchFamily="66" charset="0"/>
              </a:rPr>
              <a:t>Then move on to the challenge - Answer the questions from the yellow box.</a:t>
            </a:r>
            <a:endParaRPr lang="en-GB" dirty="0">
              <a:latin typeface="XCCW DH A" panose="03050602040000000000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29102" y="4011274"/>
            <a:ext cx="3111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latin typeface="XCCW DH A" panose="03050602040000000000" pitchFamily="66" charset="0"/>
              </a:rPr>
              <a:t>Challenge</a:t>
            </a:r>
            <a:r>
              <a:rPr lang="en-US" dirty="0" smtClean="0">
                <a:latin typeface="XCCW DH A" panose="03050602040000000000" pitchFamily="66" charset="0"/>
              </a:rPr>
              <a:t> </a:t>
            </a:r>
            <a:endParaRPr lang="en-GB" dirty="0">
              <a:latin typeface="XCCW DH A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800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154" y="0"/>
            <a:ext cx="10515600" cy="1325563"/>
          </a:xfrm>
        </p:spPr>
        <p:txBody>
          <a:bodyPr/>
          <a:lstStyle/>
          <a:p>
            <a:r>
              <a:rPr lang="en-GB" u="sng" dirty="0" smtClean="0">
                <a:latin typeface="XCCW DH A" panose="03050602040000000000" pitchFamily="66" charset="0"/>
              </a:rPr>
              <a:t>Day </a:t>
            </a:r>
            <a:r>
              <a:rPr lang="en-GB" u="sng" dirty="0" smtClean="0">
                <a:latin typeface="XCCW DH A" panose="03050602040000000000" pitchFamily="66" charset="0"/>
              </a:rPr>
              <a:t>5- </a:t>
            </a:r>
            <a:r>
              <a:rPr lang="en-GB" u="sng" smtClean="0">
                <a:latin typeface="XCCW DH A" panose="03050602040000000000" pitchFamily="66" charset="0"/>
              </a:rPr>
              <a:t>Further Challenge</a:t>
            </a:r>
            <a:endParaRPr lang="en-GB" u="sng" dirty="0">
              <a:latin typeface="XCCW DH A" panose="03050602040000000000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433" y="1607097"/>
            <a:ext cx="4825726" cy="46183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6260" y="1607097"/>
            <a:ext cx="4520926" cy="4378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17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XCCW DH A" panose="03050602040000000000" pitchFamily="66" charset="0"/>
              </a:rPr>
              <a:t>Day 1</a:t>
            </a:r>
            <a:endParaRPr lang="en-GB" dirty="0">
              <a:latin typeface="XCCW DH A" panose="03050602040000000000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690688"/>
            <a:ext cx="5467350" cy="4924425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5643154" y="2338251"/>
            <a:ext cx="1476103" cy="6139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5726974" y="5049508"/>
            <a:ext cx="1476103" cy="6139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5357948" y="4097859"/>
            <a:ext cx="1476103" cy="6139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882868" y="1663166"/>
            <a:ext cx="4049507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XCCW DH A" panose="03050602040000000000" pitchFamily="66" charset="0"/>
              </a:rPr>
              <a:t>Match the correct ones:</a:t>
            </a:r>
          </a:p>
          <a:p>
            <a:endParaRPr lang="en-GB" dirty="0">
              <a:latin typeface="XCCW DH A" panose="03050602040000000000" pitchFamily="66" charset="0"/>
            </a:endParaRPr>
          </a:p>
          <a:p>
            <a:r>
              <a:rPr lang="en-GB" dirty="0" smtClean="0">
                <a:latin typeface="XCCW DH A" panose="03050602040000000000" pitchFamily="66" charset="0"/>
              </a:rPr>
              <a:t>One Third</a:t>
            </a:r>
          </a:p>
          <a:p>
            <a:endParaRPr lang="en-GB" dirty="0" smtClean="0">
              <a:latin typeface="XCCW DH A" panose="03050602040000000000" pitchFamily="66" charset="0"/>
            </a:endParaRPr>
          </a:p>
          <a:p>
            <a:r>
              <a:rPr lang="en-GB" dirty="0" smtClean="0">
                <a:latin typeface="XCCW DH A" panose="03050602040000000000" pitchFamily="66" charset="0"/>
              </a:rPr>
              <a:t>One Tenth</a:t>
            </a:r>
          </a:p>
          <a:p>
            <a:endParaRPr lang="en-GB" dirty="0" smtClean="0">
              <a:latin typeface="XCCW DH A" panose="03050602040000000000" pitchFamily="66" charset="0"/>
            </a:endParaRPr>
          </a:p>
          <a:p>
            <a:r>
              <a:rPr lang="en-GB" dirty="0" smtClean="0">
                <a:latin typeface="XCCW DH A" panose="03050602040000000000" pitchFamily="66" charset="0"/>
              </a:rPr>
              <a:t>One Sixth</a:t>
            </a:r>
          </a:p>
          <a:p>
            <a:endParaRPr lang="en-GB" dirty="0" smtClean="0">
              <a:latin typeface="XCCW DH A" panose="03050602040000000000" pitchFamily="66" charset="0"/>
            </a:endParaRPr>
          </a:p>
          <a:p>
            <a:r>
              <a:rPr lang="en-GB" dirty="0" smtClean="0">
                <a:latin typeface="XCCW DH A" panose="03050602040000000000" pitchFamily="66" charset="0"/>
              </a:rPr>
              <a:t>One fifth</a:t>
            </a:r>
          </a:p>
          <a:p>
            <a:endParaRPr lang="en-GB" dirty="0" smtClean="0">
              <a:latin typeface="XCCW DH A" panose="03050602040000000000" pitchFamily="66" charset="0"/>
            </a:endParaRPr>
          </a:p>
          <a:p>
            <a:r>
              <a:rPr lang="en-GB" dirty="0" smtClean="0">
                <a:latin typeface="XCCW DH A" panose="03050602040000000000" pitchFamily="66" charset="0"/>
              </a:rPr>
              <a:t>One eighth </a:t>
            </a:r>
          </a:p>
          <a:p>
            <a:endParaRPr lang="en-GB" dirty="0" smtClean="0">
              <a:latin typeface="XCCW DH A" panose="03050602040000000000" pitchFamily="66" charset="0"/>
            </a:endParaRPr>
          </a:p>
          <a:p>
            <a:r>
              <a:rPr lang="en-GB" dirty="0" smtClean="0">
                <a:latin typeface="XCCW DH A" panose="03050602040000000000" pitchFamily="66" charset="0"/>
              </a:rPr>
              <a:t>One Quarter </a:t>
            </a:r>
          </a:p>
        </p:txBody>
      </p:sp>
    </p:spTree>
    <p:extLst>
      <p:ext uri="{BB962C8B-B14F-4D97-AF65-F5344CB8AC3E}">
        <p14:creationId xmlns:p14="http://schemas.microsoft.com/office/powerpoint/2010/main" val="345672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XCCW DH A" panose="03050602040000000000" pitchFamily="66" charset="0"/>
              </a:rPr>
              <a:t>Day 1</a:t>
            </a:r>
            <a:endParaRPr lang="en-GB" dirty="0">
              <a:latin typeface="XCCW DH A" panose="03050602040000000000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8"/>
            <a:ext cx="7872019" cy="49149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944303" y="1932146"/>
            <a:ext cx="324769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XCCW DH A" panose="03050602040000000000" pitchFamily="66" charset="0"/>
              </a:rPr>
              <a:t>What is an equivalent fraction? </a:t>
            </a:r>
          </a:p>
          <a:p>
            <a:endParaRPr lang="en-US" dirty="0">
              <a:solidFill>
                <a:srgbClr val="FF0000"/>
              </a:solidFill>
              <a:latin typeface="XCCW DH A" panose="03050602040000000000" pitchFamily="66" charset="0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XCCW DH A" panose="03050602040000000000" pitchFamily="66" charset="0"/>
              </a:rPr>
              <a:t>Have a think! </a:t>
            </a:r>
            <a:endParaRPr lang="en-GB" dirty="0">
              <a:solidFill>
                <a:srgbClr val="FF0000"/>
              </a:solidFill>
              <a:latin typeface="XCCW DH A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24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1" y="102366"/>
            <a:ext cx="10515600" cy="1325563"/>
          </a:xfrm>
        </p:spPr>
        <p:txBody>
          <a:bodyPr/>
          <a:lstStyle/>
          <a:p>
            <a:r>
              <a:rPr lang="en-GB" dirty="0" smtClean="0">
                <a:latin typeface="XCCW DH A" panose="03050602040000000000" pitchFamily="66" charset="0"/>
              </a:rPr>
              <a:t>Day 1</a:t>
            </a:r>
            <a:endParaRPr lang="en-GB" dirty="0">
              <a:latin typeface="XCCW DH A" panose="03050602040000000000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705" y="1150073"/>
            <a:ext cx="8368862" cy="55923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43999" y="1345324"/>
            <a:ext cx="283779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XCCW DH A" panose="03050602040000000000" pitchFamily="66" charset="0"/>
              </a:rPr>
              <a:t>Can you think of your own equivalent fractions? </a:t>
            </a:r>
          </a:p>
          <a:p>
            <a:endParaRPr lang="en-US" dirty="0">
              <a:solidFill>
                <a:srgbClr val="FF0000"/>
              </a:solidFill>
              <a:latin typeface="XCCW DH A" panose="03050602040000000000" pitchFamily="66" charset="0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XCCW DH A" panose="03050602040000000000" pitchFamily="66" charset="0"/>
              </a:rPr>
              <a:t>Remember! Equivalent means the same as.</a:t>
            </a:r>
            <a:endParaRPr lang="en-GB" dirty="0">
              <a:solidFill>
                <a:srgbClr val="FF0000"/>
              </a:solidFill>
              <a:latin typeface="XCCW DH A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04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931" y="13781"/>
            <a:ext cx="10515600" cy="1325563"/>
          </a:xfrm>
        </p:spPr>
        <p:txBody>
          <a:bodyPr/>
          <a:lstStyle/>
          <a:p>
            <a:r>
              <a:rPr lang="en-GB" u="sng" dirty="0" smtClean="0">
                <a:latin typeface="XCCW DH A" panose="03050602040000000000" pitchFamily="66" charset="0"/>
              </a:rPr>
              <a:t>I do</a:t>
            </a:r>
            <a:endParaRPr lang="en-GB" u="sng" dirty="0">
              <a:latin typeface="XCCW DH A" panose="03050602040000000000" pitchFamily="66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6822717" y="5357545"/>
            <a:ext cx="1207187" cy="579972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544" y="1027906"/>
            <a:ext cx="10048875" cy="46196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598979" y="6222124"/>
            <a:ext cx="40044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XCCW DH A" panose="03050602040000000000" pitchFamily="66" charset="0"/>
              </a:rPr>
              <a:t>2/4 is the equivalent to ½ </a:t>
            </a:r>
            <a:endParaRPr lang="en-GB" dirty="0">
              <a:latin typeface="XCCW DH A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0036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1180</TotalTime>
  <Words>1186</Words>
  <Application>Microsoft Office PowerPoint</Application>
  <PresentationFormat>Widescreen</PresentationFormat>
  <Paragraphs>239</Paragraphs>
  <Slides>55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1" baseType="lpstr">
      <vt:lpstr>Arial</vt:lpstr>
      <vt:lpstr>Calibri</vt:lpstr>
      <vt:lpstr>Calibri Light</vt:lpstr>
      <vt:lpstr>Times New Roman</vt:lpstr>
      <vt:lpstr>XCCW DH A</vt:lpstr>
      <vt:lpstr>Office Theme</vt:lpstr>
      <vt:lpstr>Maths Home Learning</vt:lpstr>
      <vt:lpstr>This week…</vt:lpstr>
      <vt:lpstr>Arithmetic</vt:lpstr>
      <vt:lpstr>Day 1 – Recap </vt:lpstr>
      <vt:lpstr>Day 1</vt:lpstr>
      <vt:lpstr>Day 1</vt:lpstr>
      <vt:lpstr>Day 1</vt:lpstr>
      <vt:lpstr>Day 1</vt:lpstr>
      <vt:lpstr>I do</vt:lpstr>
      <vt:lpstr>We do – Equivalent fractions using diagrams</vt:lpstr>
      <vt:lpstr>We do - Answers</vt:lpstr>
      <vt:lpstr>You Do…</vt:lpstr>
      <vt:lpstr>You do - Answers</vt:lpstr>
      <vt:lpstr>Main Task</vt:lpstr>
      <vt:lpstr>Challenge</vt:lpstr>
      <vt:lpstr>Day 2</vt:lpstr>
      <vt:lpstr>Arithmetic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Day 2 Main Task</vt:lpstr>
      <vt:lpstr>Day 2 Challenge</vt:lpstr>
      <vt:lpstr>Day 3</vt:lpstr>
      <vt:lpstr>Arithmetic</vt:lpstr>
      <vt:lpstr>PowerPoint Presentation</vt:lpstr>
      <vt:lpstr>PowerPoint Presentation</vt:lpstr>
      <vt:lpstr>PowerPoint Presentation</vt:lpstr>
      <vt:lpstr>We do </vt:lpstr>
      <vt:lpstr>PowerPoint Presentation</vt:lpstr>
      <vt:lpstr>PowerPoint Presentation</vt:lpstr>
      <vt:lpstr>PowerPoint Presentation</vt:lpstr>
      <vt:lpstr>Day 3 Main Task</vt:lpstr>
      <vt:lpstr>Day 3 Challenges</vt:lpstr>
      <vt:lpstr>Day 4</vt:lpstr>
      <vt:lpstr>Starter</vt:lpstr>
      <vt:lpstr>PowerPoint Presentation</vt:lpstr>
      <vt:lpstr>PowerPoint Presentation</vt:lpstr>
      <vt:lpstr>PowerPoint Presentation</vt:lpstr>
      <vt:lpstr>PowerPoint Presentation</vt:lpstr>
      <vt:lpstr>Day 4 - Main Task</vt:lpstr>
      <vt:lpstr>Day 4 – Challenge </vt:lpstr>
      <vt:lpstr>Day 5</vt:lpstr>
      <vt:lpstr>Arithmetic</vt:lpstr>
      <vt:lpstr>PowerPoint Presentation</vt:lpstr>
      <vt:lpstr>PowerPoint Presentation</vt:lpstr>
      <vt:lpstr>PowerPoint Presentation</vt:lpstr>
      <vt:lpstr>PowerPoint Presentation</vt:lpstr>
      <vt:lpstr>I do </vt:lpstr>
      <vt:lpstr>We do</vt:lpstr>
      <vt:lpstr>We do</vt:lpstr>
      <vt:lpstr>Day 5-Main task</vt:lpstr>
      <vt:lpstr>Day 5- Further Challenge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Maths Home Learning</dc:title>
  <dc:creator>Siobhan Barford</dc:creator>
  <cp:lastModifiedBy>Tahir Mahmood</cp:lastModifiedBy>
  <cp:revision>84</cp:revision>
  <dcterms:created xsi:type="dcterms:W3CDTF">2020-09-11T10:00:33Z</dcterms:created>
  <dcterms:modified xsi:type="dcterms:W3CDTF">2020-11-01T10:22:03Z</dcterms:modified>
</cp:coreProperties>
</file>