
<file path=[Content_Types].xml><?xml version="1.0" encoding="utf-8"?>
<Types xmlns="http://schemas.openxmlformats.org/package/2006/content-types">
  <Default Extension="png" ContentType="image/png"/>
  <Default Extension="jpeg" ContentType="image/jpeg"/>
  <Default Extension="m4a" ContentType="audio/mp4"/>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62" r:id="rId4"/>
    <p:sldId id="278" r:id="rId5"/>
    <p:sldId id="271" r:id="rId6"/>
    <p:sldId id="286" r:id="rId7"/>
    <p:sldId id="290" r:id="rId8"/>
    <p:sldId id="295" r:id="rId9"/>
    <p:sldId id="289" r:id="rId10"/>
    <p:sldId id="294" r:id="rId11"/>
    <p:sldId id="269" r:id="rId12"/>
    <p:sldId id="270" r:id="rId13"/>
    <p:sldId id="296" r:id="rId14"/>
    <p:sldId id="258" r:id="rId15"/>
    <p:sldId id="280" r:id="rId16"/>
    <p:sldId id="274" r:id="rId17"/>
    <p:sldId id="259" r:id="rId18"/>
    <p:sldId id="272" r:id="rId19"/>
    <p:sldId id="273" r:id="rId20"/>
    <p:sldId id="260" r:id="rId21"/>
    <p:sldId id="297" r:id="rId22"/>
    <p:sldId id="305" r:id="rId23"/>
    <p:sldId id="267" r:id="rId24"/>
    <p:sldId id="268" r:id="rId25"/>
    <p:sldId id="30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3" d="100"/>
          <a:sy n="73" d="100"/>
        </p:scale>
        <p:origin x="61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1C68672-A89E-4198-819A-CABA7F8F11CD}"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4AA938-AA75-4003-B6F2-C76B0BB6428E}" type="slidenum">
              <a:rPr lang="en-GB" smtClean="0"/>
              <a:t>‹#›</a:t>
            </a:fld>
            <a:endParaRPr lang="en-GB"/>
          </a:p>
        </p:txBody>
      </p:sp>
    </p:spTree>
    <p:extLst>
      <p:ext uri="{BB962C8B-B14F-4D97-AF65-F5344CB8AC3E}">
        <p14:creationId xmlns:p14="http://schemas.microsoft.com/office/powerpoint/2010/main" val="3568607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C68672-A89E-4198-819A-CABA7F8F11CD}"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4AA938-AA75-4003-B6F2-C76B0BB6428E}" type="slidenum">
              <a:rPr lang="en-GB" smtClean="0"/>
              <a:t>‹#›</a:t>
            </a:fld>
            <a:endParaRPr lang="en-GB"/>
          </a:p>
        </p:txBody>
      </p:sp>
    </p:spTree>
    <p:extLst>
      <p:ext uri="{BB962C8B-B14F-4D97-AF65-F5344CB8AC3E}">
        <p14:creationId xmlns:p14="http://schemas.microsoft.com/office/powerpoint/2010/main" val="2784775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C68672-A89E-4198-819A-CABA7F8F11CD}"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4AA938-AA75-4003-B6F2-C76B0BB6428E}" type="slidenum">
              <a:rPr lang="en-GB" smtClean="0"/>
              <a:t>‹#›</a:t>
            </a:fld>
            <a:endParaRPr lang="en-GB"/>
          </a:p>
        </p:txBody>
      </p:sp>
    </p:spTree>
    <p:extLst>
      <p:ext uri="{BB962C8B-B14F-4D97-AF65-F5344CB8AC3E}">
        <p14:creationId xmlns:p14="http://schemas.microsoft.com/office/powerpoint/2010/main" val="308530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C68672-A89E-4198-819A-CABA7F8F11CD}"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4AA938-AA75-4003-B6F2-C76B0BB6428E}" type="slidenum">
              <a:rPr lang="en-GB" smtClean="0"/>
              <a:t>‹#›</a:t>
            </a:fld>
            <a:endParaRPr lang="en-GB"/>
          </a:p>
        </p:txBody>
      </p:sp>
    </p:spTree>
    <p:extLst>
      <p:ext uri="{BB962C8B-B14F-4D97-AF65-F5344CB8AC3E}">
        <p14:creationId xmlns:p14="http://schemas.microsoft.com/office/powerpoint/2010/main" val="3856186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1C68672-A89E-4198-819A-CABA7F8F11CD}"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4AA938-AA75-4003-B6F2-C76B0BB6428E}" type="slidenum">
              <a:rPr lang="en-GB" smtClean="0"/>
              <a:t>‹#›</a:t>
            </a:fld>
            <a:endParaRPr lang="en-GB"/>
          </a:p>
        </p:txBody>
      </p:sp>
    </p:spTree>
    <p:extLst>
      <p:ext uri="{BB962C8B-B14F-4D97-AF65-F5344CB8AC3E}">
        <p14:creationId xmlns:p14="http://schemas.microsoft.com/office/powerpoint/2010/main" val="1903993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1C68672-A89E-4198-819A-CABA7F8F11CD}" type="datetimeFigureOut">
              <a:rPr lang="en-GB" smtClean="0"/>
              <a:t>02/11/2020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4AA938-AA75-4003-B6F2-C76B0BB6428E}" type="slidenum">
              <a:rPr lang="en-GB" smtClean="0"/>
              <a:t>‹#›</a:t>
            </a:fld>
            <a:endParaRPr lang="en-GB"/>
          </a:p>
        </p:txBody>
      </p:sp>
    </p:spTree>
    <p:extLst>
      <p:ext uri="{BB962C8B-B14F-4D97-AF65-F5344CB8AC3E}">
        <p14:creationId xmlns:p14="http://schemas.microsoft.com/office/powerpoint/2010/main" val="1230517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1C68672-A89E-4198-819A-CABA7F8F11CD}" type="datetimeFigureOut">
              <a:rPr lang="en-GB" smtClean="0"/>
              <a:t>02/11/2020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94AA938-AA75-4003-B6F2-C76B0BB6428E}" type="slidenum">
              <a:rPr lang="en-GB" smtClean="0"/>
              <a:t>‹#›</a:t>
            </a:fld>
            <a:endParaRPr lang="en-GB"/>
          </a:p>
        </p:txBody>
      </p:sp>
    </p:spTree>
    <p:extLst>
      <p:ext uri="{BB962C8B-B14F-4D97-AF65-F5344CB8AC3E}">
        <p14:creationId xmlns:p14="http://schemas.microsoft.com/office/powerpoint/2010/main" val="2378966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1C68672-A89E-4198-819A-CABA7F8F11CD}" type="datetimeFigureOut">
              <a:rPr lang="en-GB" smtClean="0"/>
              <a:t>02/11/2020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94AA938-AA75-4003-B6F2-C76B0BB6428E}" type="slidenum">
              <a:rPr lang="en-GB" smtClean="0"/>
              <a:t>‹#›</a:t>
            </a:fld>
            <a:endParaRPr lang="en-GB"/>
          </a:p>
        </p:txBody>
      </p:sp>
    </p:spTree>
    <p:extLst>
      <p:ext uri="{BB962C8B-B14F-4D97-AF65-F5344CB8AC3E}">
        <p14:creationId xmlns:p14="http://schemas.microsoft.com/office/powerpoint/2010/main" val="2585614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C68672-A89E-4198-819A-CABA7F8F11CD}" type="datetimeFigureOut">
              <a:rPr lang="en-GB" smtClean="0"/>
              <a:t>02/11/2020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94AA938-AA75-4003-B6F2-C76B0BB6428E}" type="slidenum">
              <a:rPr lang="en-GB" smtClean="0"/>
              <a:t>‹#›</a:t>
            </a:fld>
            <a:endParaRPr lang="en-GB"/>
          </a:p>
        </p:txBody>
      </p:sp>
    </p:spTree>
    <p:extLst>
      <p:ext uri="{BB962C8B-B14F-4D97-AF65-F5344CB8AC3E}">
        <p14:creationId xmlns:p14="http://schemas.microsoft.com/office/powerpoint/2010/main" val="4267177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1C68672-A89E-4198-819A-CABA7F8F11CD}" type="datetimeFigureOut">
              <a:rPr lang="en-GB" smtClean="0"/>
              <a:t>02/11/2020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4AA938-AA75-4003-B6F2-C76B0BB6428E}" type="slidenum">
              <a:rPr lang="en-GB" smtClean="0"/>
              <a:t>‹#›</a:t>
            </a:fld>
            <a:endParaRPr lang="en-GB"/>
          </a:p>
        </p:txBody>
      </p:sp>
    </p:spTree>
    <p:extLst>
      <p:ext uri="{BB962C8B-B14F-4D97-AF65-F5344CB8AC3E}">
        <p14:creationId xmlns:p14="http://schemas.microsoft.com/office/powerpoint/2010/main" val="4267734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1C68672-A89E-4198-819A-CABA7F8F11CD}" type="datetimeFigureOut">
              <a:rPr lang="en-GB" smtClean="0"/>
              <a:t>02/11/2020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4AA938-AA75-4003-B6F2-C76B0BB6428E}" type="slidenum">
              <a:rPr lang="en-GB" smtClean="0"/>
              <a:t>‹#›</a:t>
            </a:fld>
            <a:endParaRPr lang="en-GB"/>
          </a:p>
        </p:txBody>
      </p:sp>
    </p:spTree>
    <p:extLst>
      <p:ext uri="{BB962C8B-B14F-4D97-AF65-F5344CB8AC3E}">
        <p14:creationId xmlns:p14="http://schemas.microsoft.com/office/powerpoint/2010/main" val="4023601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C68672-A89E-4198-819A-CABA7F8F11CD}" type="datetimeFigureOut">
              <a:rPr lang="en-GB" smtClean="0"/>
              <a:t>02/11/2020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4AA938-AA75-4003-B6F2-C76B0BB6428E}" type="slidenum">
              <a:rPr lang="en-GB" smtClean="0"/>
              <a:t>‹#›</a:t>
            </a:fld>
            <a:endParaRPr lang="en-GB"/>
          </a:p>
        </p:txBody>
      </p:sp>
    </p:spTree>
    <p:extLst>
      <p:ext uri="{BB962C8B-B14F-4D97-AF65-F5344CB8AC3E}">
        <p14:creationId xmlns:p14="http://schemas.microsoft.com/office/powerpoint/2010/main" val="3092320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resources.activelearnprimary.co.uk/epub/platform-player/index.html?activeTextPlayerResourceId=240371&amp;resourceId=535046&amp;resourceTitle=Hot%20Spots%20and%20Other%20Extreme%20Places%20to%20Live%20(pages%204-5)&amp;activeTextSkin=BugClubComprehension&amp;isPupil=false&amp;keyStageId=1&amp;useScorm=false&amp;allocationId=0&amp;userId=3683502&amp;scormUri=https://www.activelearnprimary.co.uk/scorm/epub-scorm-handler.php&amp;readToMe=true&amp;type=bugclub_ebook&amp;activetextPageId=undefined&amp;ver=62ce59f4f00fc3f4df35566aceaa8baf8b45e8ca"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4a"/><Relationship Id="rId1" Type="http://schemas.microsoft.com/office/2007/relationships/media" Target="../media/media1.m4a"/><Relationship Id="rId5" Type="http://schemas.openxmlformats.org/officeDocument/2006/relationships/image" Target="../media/image12.png"/><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bigbrownbear.co.uk/demo/rocket.htm"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bbc.co.uk/bitesize/topics/zrqqtfr/articles/zpxhdxs" TargetMode="Externa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69220"/>
            <a:ext cx="9144000" cy="3132818"/>
          </a:xfrm>
        </p:spPr>
        <p:txBody>
          <a:bodyPr>
            <a:normAutofit fontScale="90000"/>
          </a:bodyPr>
          <a:lstStyle/>
          <a:p>
            <a:r>
              <a:rPr lang="en-GB" dirty="0" smtClean="0">
                <a:latin typeface="Debbie Hepplewhite Print Font" panose="03050602040000000000" pitchFamily="66" charset="0"/>
              </a:rPr>
              <a:t>Year 3 Home learning!</a:t>
            </a:r>
            <a:br>
              <a:rPr lang="en-GB" dirty="0" smtClean="0">
                <a:latin typeface="Debbie Hepplewhite Print Font" panose="03050602040000000000" pitchFamily="66" charset="0"/>
              </a:rPr>
            </a:br>
            <a:r>
              <a:rPr lang="en-GB" dirty="0" smtClean="0">
                <a:latin typeface="Debbie Hepplewhite Print Font" panose="03050602040000000000" pitchFamily="66" charset="0"/>
              </a:rPr>
              <a:t/>
            </a:r>
            <a:br>
              <a:rPr lang="en-GB" dirty="0" smtClean="0">
                <a:latin typeface="Debbie Hepplewhite Print Font" panose="03050602040000000000" pitchFamily="66" charset="0"/>
              </a:rPr>
            </a:br>
            <a:r>
              <a:rPr lang="en-GB" dirty="0" smtClean="0">
                <a:latin typeface="Debbie Hepplewhite Print Font" panose="03050602040000000000" pitchFamily="66" charset="0"/>
              </a:rPr>
              <a:t>English</a:t>
            </a:r>
            <a:endParaRPr lang="en-GB" dirty="0">
              <a:latin typeface="Debbie Hepplewhite Print Font" panose="03050602040000000000" pitchFamily="66" charset="0"/>
            </a:endParaRPr>
          </a:p>
        </p:txBody>
      </p:sp>
      <p:sp>
        <p:nvSpPr>
          <p:cNvPr id="3" name="Subtitle 2"/>
          <p:cNvSpPr>
            <a:spLocks noGrp="1"/>
          </p:cNvSpPr>
          <p:nvPr>
            <p:ph type="subTitle" idx="1"/>
          </p:nvPr>
        </p:nvSpPr>
        <p:spPr>
          <a:xfrm>
            <a:off x="1524000" y="4263220"/>
            <a:ext cx="9144000" cy="1655762"/>
          </a:xfrm>
        </p:spPr>
        <p:txBody>
          <a:bodyPr/>
          <a:lstStyle/>
          <a:p>
            <a:r>
              <a:rPr lang="en-GB" dirty="0" smtClean="0">
                <a:latin typeface="Debbie Hepplewhite Print Font" panose="03050602040000000000" pitchFamily="66" charset="0"/>
              </a:rPr>
              <a:t>Week Commencing: 2</a:t>
            </a:r>
            <a:r>
              <a:rPr lang="en-GB" baseline="30000" dirty="0" smtClean="0">
                <a:latin typeface="Debbie Hepplewhite Print Font" panose="03050602040000000000" pitchFamily="66" charset="0"/>
              </a:rPr>
              <a:t>nd</a:t>
            </a:r>
            <a:r>
              <a:rPr lang="en-GB" dirty="0" smtClean="0">
                <a:latin typeface="Debbie Hepplewhite Print Font" panose="03050602040000000000" pitchFamily="66" charset="0"/>
              </a:rPr>
              <a:t> November 2020</a:t>
            </a:r>
          </a:p>
          <a:p>
            <a:endParaRPr lang="en-GB" dirty="0">
              <a:latin typeface="Debbie Hepplewhite Print Font" panose="03050602040000000000" pitchFamily="66" charset="0"/>
            </a:endParaRPr>
          </a:p>
        </p:txBody>
      </p:sp>
    </p:spTree>
    <p:extLst>
      <p:ext uri="{BB962C8B-B14F-4D97-AF65-F5344CB8AC3E}">
        <p14:creationId xmlns:p14="http://schemas.microsoft.com/office/powerpoint/2010/main" val="3105876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96844" y="-67017"/>
            <a:ext cx="5543006" cy="595941"/>
          </a:xfrm>
        </p:spPr>
        <p:txBody>
          <a:bodyPr>
            <a:normAutofit/>
          </a:bodyPr>
          <a:lstStyle/>
          <a:p>
            <a:r>
              <a:rPr lang="en-GB" sz="1800" dirty="0" smtClean="0">
                <a:latin typeface="Debbie Hepplewhite Print Font" panose="03050602040000000000" pitchFamily="66" charset="0"/>
              </a:rPr>
              <a:t>Day 1- Grammar</a:t>
            </a:r>
            <a:endParaRPr lang="en-GB" sz="1800" dirty="0">
              <a:latin typeface="Debbie Hepplewhite Print Font" panose="03050602040000000000" pitchFamily="66" charset="0"/>
            </a:endParaRPr>
          </a:p>
        </p:txBody>
      </p:sp>
      <p:pic>
        <p:nvPicPr>
          <p:cNvPr id="2052" name="Picture 4" descr="C:\Users\JessicaCroot\AppData\Local\Microsoft\Windows\Temporary Internet Files\Content.IE5\IYWY47XB\Detective-with-magnifying-glass[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41543" y="106679"/>
            <a:ext cx="1389783" cy="1124907"/>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1752601" y="308256"/>
            <a:ext cx="8336280" cy="923330"/>
          </a:xfrm>
          <a:prstGeom prst="rect">
            <a:avLst/>
          </a:prstGeom>
        </p:spPr>
        <p:txBody>
          <a:bodyPr wrap="square">
            <a:spAutoFit/>
          </a:bodyPr>
          <a:lstStyle/>
          <a:p>
            <a:pPr algn="ctr">
              <a:lnSpc>
                <a:spcPct val="150000"/>
              </a:lnSpc>
            </a:pPr>
            <a:r>
              <a:rPr lang="en-GB" sz="3600" u="sng" dirty="0" smtClean="0">
                <a:solidFill>
                  <a:srgbClr val="FF0000"/>
                </a:solidFill>
                <a:latin typeface="Debbie Hepplewhite Print Font" panose="03050602040000000000" pitchFamily="66" charset="0"/>
              </a:rPr>
              <a:t>Lets see if you were right!</a:t>
            </a:r>
            <a:endParaRPr lang="en-GB" sz="3600" u="sng" dirty="0">
              <a:solidFill>
                <a:srgbClr val="FF0000"/>
              </a:solidFill>
              <a:latin typeface="Debbie Hepplewhite Print Font" panose="03050602040000000000" pitchFamily="66" charset="0"/>
            </a:endParaRPr>
          </a:p>
        </p:txBody>
      </p:sp>
      <p:pic>
        <p:nvPicPr>
          <p:cNvPr id="1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1" y="1193074"/>
            <a:ext cx="8567503" cy="53595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3373845" y="1807990"/>
            <a:ext cx="943322" cy="369332"/>
          </a:xfrm>
          <a:prstGeom prst="rect">
            <a:avLst/>
          </a:prstGeom>
        </p:spPr>
        <p:txBody>
          <a:bodyPr wrap="square">
            <a:spAutoFit/>
          </a:bodyPr>
          <a:lstStyle/>
          <a:p>
            <a:r>
              <a:rPr lang="en-GB" u="sng" dirty="0" smtClean="0">
                <a:solidFill>
                  <a:srgbClr val="FF0000"/>
                </a:solidFill>
                <a:latin typeface="Debbie Hepplewhite Print Font" panose="03050602040000000000" pitchFamily="66" charset="0"/>
              </a:rPr>
              <a:t>ran</a:t>
            </a:r>
            <a:endParaRPr lang="en-GB" dirty="0"/>
          </a:p>
        </p:txBody>
      </p:sp>
      <p:sp>
        <p:nvSpPr>
          <p:cNvPr id="18" name="Rectangle 17"/>
          <p:cNvSpPr/>
          <p:nvPr/>
        </p:nvSpPr>
        <p:spPr>
          <a:xfrm>
            <a:off x="2903433" y="2141043"/>
            <a:ext cx="1884145" cy="369332"/>
          </a:xfrm>
          <a:prstGeom prst="rect">
            <a:avLst/>
          </a:prstGeom>
        </p:spPr>
        <p:txBody>
          <a:bodyPr wrap="square">
            <a:spAutoFit/>
          </a:bodyPr>
          <a:lstStyle/>
          <a:p>
            <a:r>
              <a:rPr lang="en-GB" u="sng" dirty="0" smtClean="0">
                <a:solidFill>
                  <a:srgbClr val="FF0000"/>
                </a:solidFill>
                <a:latin typeface="Debbie Hepplewhite Print Font" panose="03050602040000000000" pitchFamily="66" charset="0"/>
              </a:rPr>
              <a:t>danced</a:t>
            </a:r>
            <a:endParaRPr lang="en-GB" dirty="0"/>
          </a:p>
        </p:txBody>
      </p:sp>
      <p:sp>
        <p:nvSpPr>
          <p:cNvPr id="19" name="Rectangle 18"/>
          <p:cNvSpPr/>
          <p:nvPr/>
        </p:nvSpPr>
        <p:spPr>
          <a:xfrm>
            <a:off x="3791261" y="2714602"/>
            <a:ext cx="1435500" cy="369332"/>
          </a:xfrm>
          <a:prstGeom prst="rect">
            <a:avLst/>
          </a:prstGeom>
        </p:spPr>
        <p:txBody>
          <a:bodyPr wrap="square">
            <a:spAutoFit/>
          </a:bodyPr>
          <a:lstStyle/>
          <a:p>
            <a:r>
              <a:rPr lang="en-GB" u="sng" dirty="0" smtClean="0">
                <a:solidFill>
                  <a:srgbClr val="FF0000"/>
                </a:solidFill>
                <a:latin typeface="Debbie Hepplewhite Print Font" panose="03050602040000000000" pitchFamily="66" charset="0"/>
              </a:rPr>
              <a:t>hopped</a:t>
            </a:r>
            <a:endParaRPr lang="en-GB" dirty="0"/>
          </a:p>
        </p:txBody>
      </p:sp>
      <p:sp>
        <p:nvSpPr>
          <p:cNvPr id="20" name="Rectangle 19"/>
          <p:cNvSpPr/>
          <p:nvPr/>
        </p:nvSpPr>
        <p:spPr>
          <a:xfrm>
            <a:off x="3526244" y="3067110"/>
            <a:ext cx="1261333" cy="369332"/>
          </a:xfrm>
          <a:prstGeom prst="rect">
            <a:avLst/>
          </a:prstGeom>
        </p:spPr>
        <p:txBody>
          <a:bodyPr wrap="square">
            <a:spAutoFit/>
          </a:bodyPr>
          <a:lstStyle/>
          <a:p>
            <a:r>
              <a:rPr lang="en-GB" u="sng" dirty="0" smtClean="0">
                <a:solidFill>
                  <a:srgbClr val="FF0000"/>
                </a:solidFill>
                <a:latin typeface="Debbie Hepplewhite Print Font" panose="03050602040000000000" pitchFamily="66" charset="0"/>
              </a:rPr>
              <a:t>shone</a:t>
            </a:r>
            <a:endParaRPr lang="en-GB" dirty="0"/>
          </a:p>
        </p:txBody>
      </p:sp>
      <p:sp>
        <p:nvSpPr>
          <p:cNvPr id="21" name="Rectangle 20"/>
          <p:cNvSpPr/>
          <p:nvPr/>
        </p:nvSpPr>
        <p:spPr>
          <a:xfrm>
            <a:off x="3995407" y="3436442"/>
            <a:ext cx="943322" cy="369332"/>
          </a:xfrm>
          <a:prstGeom prst="rect">
            <a:avLst/>
          </a:prstGeom>
        </p:spPr>
        <p:txBody>
          <a:bodyPr wrap="square">
            <a:spAutoFit/>
          </a:bodyPr>
          <a:lstStyle/>
          <a:p>
            <a:r>
              <a:rPr lang="en-GB" u="sng" dirty="0" smtClean="0">
                <a:solidFill>
                  <a:srgbClr val="FF0000"/>
                </a:solidFill>
                <a:latin typeface="Debbie Hepplewhite Print Font" panose="03050602040000000000" pitchFamily="66" charset="0"/>
              </a:rPr>
              <a:t>eat</a:t>
            </a:r>
            <a:endParaRPr lang="en-GB" dirty="0"/>
          </a:p>
        </p:txBody>
      </p:sp>
      <p:sp>
        <p:nvSpPr>
          <p:cNvPr id="22" name="Rectangle 21"/>
          <p:cNvSpPr/>
          <p:nvPr/>
        </p:nvSpPr>
        <p:spPr>
          <a:xfrm>
            <a:off x="3054584" y="3688173"/>
            <a:ext cx="943322" cy="369332"/>
          </a:xfrm>
          <a:prstGeom prst="rect">
            <a:avLst/>
          </a:prstGeom>
        </p:spPr>
        <p:txBody>
          <a:bodyPr wrap="square">
            <a:spAutoFit/>
          </a:bodyPr>
          <a:lstStyle/>
          <a:p>
            <a:r>
              <a:rPr lang="en-GB" u="sng" dirty="0" smtClean="0">
                <a:solidFill>
                  <a:srgbClr val="FF0000"/>
                </a:solidFill>
                <a:latin typeface="Debbie Hepplewhite Print Font" panose="03050602040000000000" pitchFamily="66" charset="0"/>
              </a:rPr>
              <a:t>swim</a:t>
            </a:r>
            <a:endParaRPr lang="en-GB" dirty="0"/>
          </a:p>
        </p:txBody>
      </p:sp>
      <p:sp>
        <p:nvSpPr>
          <p:cNvPr id="23" name="Rectangle 22"/>
          <p:cNvSpPr/>
          <p:nvPr/>
        </p:nvSpPr>
        <p:spPr>
          <a:xfrm>
            <a:off x="3373845" y="2495623"/>
            <a:ext cx="943322" cy="369332"/>
          </a:xfrm>
          <a:prstGeom prst="rect">
            <a:avLst/>
          </a:prstGeom>
        </p:spPr>
        <p:txBody>
          <a:bodyPr wrap="square">
            <a:spAutoFit/>
          </a:bodyPr>
          <a:lstStyle/>
          <a:p>
            <a:r>
              <a:rPr lang="en-GB" u="sng" dirty="0" smtClean="0">
                <a:solidFill>
                  <a:srgbClr val="FF0000"/>
                </a:solidFill>
                <a:latin typeface="Debbie Hepplewhite Print Font" panose="03050602040000000000" pitchFamily="66" charset="0"/>
              </a:rPr>
              <a:t>read</a:t>
            </a:r>
            <a:endParaRPr lang="en-GB" dirty="0"/>
          </a:p>
        </p:txBody>
      </p:sp>
    </p:spTree>
    <p:extLst>
      <p:ext uri="{BB962C8B-B14F-4D97-AF65-F5344CB8AC3E}">
        <p14:creationId xmlns:p14="http://schemas.microsoft.com/office/powerpoint/2010/main" val="1695440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503" y="18260"/>
            <a:ext cx="12213771" cy="6382539"/>
          </a:xfrm>
        </p:spPr>
        <p:txBody>
          <a:bodyPr>
            <a:normAutofit/>
          </a:bodyPr>
          <a:lstStyle/>
          <a:p>
            <a:pPr>
              <a:lnSpc>
                <a:spcPct val="150000"/>
              </a:lnSpc>
            </a:pPr>
            <a:r>
              <a:rPr lang="en-GB" sz="4400" dirty="0" smtClean="0">
                <a:latin typeface="Debbie Hepplewhite Print Font" panose="03050602040000000000" pitchFamily="66" charset="0"/>
              </a:rPr>
              <a:t>Day 2</a:t>
            </a:r>
          </a:p>
          <a:p>
            <a:pPr>
              <a:lnSpc>
                <a:spcPct val="150000"/>
              </a:lnSpc>
            </a:pPr>
            <a:r>
              <a:rPr lang="en-GB" sz="3600" dirty="0" smtClean="0">
                <a:solidFill>
                  <a:srgbClr val="0070C0"/>
                </a:solidFill>
                <a:latin typeface="Debbie Hepplewhite Print Font" panose="03050602040000000000" pitchFamily="66" charset="0"/>
              </a:rPr>
              <a:t>Reading Comprehension!</a:t>
            </a:r>
          </a:p>
          <a:p>
            <a:pPr>
              <a:lnSpc>
                <a:spcPct val="150000"/>
              </a:lnSpc>
            </a:pPr>
            <a:r>
              <a:rPr lang="en-GB" sz="1800" dirty="0" smtClean="0">
                <a:latin typeface="Debbie Hepplewhite Print Font" panose="03050602040000000000" pitchFamily="66" charset="0"/>
              </a:rPr>
              <a:t>Task 1- Read the book</a:t>
            </a:r>
          </a:p>
          <a:p>
            <a:pPr>
              <a:lnSpc>
                <a:spcPct val="150000"/>
              </a:lnSpc>
            </a:pPr>
            <a:r>
              <a:rPr lang="en-GB" sz="1800" dirty="0" smtClean="0">
                <a:latin typeface="Debbie Hepplewhite Print Font" panose="03050602040000000000" pitchFamily="66" charset="0"/>
              </a:rPr>
              <a:t>Task 2- Answer the questions!</a:t>
            </a:r>
            <a:br>
              <a:rPr lang="en-GB" sz="1800" dirty="0" smtClean="0">
                <a:latin typeface="Debbie Hepplewhite Print Font" panose="03050602040000000000" pitchFamily="66" charset="0"/>
              </a:rPr>
            </a:br>
            <a:r>
              <a:rPr lang="en-GB" sz="1400" dirty="0" smtClean="0">
                <a:latin typeface="Debbie Hepplewhite Print Font" panose="03050602040000000000" pitchFamily="66" charset="0"/>
              </a:rPr>
              <a:t>Today you are going to read a book and answer questions about the text </a:t>
            </a:r>
            <a:br>
              <a:rPr lang="en-GB" sz="1400" dirty="0" smtClean="0">
                <a:latin typeface="Debbie Hepplewhite Print Font" panose="03050602040000000000" pitchFamily="66" charset="0"/>
              </a:rPr>
            </a:br>
            <a:r>
              <a:rPr lang="en-GB" sz="1400" dirty="0" smtClean="0">
                <a:latin typeface="Debbie Hepplewhite Print Font" panose="03050602040000000000" pitchFamily="66" charset="0"/>
              </a:rPr>
              <a:t>‘Hot Spots’ </a:t>
            </a:r>
          </a:p>
          <a:p>
            <a:pPr>
              <a:lnSpc>
                <a:spcPct val="150000"/>
              </a:lnSpc>
            </a:pPr>
            <a:r>
              <a:rPr lang="en-GB" sz="1400" dirty="0" smtClean="0">
                <a:latin typeface="Debbie Hepplewhite Print Font" panose="03050602040000000000" pitchFamily="66" charset="0"/>
              </a:rPr>
              <a:t>You can access the text via </a:t>
            </a:r>
            <a:r>
              <a:rPr lang="en-GB" sz="1400" dirty="0" err="1" smtClean="0">
                <a:latin typeface="Debbie Hepplewhite Print Font" panose="03050602040000000000" pitchFamily="66" charset="0"/>
              </a:rPr>
              <a:t>bugclub</a:t>
            </a:r>
            <a:r>
              <a:rPr lang="en-GB" sz="1400" dirty="0" smtClean="0">
                <a:latin typeface="Debbie Hepplewhite Print Font" panose="03050602040000000000" pitchFamily="66" charset="0"/>
              </a:rPr>
              <a:t> using your login details! </a:t>
            </a:r>
          </a:p>
          <a:p>
            <a:pPr>
              <a:lnSpc>
                <a:spcPct val="150000"/>
              </a:lnSpc>
            </a:pPr>
            <a:r>
              <a:rPr lang="en-GB" sz="1400" dirty="0" smtClean="0">
                <a:latin typeface="Debbie Hepplewhite Print Font" panose="03050602040000000000" pitchFamily="66" charset="0"/>
              </a:rPr>
              <a:t>Click the image below to follow the link!</a:t>
            </a:r>
          </a:p>
          <a:p>
            <a:pPr>
              <a:lnSpc>
                <a:spcPct val="150000"/>
              </a:lnSpc>
            </a:pPr>
            <a:endParaRPr lang="en-GB" sz="2000" dirty="0" smtClean="0">
              <a:latin typeface="Debbie Hepplewhite Print Font" panose="03050602040000000000" pitchFamily="66" charset="0"/>
            </a:endParaRPr>
          </a:p>
          <a:p>
            <a:pPr>
              <a:lnSpc>
                <a:spcPct val="150000"/>
              </a:lnSpc>
            </a:pPr>
            <a:endParaRPr lang="en-GB" sz="2000" dirty="0">
              <a:latin typeface="Debbie Hepplewhite Print Font" panose="03050602040000000000" pitchFamily="66" charset="0"/>
            </a:endParaRPr>
          </a:p>
          <a:p>
            <a:endParaRPr lang="en-GB" dirty="0" smtClean="0">
              <a:latin typeface="Debbie Hepplewhite Print Font" panose="03050602040000000000" pitchFamily="66" charset="0"/>
            </a:endParaRPr>
          </a:p>
          <a:p>
            <a:endParaRPr lang="en-GB" dirty="0">
              <a:latin typeface="Debbie Hepplewhite Print Font" panose="03050602040000000000" pitchFamily="66" charset="0"/>
            </a:endParaRPr>
          </a:p>
        </p:txBody>
      </p:sp>
      <p:pic>
        <p:nvPicPr>
          <p:cNvPr id="3074"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1665" y="4826833"/>
            <a:ext cx="1275710" cy="1727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4614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503" y="18260"/>
            <a:ext cx="12213771" cy="6382539"/>
          </a:xfrm>
        </p:spPr>
        <p:txBody>
          <a:bodyPr>
            <a:normAutofit/>
          </a:bodyPr>
          <a:lstStyle/>
          <a:p>
            <a:pPr>
              <a:lnSpc>
                <a:spcPct val="150000"/>
              </a:lnSpc>
            </a:pPr>
            <a:r>
              <a:rPr lang="en-GB" sz="4400" dirty="0" smtClean="0">
                <a:latin typeface="Debbie Hepplewhite Print Font" panose="03050602040000000000" pitchFamily="66" charset="0"/>
              </a:rPr>
              <a:t>Day 2- </a:t>
            </a:r>
            <a:r>
              <a:rPr lang="en-GB" sz="4400" dirty="0" smtClean="0">
                <a:solidFill>
                  <a:srgbClr val="0070C0"/>
                </a:solidFill>
                <a:latin typeface="Debbie Hepplewhite Print Font" panose="03050602040000000000" pitchFamily="66" charset="0"/>
              </a:rPr>
              <a:t>Reading Comprehension- Task 1</a:t>
            </a:r>
          </a:p>
          <a:p>
            <a:pPr>
              <a:lnSpc>
                <a:spcPct val="150000"/>
              </a:lnSpc>
            </a:pPr>
            <a:r>
              <a:rPr lang="en-GB" sz="2000" dirty="0" smtClean="0">
                <a:solidFill>
                  <a:srgbClr val="0070C0"/>
                </a:solidFill>
                <a:latin typeface="Debbie Hepplewhite Print Font" panose="03050602040000000000" pitchFamily="66" charset="0"/>
              </a:rPr>
              <a:t>CLICK ME FOR A REMINDER</a:t>
            </a:r>
            <a:endParaRPr lang="en-GB" sz="2000" dirty="0">
              <a:solidFill>
                <a:srgbClr val="0070C0"/>
              </a:solidFill>
              <a:latin typeface="Debbie Hepplewhite Print Font" panose="03050602040000000000" pitchFamily="66" charset="0"/>
            </a:endParaRPr>
          </a:p>
          <a:p>
            <a:r>
              <a:rPr lang="en-GB" sz="2000" dirty="0" smtClean="0">
                <a:latin typeface="Debbie Hepplewhite Print Font" panose="03050602040000000000" pitchFamily="66" charset="0"/>
              </a:rPr>
              <a:t>I hope you enjoyed reading all about ‘Hot Spots’</a:t>
            </a:r>
          </a:p>
          <a:p>
            <a:endParaRPr lang="en-GB" sz="2000" dirty="0">
              <a:latin typeface="Debbie Hepplewhite Print Font" panose="03050602040000000000" pitchFamily="66" charset="0"/>
            </a:endParaRPr>
          </a:p>
          <a:p>
            <a:r>
              <a:rPr lang="en-GB" sz="2000" dirty="0" smtClean="0">
                <a:latin typeface="Debbie Hepplewhite Print Font" panose="03050602040000000000" pitchFamily="66" charset="0"/>
              </a:rPr>
              <a:t>In your home learning book, answer the questions below.</a:t>
            </a:r>
          </a:p>
          <a:p>
            <a:pPr marL="457200" indent="-457200">
              <a:buAutoNum type="arabicPeriod"/>
            </a:pPr>
            <a:r>
              <a:rPr lang="en-GB" sz="2000" dirty="0" smtClean="0">
                <a:latin typeface="Debbie Hepplewhite Print Font" panose="03050602040000000000" pitchFamily="66" charset="0"/>
              </a:rPr>
              <a:t>Is this book fiction or non-fiction?</a:t>
            </a:r>
          </a:p>
          <a:p>
            <a:pPr marL="457200" indent="-457200">
              <a:buAutoNum type="arabicPeriod"/>
            </a:pPr>
            <a:r>
              <a:rPr lang="en-GB" sz="2000" dirty="0" smtClean="0">
                <a:latin typeface="Debbie Hepplewhite Print Font" panose="03050602040000000000" pitchFamily="66" charset="0"/>
              </a:rPr>
              <a:t>What would you see if you looked down on Earth from the sky?</a:t>
            </a:r>
          </a:p>
          <a:p>
            <a:endParaRPr lang="en-GB" sz="2000" dirty="0" smtClean="0">
              <a:latin typeface="Debbie Hepplewhite Print Font" panose="03050602040000000000" pitchFamily="66" charset="0"/>
            </a:endParaRPr>
          </a:p>
          <a:p>
            <a:endParaRPr lang="en-GB" sz="2000" dirty="0">
              <a:latin typeface="Debbie Hepplewhite Print Font" panose="03050602040000000000" pitchFamily="66" charset="0"/>
            </a:endParaRPr>
          </a:p>
          <a:p>
            <a:endParaRPr lang="en-GB" dirty="0">
              <a:latin typeface="Debbie Hepplewhite Print Font" panose="03050602040000000000" pitchFamily="66" charset="0"/>
            </a:endParaRPr>
          </a:p>
        </p:txBody>
      </p:sp>
      <p:pic>
        <p:nvPicPr>
          <p:cNvPr id="2" name="5 Fagley Crescent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64583" y="968828"/>
            <a:ext cx="609600" cy="609600"/>
          </a:xfrm>
          <a:prstGeom prst="rect">
            <a:avLst/>
          </a:prstGeom>
        </p:spPr>
      </p:pic>
    </p:spTree>
    <p:extLst>
      <p:ext uri="{BB962C8B-B14F-4D97-AF65-F5344CB8AC3E}">
        <p14:creationId xmlns:p14="http://schemas.microsoft.com/office/powerpoint/2010/main" val="77987751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1478" fill="hold"/>
                                        <p:tgtEl>
                                          <p:spTgt spid="2"/>
                                        </p:tgtEl>
                                      </p:cBhvr>
                                    </p:cmd>
                                  </p:childTnLst>
                                </p:cTn>
                              </p:par>
                            </p:childTnLst>
                          </p:cTn>
                        </p:par>
                      </p:childTnLst>
                    </p:cTn>
                  </p:par>
                </p:childTnLst>
              </p:cTn>
              <p:nextCondLst>
                <p:cond evt="onClick" delay="0">
                  <p:tgtEl>
                    <p:spTgt spid="2"/>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503" y="18260"/>
            <a:ext cx="12213771" cy="6382539"/>
          </a:xfrm>
        </p:spPr>
        <p:txBody>
          <a:bodyPr>
            <a:normAutofit/>
          </a:bodyPr>
          <a:lstStyle/>
          <a:p>
            <a:pPr>
              <a:lnSpc>
                <a:spcPct val="150000"/>
              </a:lnSpc>
            </a:pPr>
            <a:r>
              <a:rPr lang="en-GB" sz="4400" dirty="0" smtClean="0">
                <a:latin typeface="Debbie Hepplewhite Print Font" panose="03050602040000000000" pitchFamily="66" charset="0"/>
              </a:rPr>
              <a:t>Day </a:t>
            </a:r>
            <a:r>
              <a:rPr lang="en-GB" sz="3600" dirty="0" smtClean="0">
                <a:latin typeface="Debbie Hepplewhite Print Font" panose="03050602040000000000" pitchFamily="66" charset="0"/>
              </a:rPr>
              <a:t>2- </a:t>
            </a:r>
            <a:r>
              <a:rPr lang="en-GB" sz="3600" dirty="0" smtClean="0">
                <a:solidFill>
                  <a:srgbClr val="0070C0"/>
                </a:solidFill>
                <a:latin typeface="Debbie Hepplewhite Print Font" panose="03050602040000000000" pitchFamily="66" charset="0"/>
              </a:rPr>
              <a:t>Reading Comprehension- Task 2</a:t>
            </a:r>
          </a:p>
          <a:p>
            <a:pPr>
              <a:lnSpc>
                <a:spcPct val="150000"/>
              </a:lnSpc>
            </a:pPr>
            <a:endParaRPr lang="en-GB" sz="2000" dirty="0" smtClean="0">
              <a:latin typeface="Debbie Hepplewhite Print Font" panose="03050602040000000000" pitchFamily="66" charset="0"/>
            </a:endParaRPr>
          </a:p>
          <a:p>
            <a:endParaRPr lang="en-GB" sz="2000" dirty="0">
              <a:latin typeface="Debbie Hepplewhite Print Font" panose="03050602040000000000" pitchFamily="66" charset="0"/>
            </a:endParaRPr>
          </a:p>
          <a:p>
            <a:endParaRPr lang="en-GB" dirty="0">
              <a:latin typeface="Debbie Hepplewhite Print Font" panose="03050602040000000000" pitchFamily="66" charset="0"/>
            </a:endParaRPr>
          </a:p>
        </p:txBody>
      </p:sp>
      <p:pic>
        <p:nvPicPr>
          <p:cNvPr id="2" name="5 Fagley Crescent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64583" y="968828"/>
            <a:ext cx="609600" cy="609600"/>
          </a:xfrm>
          <a:prstGeom prst="rect">
            <a:avLst/>
          </a:prstGeom>
        </p:spPr>
      </p:pic>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0963" y="968828"/>
            <a:ext cx="5793620" cy="55843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187241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1478" fill="hold"/>
                                        <p:tgtEl>
                                          <p:spTgt spid="2"/>
                                        </p:tgtEl>
                                      </p:cBhvr>
                                    </p:cmd>
                                  </p:childTnLst>
                                </p:cTn>
                              </p:par>
                            </p:childTnLst>
                          </p:cTn>
                        </p:par>
                      </p:childTnLst>
                    </p:cTn>
                  </p:par>
                </p:childTnLst>
              </p:cTn>
              <p:nextCondLst>
                <p:cond evt="onClick" delay="0">
                  <p:tgtEl>
                    <p:spTgt spid="2"/>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69220"/>
            <a:ext cx="9144000" cy="2387600"/>
          </a:xfrm>
        </p:spPr>
        <p:txBody>
          <a:bodyPr/>
          <a:lstStyle/>
          <a:p>
            <a:r>
              <a:rPr lang="en-GB" dirty="0" smtClean="0">
                <a:latin typeface="Debbie Hepplewhite Print Font" panose="03050602040000000000" pitchFamily="66" charset="0"/>
              </a:rPr>
              <a:t>Day 3</a:t>
            </a:r>
            <a:endParaRPr lang="en-GB" dirty="0">
              <a:latin typeface="Debbie Hepplewhite Print Font" panose="03050602040000000000" pitchFamily="66" charset="0"/>
            </a:endParaRPr>
          </a:p>
        </p:txBody>
      </p:sp>
      <p:sp>
        <p:nvSpPr>
          <p:cNvPr id="3" name="Subtitle 2"/>
          <p:cNvSpPr>
            <a:spLocks noGrp="1"/>
          </p:cNvSpPr>
          <p:nvPr>
            <p:ph type="subTitle" idx="1"/>
          </p:nvPr>
        </p:nvSpPr>
        <p:spPr/>
        <p:txBody>
          <a:bodyPr>
            <a:normAutofit/>
          </a:bodyPr>
          <a:lstStyle/>
          <a:p>
            <a:endParaRPr lang="en-GB" sz="2000" dirty="0">
              <a:latin typeface="Debbie Hepplewhite Print Font" panose="03050602040000000000" pitchFamily="66" charset="0"/>
            </a:endParaRPr>
          </a:p>
        </p:txBody>
      </p:sp>
    </p:spTree>
    <p:extLst>
      <p:ext uri="{BB962C8B-B14F-4D97-AF65-F5344CB8AC3E}">
        <p14:creationId xmlns:p14="http://schemas.microsoft.com/office/powerpoint/2010/main" val="544680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1520" y="-979714"/>
            <a:ext cx="10293531" cy="4558937"/>
          </a:xfrm>
        </p:spPr>
        <p:txBody>
          <a:bodyPr>
            <a:normAutofit/>
          </a:bodyPr>
          <a:lstStyle/>
          <a:p>
            <a:r>
              <a:rPr lang="en-GB" sz="3600" dirty="0" smtClean="0">
                <a:solidFill>
                  <a:srgbClr val="000000"/>
                </a:solidFill>
                <a:latin typeface="Debbie Hepplewhite Print Font" panose="03050602040000000000" pitchFamily="66" charset="0"/>
              </a:rPr>
              <a:t>Today you are going to be writing a paragraph about what you did in the holidays!</a:t>
            </a:r>
            <a:r>
              <a:rPr lang="en-GB" sz="4400" dirty="0" smtClean="0">
                <a:solidFill>
                  <a:srgbClr val="000000"/>
                </a:solidFill>
                <a:latin typeface="Debbie Hepplewhite Print Font" panose="03050602040000000000" pitchFamily="66" charset="0"/>
              </a:rPr>
              <a:t/>
            </a:r>
            <a:br>
              <a:rPr lang="en-GB" sz="4400" dirty="0" smtClean="0">
                <a:solidFill>
                  <a:srgbClr val="000000"/>
                </a:solidFill>
                <a:latin typeface="Debbie Hepplewhite Print Font" panose="03050602040000000000" pitchFamily="66" charset="0"/>
              </a:rPr>
            </a:br>
            <a:r>
              <a:rPr lang="en-GB" sz="4400" dirty="0">
                <a:solidFill>
                  <a:srgbClr val="000000"/>
                </a:solidFill>
                <a:latin typeface="Debbie Hepplewhite Print Font" panose="03050602040000000000" pitchFamily="66" charset="0"/>
              </a:rPr>
              <a:t/>
            </a:r>
            <a:br>
              <a:rPr lang="en-GB" sz="4400" dirty="0">
                <a:solidFill>
                  <a:srgbClr val="000000"/>
                </a:solidFill>
                <a:latin typeface="Debbie Hepplewhite Print Font" panose="03050602040000000000" pitchFamily="66" charset="0"/>
              </a:rPr>
            </a:br>
            <a:r>
              <a:rPr lang="en-GB" sz="3600" dirty="0">
                <a:solidFill>
                  <a:srgbClr val="000000"/>
                </a:solidFill>
                <a:latin typeface="Debbie Hepplewhite Print Font" panose="03050602040000000000" pitchFamily="66" charset="0"/>
              </a:rPr>
              <a:t/>
            </a:r>
            <a:br>
              <a:rPr lang="en-GB" sz="3600" dirty="0">
                <a:solidFill>
                  <a:srgbClr val="000000"/>
                </a:solidFill>
                <a:latin typeface="Debbie Hepplewhite Print Font" panose="03050602040000000000" pitchFamily="66" charset="0"/>
              </a:rPr>
            </a:br>
            <a:endParaRPr lang="en-GB" sz="3600" dirty="0">
              <a:latin typeface="Debbie Hepplewhite Print Font" panose="03050602040000000000" pitchFamily="66" charset="0"/>
            </a:endParaRPr>
          </a:p>
        </p:txBody>
      </p:sp>
      <p:pic>
        <p:nvPicPr>
          <p:cNvPr id="4" name="Picture 3"/>
          <p:cNvPicPr>
            <a:picLocks noChangeAspect="1"/>
          </p:cNvPicPr>
          <p:nvPr/>
        </p:nvPicPr>
        <p:blipFill>
          <a:blip r:embed="rId2"/>
          <a:stretch>
            <a:fillRect/>
          </a:stretch>
        </p:blipFill>
        <p:spPr>
          <a:xfrm>
            <a:off x="2429691" y="2112102"/>
            <a:ext cx="7511143" cy="4514850"/>
          </a:xfrm>
          <a:prstGeom prst="rect">
            <a:avLst/>
          </a:prstGeom>
        </p:spPr>
      </p:pic>
    </p:spTree>
    <p:extLst>
      <p:ext uri="{BB962C8B-B14F-4D97-AF65-F5344CB8AC3E}">
        <p14:creationId xmlns:p14="http://schemas.microsoft.com/office/powerpoint/2010/main" val="3984972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6" name="Subtitle 5"/>
          <p:cNvSpPr>
            <a:spLocks noGrp="1"/>
          </p:cNvSpPr>
          <p:nvPr>
            <p:ph type="subTitle" idx="1"/>
          </p:nvPr>
        </p:nvSpPr>
        <p:spPr>
          <a:xfrm>
            <a:off x="0" y="271009"/>
            <a:ext cx="12192000" cy="1655762"/>
          </a:xfrm>
        </p:spPr>
        <p:txBody>
          <a:bodyPr/>
          <a:lstStyle/>
          <a:p>
            <a:r>
              <a:rPr lang="en-GB" dirty="0" smtClean="0">
                <a:latin typeface="Debbie Hepplewhite Print Font" panose="03050602040000000000" pitchFamily="66" charset="0"/>
              </a:rPr>
              <a:t>In your work book make a table like this with 3 columns and write a list under each of the columns.</a:t>
            </a:r>
            <a:endParaRPr lang="en-GB" dirty="0">
              <a:latin typeface="Debbie Hepplewhite Print Font" panose="03050602040000000000" pitchFamily="66" charset="0"/>
            </a:endParaRPr>
          </a:p>
        </p:txBody>
      </p:sp>
      <p:pic>
        <p:nvPicPr>
          <p:cNvPr id="7" name="Picture 6"/>
          <p:cNvPicPr>
            <a:picLocks noChangeAspect="1"/>
          </p:cNvPicPr>
          <p:nvPr/>
        </p:nvPicPr>
        <p:blipFill>
          <a:blip r:embed="rId2"/>
          <a:stretch>
            <a:fillRect/>
          </a:stretch>
        </p:blipFill>
        <p:spPr>
          <a:xfrm>
            <a:off x="3135221" y="1098890"/>
            <a:ext cx="5686425" cy="5248275"/>
          </a:xfrm>
          <a:prstGeom prst="rect">
            <a:avLst/>
          </a:prstGeom>
        </p:spPr>
      </p:pic>
    </p:spTree>
    <p:extLst>
      <p:ext uri="{BB962C8B-B14F-4D97-AF65-F5344CB8AC3E}">
        <p14:creationId xmlns:p14="http://schemas.microsoft.com/office/powerpoint/2010/main" val="2956882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7411" y="875211"/>
            <a:ext cx="10634577" cy="1306286"/>
          </a:xfrm>
        </p:spPr>
        <p:txBody>
          <a:bodyPr>
            <a:normAutofit fontScale="90000"/>
          </a:bodyPr>
          <a:lstStyle/>
          <a:p>
            <a:r>
              <a:rPr lang="en-GB" sz="3100" dirty="0" smtClean="0">
                <a:solidFill>
                  <a:srgbClr val="000000"/>
                </a:solidFill>
                <a:latin typeface="Debbie Hepplewhite Print Font" panose="03050602040000000000" pitchFamily="66" charset="0"/>
              </a:rPr>
              <a:t>Now you are going to write a paragraph about your holidays. You can illustrate it with a picture afterwards!</a:t>
            </a:r>
            <a:r>
              <a:rPr lang="en-GB" sz="5400" dirty="0">
                <a:solidFill>
                  <a:srgbClr val="000000"/>
                </a:solidFill>
                <a:latin typeface="Debbie Hepplewhite Print Font" panose="03050602040000000000" pitchFamily="66" charset="0"/>
              </a:rPr>
              <a:t/>
            </a:r>
            <a:br>
              <a:rPr lang="en-GB" sz="5400" dirty="0">
                <a:solidFill>
                  <a:srgbClr val="000000"/>
                </a:solidFill>
                <a:latin typeface="Debbie Hepplewhite Print Font" panose="03050602040000000000" pitchFamily="66" charset="0"/>
              </a:rPr>
            </a:br>
            <a:endParaRPr lang="en-GB" sz="5400" dirty="0">
              <a:latin typeface="Debbie Hepplewhite Print Font" panose="03050602040000000000" pitchFamily="66" charset="0"/>
            </a:endParaRPr>
          </a:p>
        </p:txBody>
      </p:sp>
      <p:pic>
        <p:nvPicPr>
          <p:cNvPr id="5" name="Picture 4"/>
          <p:cNvPicPr>
            <a:picLocks noChangeAspect="1"/>
          </p:cNvPicPr>
          <p:nvPr/>
        </p:nvPicPr>
        <p:blipFill>
          <a:blip r:embed="rId2"/>
          <a:stretch>
            <a:fillRect/>
          </a:stretch>
        </p:blipFill>
        <p:spPr>
          <a:xfrm>
            <a:off x="1137830" y="1515291"/>
            <a:ext cx="9325518" cy="5682343"/>
          </a:xfrm>
          <a:prstGeom prst="rect">
            <a:avLst/>
          </a:prstGeom>
        </p:spPr>
      </p:pic>
    </p:spTree>
    <p:extLst>
      <p:ext uri="{BB962C8B-B14F-4D97-AF65-F5344CB8AC3E}">
        <p14:creationId xmlns:p14="http://schemas.microsoft.com/office/powerpoint/2010/main" val="13251900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69220"/>
            <a:ext cx="9144000" cy="2387600"/>
          </a:xfrm>
        </p:spPr>
        <p:txBody>
          <a:bodyPr/>
          <a:lstStyle/>
          <a:p>
            <a:r>
              <a:rPr lang="en-GB" dirty="0" smtClean="0">
                <a:latin typeface="Debbie Hepplewhite Print Font" panose="03050602040000000000" pitchFamily="66" charset="0"/>
              </a:rPr>
              <a:t>Day 4</a:t>
            </a:r>
            <a:endParaRPr lang="en-GB" dirty="0">
              <a:latin typeface="Debbie Hepplewhite Print Font" panose="03050602040000000000" pitchFamily="66" charset="0"/>
            </a:endParaRPr>
          </a:p>
        </p:txBody>
      </p:sp>
      <p:sp>
        <p:nvSpPr>
          <p:cNvPr id="3" name="Subtitle 2"/>
          <p:cNvSpPr>
            <a:spLocks noGrp="1"/>
          </p:cNvSpPr>
          <p:nvPr>
            <p:ph type="subTitle" idx="1"/>
          </p:nvPr>
        </p:nvSpPr>
        <p:spPr/>
        <p:txBody>
          <a:bodyPr>
            <a:normAutofit/>
          </a:bodyPr>
          <a:lstStyle/>
          <a:p>
            <a:endParaRPr lang="en-GB" sz="2000" dirty="0">
              <a:latin typeface="Debbie Hepplewhite Print Font" panose="03050602040000000000" pitchFamily="66" charset="0"/>
            </a:endParaRPr>
          </a:p>
        </p:txBody>
      </p:sp>
    </p:spTree>
    <p:extLst>
      <p:ext uri="{BB962C8B-B14F-4D97-AF65-F5344CB8AC3E}">
        <p14:creationId xmlns:p14="http://schemas.microsoft.com/office/powerpoint/2010/main" val="306396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4245" y="160232"/>
            <a:ext cx="11926389" cy="2495006"/>
          </a:xfrm>
        </p:spPr>
        <p:txBody>
          <a:bodyPr>
            <a:normAutofit/>
          </a:bodyPr>
          <a:lstStyle/>
          <a:p>
            <a:r>
              <a:rPr lang="en-GB" sz="3200" dirty="0" smtClean="0">
                <a:latin typeface="Debbie Hepplewhite Print Font" panose="03050602040000000000" pitchFamily="66" charset="0"/>
              </a:rPr>
              <a:t>In English we are starting a new topic. Below you will see a picture of our new story with some bits cut out. I want you to write down as many ideas of what you think our new book is about….</a:t>
            </a:r>
            <a:endParaRPr lang="en-GB" dirty="0">
              <a:latin typeface="Debbie Hepplewhite Print Font" panose="03050602040000000000" pitchFamily="66" charset="0"/>
            </a:endParaRPr>
          </a:p>
        </p:txBody>
      </p:sp>
      <p:sp>
        <p:nvSpPr>
          <p:cNvPr id="4" name="TextBox 3"/>
          <p:cNvSpPr txBox="1"/>
          <p:nvPr/>
        </p:nvSpPr>
        <p:spPr>
          <a:xfrm>
            <a:off x="1082040" y="822960"/>
            <a:ext cx="10210800" cy="584775"/>
          </a:xfrm>
          <a:prstGeom prst="rect">
            <a:avLst/>
          </a:prstGeom>
          <a:noFill/>
        </p:spPr>
        <p:txBody>
          <a:bodyPr wrap="square" rtlCol="0">
            <a:spAutoFit/>
          </a:bodyPr>
          <a:lstStyle/>
          <a:p>
            <a:endParaRPr lang="en-GB" sz="3200" dirty="0">
              <a:latin typeface="Debbie Hepplewhite Print Font" panose="03050602040000000000" pitchFamily="66" charset="0"/>
            </a:endParaRPr>
          </a:p>
        </p:txBody>
      </p:sp>
      <p:pic>
        <p:nvPicPr>
          <p:cNvPr id="7" name="Picture 6"/>
          <p:cNvPicPr>
            <a:picLocks noChangeAspect="1"/>
          </p:cNvPicPr>
          <p:nvPr/>
        </p:nvPicPr>
        <p:blipFill>
          <a:blip r:embed="rId2"/>
          <a:stretch>
            <a:fillRect/>
          </a:stretch>
        </p:blipFill>
        <p:spPr>
          <a:xfrm>
            <a:off x="4428307" y="2655238"/>
            <a:ext cx="3304904" cy="4131130"/>
          </a:xfrm>
          <a:prstGeom prst="rect">
            <a:avLst/>
          </a:prstGeom>
        </p:spPr>
      </p:pic>
    </p:spTree>
    <p:extLst>
      <p:ext uri="{BB962C8B-B14F-4D97-AF65-F5344CB8AC3E}">
        <p14:creationId xmlns:p14="http://schemas.microsoft.com/office/powerpoint/2010/main" val="3622794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5421"/>
            <a:ext cx="9144000" cy="1210900"/>
          </a:xfrm>
        </p:spPr>
        <p:txBody>
          <a:bodyPr/>
          <a:lstStyle/>
          <a:p>
            <a:r>
              <a:rPr lang="en-GB" dirty="0" smtClean="0">
                <a:latin typeface="Debbie Hepplewhite Print Font" panose="03050602040000000000" pitchFamily="66" charset="0"/>
              </a:rPr>
              <a:t>This week..</a:t>
            </a:r>
            <a:endParaRPr lang="en-GB" dirty="0">
              <a:latin typeface="Debbie Hepplewhite Print Font" panose="03050602040000000000" pitchFamily="66" charset="0"/>
            </a:endParaRPr>
          </a:p>
        </p:txBody>
      </p:sp>
      <p:sp>
        <p:nvSpPr>
          <p:cNvPr id="3" name="Subtitle 2"/>
          <p:cNvSpPr>
            <a:spLocks noGrp="1"/>
          </p:cNvSpPr>
          <p:nvPr>
            <p:ph type="subTitle" idx="1"/>
          </p:nvPr>
        </p:nvSpPr>
        <p:spPr>
          <a:xfrm>
            <a:off x="391886" y="1927982"/>
            <a:ext cx="10992394" cy="4585359"/>
          </a:xfrm>
        </p:spPr>
        <p:txBody>
          <a:bodyPr>
            <a:normAutofit/>
          </a:bodyPr>
          <a:lstStyle/>
          <a:p>
            <a:pPr algn="l"/>
            <a:r>
              <a:rPr lang="en-GB" sz="3200" dirty="0" smtClean="0">
                <a:latin typeface="Debbie Hepplewhite Print Font" panose="03050602040000000000" pitchFamily="66" charset="0"/>
              </a:rPr>
              <a:t>Day 1: Grammar- Verbs</a:t>
            </a:r>
          </a:p>
          <a:p>
            <a:pPr algn="l"/>
            <a:r>
              <a:rPr lang="en-GB" sz="3200" dirty="0" smtClean="0">
                <a:latin typeface="Debbie Hepplewhite Print Font" panose="03050602040000000000" pitchFamily="66" charset="0"/>
              </a:rPr>
              <a:t>Day 2: Non-Fiction Texts</a:t>
            </a:r>
          </a:p>
          <a:p>
            <a:pPr algn="l"/>
            <a:r>
              <a:rPr lang="en-GB" sz="3200" dirty="0" smtClean="0">
                <a:latin typeface="Debbie Hepplewhite Print Font" panose="03050602040000000000" pitchFamily="66" charset="0"/>
              </a:rPr>
              <a:t>Day 3: What we did in the holidays</a:t>
            </a:r>
            <a:endParaRPr lang="en-GB" sz="3200" dirty="0">
              <a:latin typeface="Debbie Hepplewhite Print Font" panose="03050602040000000000" pitchFamily="66" charset="0"/>
            </a:endParaRPr>
          </a:p>
          <a:p>
            <a:pPr algn="l"/>
            <a:r>
              <a:rPr lang="en-GB" sz="3200" dirty="0" smtClean="0">
                <a:latin typeface="Debbie Hepplewhite Print Font" panose="03050602040000000000" pitchFamily="66" charset="0"/>
              </a:rPr>
              <a:t>Day 4</a:t>
            </a:r>
            <a:r>
              <a:rPr lang="en-GB" sz="3200" dirty="0">
                <a:latin typeface="Debbie Hepplewhite Print Font" panose="03050602040000000000" pitchFamily="66" charset="0"/>
              </a:rPr>
              <a:t>: Introduction to our new book</a:t>
            </a:r>
            <a:r>
              <a:rPr lang="en-GB" sz="3200" dirty="0" smtClean="0">
                <a:latin typeface="Debbie Hepplewhite Print Font" panose="03050602040000000000" pitchFamily="66" charset="0"/>
              </a:rPr>
              <a:t>.</a:t>
            </a:r>
          </a:p>
          <a:p>
            <a:pPr algn="l"/>
            <a:r>
              <a:rPr lang="en-GB" sz="3200" dirty="0" smtClean="0">
                <a:latin typeface="Debbie Hepplewhite Print Font" panose="03050602040000000000" pitchFamily="66" charset="0"/>
              </a:rPr>
              <a:t>Day 5: </a:t>
            </a:r>
            <a:r>
              <a:rPr lang="en-GB" sz="3200" dirty="0" smtClean="0">
                <a:latin typeface="Debbie Hepplewhite Print Font" panose="03050602040000000000" pitchFamily="66" charset="0"/>
              </a:rPr>
              <a:t>Description of our new book and characters.</a:t>
            </a:r>
            <a:endParaRPr lang="en-GB" sz="3200" dirty="0">
              <a:latin typeface="Debbie Hepplewhite Print Font" panose="03050602040000000000" pitchFamily="66" charset="0"/>
            </a:endParaRPr>
          </a:p>
        </p:txBody>
      </p:sp>
    </p:spTree>
    <p:extLst>
      <p:ext uri="{BB962C8B-B14F-4D97-AF65-F5344CB8AC3E}">
        <p14:creationId xmlns:p14="http://schemas.microsoft.com/office/powerpoint/2010/main" val="23012354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248193" y="169817"/>
            <a:ext cx="11386457" cy="1708331"/>
          </a:xfrm>
        </p:spPr>
        <p:txBody>
          <a:bodyPr>
            <a:normAutofit/>
          </a:bodyPr>
          <a:lstStyle/>
          <a:p>
            <a:r>
              <a:rPr lang="en-GB" sz="4400" dirty="0" smtClean="0">
                <a:latin typeface="Debbie Hepplewhite Print Font" panose="03050602040000000000" pitchFamily="66" charset="0"/>
              </a:rPr>
              <a:t>Shall we see if your ideas were right?</a:t>
            </a:r>
            <a:endParaRPr lang="en-GB" sz="4400" dirty="0">
              <a:latin typeface="Debbie Hepplewhite Print Font" panose="03050602040000000000" pitchFamily="66" charset="0"/>
            </a:endParaRPr>
          </a:p>
        </p:txBody>
      </p:sp>
      <p:pic>
        <p:nvPicPr>
          <p:cNvPr id="7" name="Picture 6"/>
          <p:cNvPicPr>
            <a:picLocks noChangeAspect="1"/>
          </p:cNvPicPr>
          <p:nvPr/>
        </p:nvPicPr>
        <p:blipFill>
          <a:blip r:embed="rId2"/>
          <a:stretch>
            <a:fillRect/>
          </a:stretch>
        </p:blipFill>
        <p:spPr>
          <a:xfrm>
            <a:off x="3231558" y="2118995"/>
            <a:ext cx="5419725" cy="4286250"/>
          </a:xfrm>
          <a:prstGeom prst="rect">
            <a:avLst/>
          </a:prstGeom>
        </p:spPr>
      </p:pic>
    </p:spTree>
    <p:extLst>
      <p:ext uri="{BB962C8B-B14F-4D97-AF65-F5344CB8AC3E}">
        <p14:creationId xmlns:p14="http://schemas.microsoft.com/office/powerpoint/2010/main" val="17559121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294674" y="2811235"/>
            <a:ext cx="2281782" cy="2828876"/>
          </a:xfrm>
          <a:prstGeom prst="rect">
            <a:avLst/>
          </a:prstGeom>
        </p:spPr>
      </p:pic>
      <p:sp>
        <p:nvSpPr>
          <p:cNvPr id="4" name="Rectangle 3"/>
          <p:cNvSpPr/>
          <p:nvPr/>
        </p:nvSpPr>
        <p:spPr>
          <a:xfrm>
            <a:off x="159746" y="448883"/>
            <a:ext cx="11792768" cy="1938992"/>
          </a:xfrm>
          <a:prstGeom prst="rect">
            <a:avLst/>
          </a:prstGeom>
        </p:spPr>
        <p:txBody>
          <a:bodyPr wrap="square">
            <a:spAutoFit/>
          </a:bodyPr>
          <a:lstStyle/>
          <a:p>
            <a:pPr algn="ctr"/>
            <a:r>
              <a:rPr lang="en-GB" sz="2400" dirty="0" smtClean="0">
                <a:latin typeface="Debbie Hepplewhite Print Font" panose="03050602040000000000" pitchFamily="66" charset="0"/>
              </a:rPr>
              <a:t>Todays Task!</a:t>
            </a:r>
          </a:p>
          <a:p>
            <a:pPr algn="ctr"/>
            <a:r>
              <a:rPr lang="en-GB" sz="2400" dirty="0" smtClean="0">
                <a:latin typeface="Debbie Hepplewhite Print Font" panose="03050602040000000000" pitchFamily="66" charset="0"/>
              </a:rPr>
              <a:t>Your task for today is to describe the cover of our new book using adjectives. After you have done this you need to write sentences including your adjectives and also your writers tools including capital letters, full stops and conjunctions.</a:t>
            </a:r>
            <a:endParaRPr lang="en-GB" sz="2400" dirty="0"/>
          </a:p>
        </p:txBody>
      </p:sp>
    </p:spTree>
    <p:extLst>
      <p:ext uri="{BB962C8B-B14F-4D97-AF65-F5344CB8AC3E}">
        <p14:creationId xmlns:p14="http://schemas.microsoft.com/office/powerpoint/2010/main" val="39009120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046479" y="786492"/>
            <a:ext cx="2281782" cy="2828876"/>
          </a:xfrm>
          <a:prstGeom prst="rect">
            <a:avLst/>
          </a:prstGeom>
        </p:spPr>
      </p:pic>
      <p:sp>
        <p:nvSpPr>
          <p:cNvPr id="4" name="Rectangle 3"/>
          <p:cNvSpPr/>
          <p:nvPr/>
        </p:nvSpPr>
        <p:spPr>
          <a:xfrm>
            <a:off x="399232" y="4670615"/>
            <a:ext cx="11792768" cy="830997"/>
          </a:xfrm>
          <a:prstGeom prst="rect">
            <a:avLst/>
          </a:prstGeom>
        </p:spPr>
        <p:txBody>
          <a:bodyPr wrap="square">
            <a:spAutoFit/>
          </a:bodyPr>
          <a:lstStyle/>
          <a:p>
            <a:pPr algn="ctr"/>
            <a:r>
              <a:rPr lang="en-GB" sz="2400" dirty="0" smtClean="0">
                <a:latin typeface="Debbie Hepplewhite Print Font" panose="03050602040000000000" pitchFamily="66" charset="0"/>
              </a:rPr>
              <a:t>I can see a </a:t>
            </a:r>
            <a:r>
              <a:rPr lang="en-GB" sz="2400" dirty="0" smtClean="0">
                <a:solidFill>
                  <a:srgbClr val="FF0000"/>
                </a:solidFill>
                <a:latin typeface="Debbie Hepplewhite Print Font" panose="03050602040000000000" pitchFamily="66" charset="0"/>
              </a:rPr>
              <a:t>gloomy</a:t>
            </a:r>
            <a:r>
              <a:rPr lang="en-GB" sz="2400" dirty="0" smtClean="0">
                <a:latin typeface="Debbie Hepplewhite Print Font" panose="03050602040000000000" pitchFamily="66" charset="0"/>
              </a:rPr>
              <a:t> </a:t>
            </a:r>
            <a:r>
              <a:rPr lang="en-GB" sz="2400" dirty="0" smtClean="0">
                <a:solidFill>
                  <a:srgbClr val="002060"/>
                </a:solidFill>
                <a:latin typeface="Debbie Hepplewhite Print Font" panose="03050602040000000000" pitchFamily="66" charset="0"/>
              </a:rPr>
              <a:t>and</a:t>
            </a:r>
            <a:r>
              <a:rPr lang="en-GB" sz="2400" dirty="0" smtClean="0">
                <a:latin typeface="Debbie Hepplewhite Print Font" panose="03050602040000000000" pitchFamily="66" charset="0"/>
              </a:rPr>
              <a:t> </a:t>
            </a:r>
            <a:r>
              <a:rPr lang="en-GB" sz="2400" dirty="0" smtClean="0">
                <a:solidFill>
                  <a:srgbClr val="FF0000"/>
                </a:solidFill>
                <a:latin typeface="Debbie Hepplewhite Print Font" panose="03050602040000000000" pitchFamily="66" charset="0"/>
              </a:rPr>
              <a:t>dark</a:t>
            </a:r>
            <a:r>
              <a:rPr lang="en-GB" sz="2400" dirty="0" smtClean="0">
                <a:latin typeface="Debbie Hepplewhite Print Font" panose="03050602040000000000" pitchFamily="66" charset="0"/>
              </a:rPr>
              <a:t> room with lots of </a:t>
            </a:r>
            <a:r>
              <a:rPr lang="en-GB" sz="2400" dirty="0" smtClean="0">
                <a:solidFill>
                  <a:srgbClr val="FF0000"/>
                </a:solidFill>
                <a:latin typeface="Debbie Hepplewhite Print Font" panose="03050602040000000000" pitchFamily="66" charset="0"/>
              </a:rPr>
              <a:t>frightening</a:t>
            </a:r>
            <a:r>
              <a:rPr lang="en-GB" sz="2400" dirty="0" smtClean="0">
                <a:latin typeface="Debbie Hepplewhite Print Font" panose="03050602040000000000" pitchFamily="66" charset="0"/>
              </a:rPr>
              <a:t> features </a:t>
            </a:r>
            <a:r>
              <a:rPr lang="en-GB" sz="2400" dirty="0" smtClean="0">
                <a:solidFill>
                  <a:srgbClr val="002060"/>
                </a:solidFill>
                <a:latin typeface="Debbie Hepplewhite Print Font" panose="03050602040000000000" pitchFamily="66" charset="0"/>
              </a:rPr>
              <a:t>such as </a:t>
            </a:r>
            <a:r>
              <a:rPr lang="en-GB" sz="2400" dirty="0" smtClean="0">
                <a:latin typeface="Debbie Hepplewhite Print Font" panose="03050602040000000000" pitchFamily="66" charset="0"/>
              </a:rPr>
              <a:t>a monster with </a:t>
            </a:r>
            <a:r>
              <a:rPr lang="en-GB" sz="2400" dirty="0" smtClean="0">
                <a:solidFill>
                  <a:srgbClr val="FF0000"/>
                </a:solidFill>
                <a:latin typeface="Debbie Hepplewhite Print Font" panose="03050602040000000000" pitchFamily="66" charset="0"/>
              </a:rPr>
              <a:t>white</a:t>
            </a:r>
            <a:r>
              <a:rPr lang="en-GB" sz="2400" dirty="0" smtClean="0">
                <a:latin typeface="Debbie Hepplewhite Print Font" panose="03050602040000000000" pitchFamily="66" charset="0"/>
              </a:rPr>
              <a:t>, </a:t>
            </a:r>
            <a:r>
              <a:rPr lang="en-GB" sz="2400" dirty="0" smtClean="0">
                <a:solidFill>
                  <a:srgbClr val="FF0000"/>
                </a:solidFill>
                <a:latin typeface="Debbie Hepplewhite Print Font" panose="03050602040000000000" pitchFamily="66" charset="0"/>
              </a:rPr>
              <a:t>piercing</a:t>
            </a:r>
            <a:r>
              <a:rPr lang="en-GB" sz="2400" dirty="0" smtClean="0">
                <a:latin typeface="Debbie Hepplewhite Print Font" panose="03050602040000000000" pitchFamily="66" charset="0"/>
              </a:rPr>
              <a:t> eyes.</a:t>
            </a:r>
            <a:endParaRPr lang="en-GB" sz="2400" dirty="0">
              <a:latin typeface="Debbie Hepplewhite Print Font" panose="03050602040000000000" pitchFamily="66" charset="0"/>
            </a:endParaRPr>
          </a:p>
        </p:txBody>
      </p:sp>
      <p:sp>
        <p:nvSpPr>
          <p:cNvPr id="3" name="Rectangle 2"/>
          <p:cNvSpPr/>
          <p:nvPr/>
        </p:nvSpPr>
        <p:spPr>
          <a:xfrm>
            <a:off x="7630233" y="1831598"/>
            <a:ext cx="806631" cy="369332"/>
          </a:xfrm>
          <a:prstGeom prst="rect">
            <a:avLst/>
          </a:prstGeom>
        </p:spPr>
        <p:txBody>
          <a:bodyPr wrap="none">
            <a:spAutoFit/>
          </a:bodyPr>
          <a:lstStyle/>
          <a:p>
            <a:r>
              <a:rPr lang="en-GB" dirty="0" smtClean="0">
                <a:latin typeface="Debbie Hepplewhite Print Font" panose="03050602040000000000" pitchFamily="66" charset="0"/>
              </a:rPr>
              <a:t>dark</a:t>
            </a:r>
            <a:endParaRPr lang="en-GB" dirty="0"/>
          </a:p>
        </p:txBody>
      </p:sp>
      <p:sp>
        <p:nvSpPr>
          <p:cNvPr id="5" name="Rectangle 4"/>
          <p:cNvSpPr/>
          <p:nvPr/>
        </p:nvSpPr>
        <p:spPr>
          <a:xfrm>
            <a:off x="3776690" y="2512814"/>
            <a:ext cx="1096775" cy="369332"/>
          </a:xfrm>
          <a:prstGeom prst="rect">
            <a:avLst/>
          </a:prstGeom>
        </p:spPr>
        <p:txBody>
          <a:bodyPr wrap="none">
            <a:spAutoFit/>
          </a:bodyPr>
          <a:lstStyle/>
          <a:p>
            <a:r>
              <a:rPr lang="en-GB" dirty="0" smtClean="0">
                <a:latin typeface="Debbie Hepplewhite Print Font" panose="03050602040000000000" pitchFamily="66" charset="0"/>
              </a:rPr>
              <a:t>gloomy</a:t>
            </a:r>
            <a:endParaRPr lang="en-GB" dirty="0"/>
          </a:p>
        </p:txBody>
      </p:sp>
      <p:cxnSp>
        <p:nvCxnSpPr>
          <p:cNvPr id="7" name="Straight Arrow Connector 6"/>
          <p:cNvCxnSpPr/>
          <p:nvPr/>
        </p:nvCxnSpPr>
        <p:spPr>
          <a:xfrm flipV="1">
            <a:off x="4325077" y="1831598"/>
            <a:ext cx="548388" cy="3693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7501275" y="1433914"/>
            <a:ext cx="532273" cy="2642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13751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496291" y="-401637"/>
            <a:ext cx="9144000" cy="3771854"/>
          </a:xfrm>
        </p:spPr>
        <p:txBody>
          <a:bodyPr>
            <a:normAutofit/>
          </a:bodyPr>
          <a:lstStyle/>
          <a:p>
            <a:r>
              <a:rPr lang="en-GB" dirty="0" smtClean="0">
                <a:latin typeface="Debbie Hepplewhite Print Font" panose="03050602040000000000" pitchFamily="66" charset="0"/>
              </a:rPr>
              <a:t>Day 5</a:t>
            </a:r>
            <a:endParaRPr lang="en-GB" dirty="0">
              <a:latin typeface="Debbie Hepplewhite Print Font" panose="03050602040000000000" pitchFamily="66" charset="0"/>
            </a:endParaRPr>
          </a:p>
        </p:txBody>
      </p:sp>
    </p:spTree>
    <p:extLst>
      <p:ext uri="{BB962C8B-B14F-4D97-AF65-F5344CB8AC3E}">
        <p14:creationId xmlns:p14="http://schemas.microsoft.com/office/powerpoint/2010/main" val="26566535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pPr lvl="0">
              <a:spcBef>
                <a:spcPts val="1000"/>
              </a:spcBef>
            </a:pPr>
            <a:r>
              <a:rPr lang="en-GB" sz="2800" dirty="0" smtClean="0">
                <a:solidFill>
                  <a:prstClr val="black"/>
                </a:solidFill>
                <a:latin typeface="Calibri" panose="020F0502020204030204"/>
                <a:ea typeface="+mn-ea"/>
                <a:cs typeface="+mn-cs"/>
              </a:rPr>
              <a:t> </a:t>
            </a:r>
            <a:r>
              <a:rPr lang="en-GB" sz="2800" dirty="0">
                <a:solidFill>
                  <a:prstClr val="black"/>
                </a:solidFill>
                <a:latin typeface="Calibri" panose="020F0502020204030204"/>
                <a:ea typeface="+mn-ea"/>
                <a:cs typeface="+mn-cs"/>
              </a:rPr>
              <a:t/>
            </a:r>
            <a:br>
              <a:rPr lang="en-GB" sz="2800" dirty="0">
                <a:solidFill>
                  <a:prstClr val="black"/>
                </a:solidFill>
                <a:latin typeface="Calibri" panose="020F0502020204030204"/>
                <a:ea typeface="+mn-ea"/>
                <a:cs typeface="+mn-cs"/>
              </a:rPr>
            </a:br>
            <a:endParaRPr lang="en-GB" dirty="0"/>
          </a:p>
        </p:txBody>
      </p:sp>
      <p:sp>
        <p:nvSpPr>
          <p:cNvPr id="6" name="Subtitle 5"/>
          <p:cNvSpPr>
            <a:spLocks noGrp="1"/>
          </p:cNvSpPr>
          <p:nvPr>
            <p:ph type="subTitle" idx="1"/>
          </p:nvPr>
        </p:nvSpPr>
        <p:spPr>
          <a:xfrm>
            <a:off x="587829" y="512619"/>
            <a:ext cx="10868297" cy="5770616"/>
          </a:xfrm>
        </p:spPr>
        <p:txBody>
          <a:bodyPr>
            <a:normAutofit lnSpcReduction="10000"/>
          </a:bodyPr>
          <a:lstStyle/>
          <a:p>
            <a:r>
              <a:rPr lang="en-GB" sz="3600" dirty="0" smtClean="0">
                <a:latin typeface="Debbie Hepplewhite Print Font" panose="03050602040000000000" pitchFamily="66" charset="0"/>
              </a:rPr>
              <a:t>Yesterday you looked at our new story </a:t>
            </a:r>
            <a:r>
              <a:rPr lang="en-GB" sz="3600" dirty="0" smtClean="0">
                <a:latin typeface="Debbie Hepplewhite Print Font" panose="03050602040000000000" pitchFamily="66" charset="0"/>
              </a:rPr>
              <a:t>and described the cover of our new book using our writers tools.</a:t>
            </a:r>
          </a:p>
          <a:p>
            <a:endParaRPr lang="en-GB" sz="3600" dirty="0" smtClean="0">
              <a:solidFill>
                <a:srgbClr val="0070C0"/>
              </a:solidFill>
              <a:latin typeface="Debbie Hepplewhite Print Font" panose="03050602040000000000" pitchFamily="66" charset="0"/>
            </a:endParaRPr>
          </a:p>
          <a:p>
            <a:r>
              <a:rPr lang="en-GB" sz="3600" dirty="0" smtClean="0">
                <a:solidFill>
                  <a:srgbClr val="0070C0"/>
                </a:solidFill>
                <a:latin typeface="Debbie Hepplewhite Print Font" panose="03050602040000000000" pitchFamily="66" charset="0"/>
              </a:rPr>
              <a:t>Today you are going to be describing our new character Arthur!</a:t>
            </a:r>
          </a:p>
          <a:p>
            <a:endParaRPr lang="en-GB" sz="3600" dirty="0">
              <a:solidFill>
                <a:srgbClr val="FF0000"/>
              </a:solidFill>
              <a:latin typeface="Debbie Hepplewhite Print Font" panose="03050602040000000000" pitchFamily="66" charset="0"/>
            </a:endParaRPr>
          </a:p>
          <a:p>
            <a:r>
              <a:rPr lang="en-GB" sz="3600" dirty="0" smtClean="0">
                <a:solidFill>
                  <a:srgbClr val="FF0000"/>
                </a:solidFill>
                <a:latin typeface="Debbie Hepplewhite Print Font" panose="03050602040000000000" pitchFamily="66" charset="0"/>
              </a:rPr>
              <a:t>What does he look like? </a:t>
            </a:r>
          </a:p>
          <a:p>
            <a:r>
              <a:rPr lang="en-GB" sz="3600" dirty="0" smtClean="0">
                <a:solidFill>
                  <a:srgbClr val="FF0000"/>
                </a:solidFill>
                <a:latin typeface="Debbie Hepplewhite Print Font" panose="03050602040000000000" pitchFamily="66" charset="0"/>
              </a:rPr>
              <a:t>What is he doing?</a:t>
            </a:r>
          </a:p>
          <a:p>
            <a:r>
              <a:rPr lang="en-GB" sz="3600" dirty="0" smtClean="0">
                <a:solidFill>
                  <a:srgbClr val="FF0000"/>
                </a:solidFill>
                <a:latin typeface="Debbie Hepplewhite Print Font" panose="03050602040000000000" pitchFamily="66" charset="0"/>
              </a:rPr>
              <a:t>What do you think he’s like? </a:t>
            </a:r>
            <a:endParaRPr lang="en-GB" sz="3600" dirty="0">
              <a:solidFill>
                <a:srgbClr val="FF0000"/>
              </a:solidFill>
              <a:latin typeface="Debbie Hepplewhite Print Font" panose="03050602040000000000" pitchFamily="66" charset="0"/>
            </a:endParaRPr>
          </a:p>
        </p:txBody>
      </p:sp>
    </p:spTree>
    <p:extLst>
      <p:ext uri="{BB962C8B-B14F-4D97-AF65-F5344CB8AC3E}">
        <p14:creationId xmlns:p14="http://schemas.microsoft.com/office/powerpoint/2010/main" val="13198388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pPr lvl="0">
              <a:spcBef>
                <a:spcPts val="1000"/>
              </a:spcBef>
            </a:pPr>
            <a:r>
              <a:rPr lang="en-GB" sz="2800" dirty="0" smtClean="0">
                <a:solidFill>
                  <a:prstClr val="black"/>
                </a:solidFill>
                <a:latin typeface="Calibri" panose="020F0502020204030204"/>
                <a:ea typeface="+mn-ea"/>
                <a:cs typeface="+mn-cs"/>
              </a:rPr>
              <a:t> </a:t>
            </a:r>
            <a:r>
              <a:rPr lang="en-GB" sz="2800" dirty="0">
                <a:solidFill>
                  <a:prstClr val="black"/>
                </a:solidFill>
                <a:latin typeface="Calibri" panose="020F0502020204030204"/>
                <a:ea typeface="+mn-ea"/>
                <a:cs typeface="+mn-cs"/>
              </a:rPr>
              <a:t/>
            </a:r>
            <a:br>
              <a:rPr lang="en-GB" sz="2800" dirty="0">
                <a:solidFill>
                  <a:prstClr val="black"/>
                </a:solidFill>
                <a:latin typeface="Calibri" panose="020F0502020204030204"/>
                <a:ea typeface="+mn-ea"/>
                <a:cs typeface="+mn-cs"/>
              </a:rPr>
            </a:br>
            <a:endParaRPr lang="en-GB" dirty="0"/>
          </a:p>
        </p:txBody>
      </p:sp>
      <p:sp>
        <p:nvSpPr>
          <p:cNvPr id="6" name="Subtitle 5"/>
          <p:cNvSpPr>
            <a:spLocks noGrp="1"/>
          </p:cNvSpPr>
          <p:nvPr>
            <p:ph type="subTitle" idx="1"/>
          </p:nvPr>
        </p:nvSpPr>
        <p:spPr>
          <a:xfrm>
            <a:off x="587829" y="512619"/>
            <a:ext cx="10868297" cy="5770616"/>
          </a:xfrm>
        </p:spPr>
        <p:txBody>
          <a:bodyPr>
            <a:normAutofit lnSpcReduction="10000"/>
          </a:bodyPr>
          <a:lstStyle/>
          <a:p>
            <a:endParaRPr lang="en-GB" sz="3600" dirty="0" smtClean="0">
              <a:solidFill>
                <a:srgbClr val="0070C0"/>
              </a:solidFill>
              <a:latin typeface="Debbie Hepplewhite Print Font" panose="03050602040000000000" pitchFamily="66" charset="0"/>
            </a:endParaRPr>
          </a:p>
          <a:p>
            <a:r>
              <a:rPr lang="en-GB" sz="3600" dirty="0" smtClean="0">
                <a:solidFill>
                  <a:srgbClr val="0070C0"/>
                </a:solidFill>
                <a:latin typeface="Debbie Hepplewhite Print Font" panose="03050602040000000000" pitchFamily="66" charset="0"/>
              </a:rPr>
              <a:t>Remember to use your writers tools!</a:t>
            </a:r>
          </a:p>
          <a:p>
            <a:endParaRPr lang="en-GB" sz="3600" dirty="0">
              <a:solidFill>
                <a:srgbClr val="0070C0"/>
              </a:solidFill>
              <a:latin typeface="Debbie Hepplewhite Print Font" panose="03050602040000000000" pitchFamily="66" charset="0"/>
            </a:endParaRPr>
          </a:p>
          <a:p>
            <a:endParaRPr lang="en-GB" sz="3600" dirty="0" smtClean="0">
              <a:solidFill>
                <a:srgbClr val="0070C0"/>
              </a:solidFill>
              <a:latin typeface="Debbie Hepplewhite Print Font" panose="03050602040000000000" pitchFamily="66" charset="0"/>
            </a:endParaRPr>
          </a:p>
          <a:p>
            <a:endParaRPr lang="en-GB" sz="3600" dirty="0">
              <a:solidFill>
                <a:srgbClr val="0070C0"/>
              </a:solidFill>
              <a:latin typeface="Debbie Hepplewhite Print Font" panose="03050602040000000000" pitchFamily="66" charset="0"/>
            </a:endParaRPr>
          </a:p>
          <a:p>
            <a:endParaRPr lang="en-GB" sz="3600" dirty="0" smtClean="0">
              <a:solidFill>
                <a:srgbClr val="0070C0"/>
              </a:solidFill>
              <a:latin typeface="Debbie Hepplewhite Print Font" panose="03050602040000000000" pitchFamily="66" charset="0"/>
            </a:endParaRPr>
          </a:p>
          <a:p>
            <a:endParaRPr lang="en-GB" sz="3600" dirty="0">
              <a:solidFill>
                <a:srgbClr val="0070C0"/>
              </a:solidFill>
              <a:latin typeface="Debbie Hepplewhite Print Font" panose="03050602040000000000" pitchFamily="66" charset="0"/>
            </a:endParaRPr>
          </a:p>
          <a:p>
            <a:endParaRPr lang="en-GB" sz="3600" dirty="0" smtClean="0">
              <a:solidFill>
                <a:srgbClr val="0070C0"/>
              </a:solidFill>
              <a:latin typeface="Debbie Hepplewhite Print Font" panose="03050602040000000000" pitchFamily="66" charset="0"/>
            </a:endParaRPr>
          </a:p>
          <a:p>
            <a:r>
              <a:rPr lang="en-GB" sz="3600" dirty="0" smtClean="0">
                <a:solidFill>
                  <a:srgbClr val="0070C0"/>
                </a:solidFill>
                <a:latin typeface="Debbie Hepplewhite Print Font" panose="03050602040000000000" pitchFamily="66" charset="0"/>
              </a:rPr>
              <a:t>Arthur is a tiny boy who is wearing a shiny, long cloak.</a:t>
            </a:r>
            <a:endParaRPr lang="en-GB" sz="3600" dirty="0">
              <a:solidFill>
                <a:srgbClr val="0070C0"/>
              </a:solidFill>
              <a:latin typeface="Debbie Hepplewhite Print Font" panose="03050602040000000000" pitchFamily="66" charset="0"/>
            </a:endParaRPr>
          </a:p>
        </p:txBody>
      </p:sp>
      <p:pic>
        <p:nvPicPr>
          <p:cNvPr id="2" name="Picture 1"/>
          <p:cNvPicPr>
            <a:picLocks noChangeAspect="1"/>
          </p:cNvPicPr>
          <p:nvPr/>
        </p:nvPicPr>
        <p:blipFill>
          <a:blip r:embed="rId2"/>
          <a:stretch>
            <a:fillRect/>
          </a:stretch>
        </p:blipFill>
        <p:spPr>
          <a:xfrm>
            <a:off x="4645071" y="2039919"/>
            <a:ext cx="2461124" cy="2429161"/>
          </a:xfrm>
          <a:prstGeom prst="rect">
            <a:avLst/>
          </a:prstGeom>
        </p:spPr>
      </p:pic>
    </p:spTree>
    <p:extLst>
      <p:ext uri="{BB962C8B-B14F-4D97-AF65-F5344CB8AC3E}">
        <p14:creationId xmlns:p14="http://schemas.microsoft.com/office/powerpoint/2010/main" val="2669611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96844" y="-67017"/>
            <a:ext cx="5543006" cy="595941"/>
          </a:xfrm>
        </p:spPr>
        <p:txBody>
          <a:bodyPr>
            <a:normAutofit/>
          </a:bodyPr>
          <a:lstStyle/>
          <a:p>
            <a:r>
              <a:rPr lang="en-GB" sz="1800" dirty="0" smtClean="0">
                <a:latin typeface="Debbie Hepplewhite Print Font" panose="03050602040000000000" pitchFamily="66" charset="0"/>
              </a:rPr>
              <a:t>Day 1- Grammar</a:t>
            </a:r>
            <a:endParaRPr lang="en-GB" sz="1800" dirty="0">
              <a:latin typeface="Debbie Hepplewhite Print Font" panose="03050602040000000000" pitchFamily="66" charset="0"/>
            </a:endParaRPr>
          </a:p>
        </p:txBody>
      </p:sp>
      <p:pic>
        <p:nvPicPr>
          <p:cNvPr id="3" name="Picture 2">
            <a:hlinkClick r:id="rId2"/>
          </p:cNvPr>
          <p:cNvPicPr>
            <a:picLocks noChangeAspect="1"/>
          </p:cNvPicPr>
          <p:nvPr/>
        </p:nvPicPr>
        <p:blipFill>
          <a:blip r:embed="rId3"/>
          <a:stretch>
            <a:fillRect/>
          </a:stretch>
        </p:blipFill>
        <p:spPr>
          <a:xfrm>
            <a:off x="2867025" y="937535"/>
            <a:ext cx="7352391" cy="5920465"/>
          </a:xfrm>
          <a:prstGeom prst="rect">
            <a:avLst/>
          </a:prstGeom>
        </p:spPr>
      </p:pic>
      <p:pic>
        <p:nvPicPr>
          <p:cNvPr id="4" name="Picture 3">
            <a:hlinkClick r:id="rId2"/>
          </p:cNvPr>
          <p:cNvPicPr>
            <a:picLocks noChangeAspect="1"/>
          </p:cNvPicPr>
          <p:nvPr/>
        </p:nvPicPr>
        <p:blipFill>
          <a:blip r:embed="rId4"/>
          <a:stretch>
            <a:fillRect/>
          </a:stretch>
        </p:blipFill>
        <p:spPr>
          <a:xfrm>
            <a:off x="3986909" y="4987034"/>
            <a:ext cx="4619625" cy="942975"/>
          </a:xfrm>
          <a:prstGeom prst="rect">
            <a:avLst/>
          </a:prstGeom>
        </p:spPr>
      </p:pic>
    </p:spTree>
    <p:extLst>
      <p:ext uri="{BB962C8B-B14F-4D97-AF65-F5344CB8AC3E}">
        <p14:creationId xmlns:p14="http://schemas.microsoft.com/office/powerpoint/2010/main" val="2309568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574659" y="739809"/>
            <a:ext cx="9698658" cy="4529323"/>
          </a:xfrm>
          <a:prstGeom prst="rect">
            <a:avLst/>
          </a:prstGeom>
        </p:spPr>
      </p:pic>
      <p:sp>
        <p:nvSpPr>
          <p:cNvPr id="2" name="Title 1"/>
          <p:cNvSpPr>
            <a:spLocks noGrp="1"/>
          </p:cNvSpPr>
          <p:nvPr>
            <p:ph type="ctrTitle"/>
          </p:nvPr>
        </p:nvSpPr>
        <p:spPr>
          <a:xfrm>
            <a:off x="-1196844" y="-67017"/>
            <a:ext cx="5543006" cy="595941"/>
          </a:xfrm>
        </p:spPr>
        <p:txBody>
          <a:bodyPr>
            <a:normAutofit/>
          </a:bodyPr>
          <a:lstStyle/>
          <a:p>
            <a:r>
              <a:rPr lang="en-GB" sz="1800" dirty="0" smtClean="0">
                <a:latin typeface="Debbie Hepplewhite Print Font" panose="03050602040000000000" pitchFamily="66" charset="0"/>
              </a:rPr>
              <a:t>Day 1- Grammar</a:t>
            </a:r>
            <a:endParaRPr lang="en-GB" sz="1800" dirty="0">
              <a:latin typeface="Debbie Hepplewhite Print Font" panose="03050602040000000000" pitchFamily="66"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0650" y="2918396"/>
            <a:ext cx="7686675" cy="140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5097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96844" y="-67017"/>
            <a:ext cx="5543006" cy="595941"/>
          </a:xfrm>
        </p:spPr>
        <p:txBody>
          <a:bodyPr>
            <a:normAutofit/>
          </a:bodyPr>
          <a:lstStyle/>
          <a:p>
            <a:r>
              <a:rPr lang="en-GB" sz="1800" dirty="0" smtClean="0">
                <a:latin typeface="Debbie Hepplewhite Print Font" panose="03050602040000000000" pitchFamily="66" charset="0"/>
              </a:rPr>
              <a:t>Day 1- Grammar</a:t>
            </a:r>
            <a:endParaRPr lang="en-GB" sz="1800" dirty="0">
              <a:latin typeface="Debbie Hepplewhite Print Font" panose="03050602040000000000" pitchFamily="66"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 y="625792"/>
            <a:ext cx="11094504" cy="54702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976915" y="5606534"/>
            <a:ext cx="6116033" cy="369332"/>
          </a:xfrm>
          <a:prstGeom prst="rect">
            <a:avLst/>
          </a:prstGeom>
        </p:spPr>
        <p:txBody>
          <a:bodyPr wrap="none">
            <a:spAutoFit/>
          </a:bodyPr>
          <a:lstStyle/>
          <a:p>
            <a:r>
              <a:rPr lang="en-GB" dirty="0"/>
              <a:t>https://</a:t>
            </a:r>
            <a:r>
              <a:rPr lang="en-GB" dirty="0">
                <a:hlinkClick r:id="rId3"/>
              </a:rPr>
              <a:t>www.bbc.co.uk/bitesize/topics/zrqqtfr/articles/zpxhdxs</a:t>
            </a:r>
            <a:endParaRPr lang="en-GB" dirty="0"/>
          </a:p>
        </p:txBody>
      </p:sp>
    </p:spTree>
    <p:extLst>
      <p:ext uri="{BB962C8B-B14F-4D97-AF65-F5344CB8AC3E}">
        <p14:creationId xmlns:p14="http://schemas.microsoft.com/office/powerpoint/2010/main" val="3617438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96844" y="-67017"/>
            <a:ext cx="5543006" cy="595941"/>
          </a:xfrm>
        </p:spPr>
        <p:txBody>
          <a:bodyPr>
            <a:normAutofit/>
          </a:bodyPr>
          <a:lstStyle/>
          <a:p>
            <a:r>
              <a:rPr lang="en-GB" sz="1800" dirty="0" smtClean="0">
                <a:latin typeface="Debbie Hepplewhite Print Font" panose="03050602040000000000" pitchFamily="66" charset="0"/>
              </a:rPr>
              <a:t>Day 1- Grammar</a:t>
            </a:r>
            <a:endParaRPr lang="en-GB" sz="1800" dirty="0">
              <a:latin typeface="Debbie Hepplewhite Print Font" panose="03050602040000000000" pitchFamily="66" charset="0"/>
            </a:endParaRPr>
          </a:p>
        </p:txBody>
      </p:sp>
      <p:sp>
        <p:nvSpPr>
          <p:cNvPr id="3" name="Subtitle 2"/>
          <p:cNvSpPr>
            <a:spLocks noGrp="1"/>
          </p:cNvSpPr>
          <p:nvPr>
            <p:ph type="subTitle" idx="1"/>
          </p:nvPr>
        </p:nvSpPr>
        <p:spPr>
          <a:xfrm>
            <a:off x="387928" y="466495"/>
            <a:ext cx="11804072" cy="6183687"/>
          </a:xfrm>
        </p:spPr>
        <p:txBody>
          <a:bodyPr>
            <a:normAutofit/>
          </a:bodyPr>
          <a:lstStyle/>
          <a:p>
            <a:pPr>
              <a:lnSpc>
                <a:spcPct val="150000"/>
              </a:lnSpc>
            </a:pPr>
            <a:r>
              <a:rPr lang="en-GB" sz="3600" dirty="0" smtClean="0">
                <a:solidFill>
                  <a:srgbClr val="FF0000"/>
                </a:solidFill>
                <a:latin typeface="Debbie Hepplewhite Print Font" panose="03050602040000000000" pitchFamily="66" charset="0"/>
              </a:rPr>
              <a:t>First Task!</a:t>
            </a:r>
          </a:p>
          <a:p>
            <a:pPr>
              <a:lnSpc>
                <a:spcPct val="150000"/>
              </a:lnSpc>
            </a:pPr>
            <a:endParaRPr lang="en-GB" sz="2000" dirty="0">
              <a:latin typeface="Debbie Hepplewhite Print Font" panose="03050602040000000000" pitchFamily="66" charset="0"/>
            </a:endParaRPr>
          </a:p>
          <a:p>
            <a:pPr>
              <a:lnSpc>
                <a:spcPct val="150000"/>
              </a:lnSpc>
            </a:pPr>
            <a:endParaRPr lang="en-GB" sz="2000" dirty="0">
              <a:latin typeface="Debbie Hepplewhite Print Font" panose="03050602040000000000" pitchFamily="66" charset="0"/>
            </a:endParaRPr>
          </a:p>
          <a:p>
            <a:endParaRPr lang="en-GB" dirty="0">
              <a:latin typeface="Debbie Hepplewhite Print Font" panose="03050602040000000000" pitchFamily="66" charset="0"/>
            </a:endParaRPr>
          </a:p>
          <a:p>
            <a:endParaRPr lang="en-GB" dirty="0" smtClean="0">
              <a:latin typeface="Debbie Hepplewhite Print Font" panose="03050602040000000000" pitchFamily="66" charset="0"/>
            </a:endParaRPr>
          </a:p>
          <a:p>
            <a:endParaRPr lang="en-GB" dirty="0">
              <a:latin typeface="Debbie Hepplewhite Print Font" panose="03050602040000000000" pitchFamily="66" charset="0"/>
            </a:endParaRPr>
          </a:p>
        </p:txBody>
      </p:sp>
      <p:pic>
        <p:nvPicPr>
          <p:cNvPr id="2052" name="Picture 4" descr="C:\Users\JessicaCroot\AppData\Local\Microsoft\Windows\Temporary Internet Files\Content.IE5\IYWY47XB\Detective-with-magnifying-glass[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41543" y="106679"/>
            <a:ext cx="1389783" cy="1124907"/>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9812" y="1471613"/>
            <a:ext cx="7572375" cy="498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4866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96844" y="-67017"/>
            <a:ext cx="5543006" cy="595941"/>
          </a:xfrm>
        </p:spPr>
        <p:txBody>
          <a:bodyPr>
            <a:normAutofit/>
          </a:bodyPr>
          <a:lstStyle/>
          <a:p>
            <a:r>
              <a:rPr lang="en-GB" sz="1800" dirty="0" smtClean="0">
                <a:latin typeface="Debbie Hepplewhite Print Font" panose="03050602040000000000" pitchFamily="66" charset="0"/>
              </a:rPr>
              <a:t>Day 1- Grammar</a:t>
            </a:r>
            <a:endParaRPr lang="en-GB" sz="1800" dirty="0">
              <a:latin typeface="Debbie Hepplewhite Print Font" panose="03050602040000000000" pitchFamily="66" charset="0"/>
            </a:endParaRPr>
          </a:p>
        </p:txBody>
      </p:sp>
      <p:pic>
        <p:nvPicPr>
          <p:cNvPr id="2052" name="Picture 4" descr="C:\Users\JessicaCroot\AppData\Local\Microsoft\Windows\Temporary Internet Files\Content.IE5\IYWY47XB\Detective-with-magnifying-glass[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41543" y="106679"/>
            <a:ext cx="1389783" cy="112490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5059" y="669132"/>
            <a:ext cx="9266484" cy="58556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2478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96844" y="-67017"/>
            <a:ext cx="5543006" cy="595941"/>
          </a:xfrm>
        </p:spPr>
        <p:txBody>
          <a:bodyPr>
            <a:normAutofit/>
          </a:bodyPr>
          <a:lstStyle/>
          <a:p>
            <a:r>
              <a:rPr lang="en-GB" sz="1800" dirty="0" smtClean="0">
                <a:latin typeface="Debbie Hepplewhite Print Font" panose="03050602040000000000" pitchFamily="66" charset="0"/>
              </a:rPr>
              <a:t>Day 1- Grammar</a:t>
            </a:r>
            <a:endParaRPr lang="en-GB" sz="1800" dirty="0">
              <a:latin typeface="Debbie Hepplewhite Print Font" panose="03050602040000000000" pitchFamily="66" charset="0"/>
            </a:endParaRPr>
          </a:p>
        </p:txBody>
      </p:sp>
      <p:pic>
        <p:nvPicPr>
          <p:cNvPr id="2052" name="Picture 4" descr="C:\Users\JessicaCroot\AppData\Local\Microsoft\Windows\Temporary Internet Files\Content.IE5\IYWY47XB\Detective-with-magnifying-glass[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41543" y="106679"/>
            <a:ext cx="1389783" cy="112490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5059" y="669132"/>
            <a:ext cx="9266484" cy="58556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p:nvCxnSpPr>
        <p:spPr>
          <a:xfrm>
            <a:off x="3297836" y="3177915"/>
            <a:ext cx="7045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69371" y="3944911"/>
            <a:ext cx="7045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460230" y="4769370"/>
            <a:ext cx="7045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232098" y="4769370"/>
            <a:ext cx="7045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556032" y="5863652"/>
            <a:ext cx="94969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712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96844" y="-67017"/>
            <a:ext cx="5543006" cy="595941"/>
          </a:xfrm>
        </p:spPr>
        <p:txBody>
          <a:bodyPr>
            <a:normAutofit/>
          </a:bodyPr>
          <a:lstStyle/>
          <a:p>
            <a:r>
              <a:rPr lang="en-GB" sz="1800" dirty="0" smtClean="0">
                <a:latin typeface="Debbie Hepplewhite Print Font" panose="03050602040000000000" pitchFamily="66" charset="0"/>
              </a:rPr>
              <a:t>Day 1- Grammar</a:t>
            </a:r>
            <a:endParaRPr lang="en-GB" sz="1800" dirty="0">
              <a:latin typeface="Debbie Hepplewhite Print Font" panose="03050602040000000000" pitchFamily="66" charset="0"/>
            </a:endParaRPr>
          </a:p>
        </p:txBody>
      </p:sp>
      <p:sp>
        <p:nvSpPr>
          <p:cNvPr id="3" name="Subtitle 2"/>
          <p:cNvSpPr>
            <a:spLocks noGrp="1"/>
          </p:cNvSpPr>
          <p:nvPr>
            <p:ph type="subTitle" idx="1"/>
          </p:nvPr>
        </p:nvSpPr>
        <p:spPr>
          <a:xfrm>
            <a:off x="387928" y="466495"/>
            <a:ext cx="11804072" cy="6183687"/>
          </a:xfrm>
        </p:spPr>
        <p:txBody>
          <a:bodyPr>
            <a:normAutofit/>
          </a:bodyPr>
          <a:lstStyle/>
          <a:p>
            <a:pPr>
              <a:lnSpc>
                <a:spcPct val="150000"/>
              </a:lnSpc>
            </a:pPr>
            <a:r>
              <a:rPr lang="en-GB" sz="3600" u="sng" dirty="0" smtClean="0">
                <a:solidFill>
                  <a:srgbClr val="FF0000"/>
                </a:solidFill>
                <a:latin typeface="Debbie Hepplewhite Print Font" panose="03050602040000000000" pitchFamily="66" charset="0"/>
              </a:rPr>
              <a:t>Second Task!</a:t>
            </a:r>
          </a:p>
          <a:p>
            <a:pPr>
              <a:lnSpc>
                <a:spcPct val="150000"/>
              </a:lnSpc>
            </a:pPr>
            <a:endParaRPr lang="en-GB" sz="2000" dirty="0">
              <a:latin typeface="Debbie Hepplewhite Print Font" panose="03050602040000000000" pitchFamily="66" charset="0"/>
            </a:endParaRPr>
          </a:p>
          <a:p>
            <a:pPr>
              <a:lnSpc>
                <a:spcPct val="150000"/>
              </a:lnSpc>
            </a:pPr>
            <a:endParaRPr lang="en-GB" sz="2000" dirty="0">
              <a:latin typeface="Debbie Hepplewhite Print Font" panose="03050602040000000000" pitchFamily="66" charset="0"/>
            </a:endParaRPr>
          </a:p>
          <a:p>
            <a:endParaRPr lang="en-GB" dirty="0">
              <a:latin typeface="Debbie Hepplewhite Print Font" panose="03050602040000000000" pitchFamily="66" charset="0"/>
            </a:endParaRPr>
          </a:p>
          <a:p>
            <a:endParaRPr lang="en-GB" dirty="0" smtClean="0">
              <a:latin typeface="Debbie Hepplewhite Print Font" panose="03050602040000000000" pitchFamily="66" charset="0"/>
            </a:endParaRPr>
          </a:p>
          <a:p>
            <a:endParaRPr lang="en-GB" dirty="0">
              <a:latin typeface="Debbie Hepplewhite Print Font" panose="03050602040000000000" pitchFamily="66" charset="0"/>
            </a:endParaRPr>
          </a:p>
        </p:txBody>
      </p:sp>
      <p:pic>
        <p:nvPicPr>
          <p:cNvPr id="2052" name="Picture 4" descr="C:\Users\JessicaCroot\AppData\Local\Microsoft\Windows\Temporary Internet Files\Content.IE5\IYWY47XB\Detective-with-magnifying-glass[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41543" y="106679"/>
            <a:ext cx="1389783" cy="1124907"/>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4040" y="1231586"/>
            <a:ext cx="8567503" cy="53595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59956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1022</TotalTime>
  <Words>489</Words>
  <Application>Microsoft Office PowerPoint</Application>
  <PresentationFormat>Widescreen</PresentationFormat>
  <Paragraphs>82</Paragraphs>
  <Slides>25</Slides>
  <Notes>0</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Debbie Hepplewhite Print Font</vt:lpstr>
      <vt:lpstr>Office Theme</vt:lpstr>
      <vt:lpstr>Year 3 Home learning!  English</vt:lpstr>
      <vt:lpstr>This week..</vt:lpstr>
      <vt:lpstr>Day 1- Grammar</vt:lpstr>
      <vt:lpstr>Day 1- Grammar</vt:lpstr>
      <vt:lpstr>Day 1- Grammar</vt:lpstr>
      <vt:lpstr>Day 1- Grammar</vt:lpstr>
      <vt:lpstr>Day 1- Grammar</vt:lpstr>
      <vt:lpstr>Day 1- Grammar</vt:lpstr>
      <vt:lpstr>Day 1- Grammar</vt:lpstr>
      <vt:lpstr>Day 1- Grammar</vt:lpstr>
      <vt:lpstr>PowerPoint Presentation</vt:lpstr>
      <vt:lpstr>PowerPoint Presentation</vt:lpstr>
      <vt:lpstr>PowerPoint Presentation</vt:lpstr>
      <vt:lpstr>Day 3</vt:lpstr>
      <vt:lpstr>Today you are going to be writing a paragraph about what you did in the holidays!   </vt:lpstr>
      <vt:lpstr>PowerPoint Presentation</vt:lpstr>
      <vt:lpstr>Now you are going to write a paragraph about your holidays. You can illustrate it with a picture afterwards! </vt:lpstr>
      <vt:lpstr>Day 4</vt:lpstr>
      <vt:lpstr>In English we are starting a new topic. Below you will see a picture of our new story with some bits cut out. I want you to write down as many ideas of what you think our new book is about….</vt:lpstr>
      <vt:lpstr>Shall we see if your ideas were right?</vt:lpstr>
      <vt:lpstr>PowerPoint Presentation</vt:lpstr>
      <vt:lpstr>PowerPoint Presentation</vt:lpstr>
      <vt:lpstr>Day 5</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3 Home learning!  English</dc:title>
  <dc:creator>Jessica Croot</dc:creator>
  <cp:lastModifiedBy>Jessica Croot</cp:lastModifiedBy>
  <cp:revision>66</cp:revision>
  <dcterms:created xsi:type="dcterms:W3CDTF">2020-09-16T07:55:07Z</dcterms:created>
  <dcterms:modified xsi:type="dcterms:W3CDTF">2020-11-02T08:53:54Z</dcterms:modified>
</cp:coreProperties>
</file>