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78" r:id="rId5"/>
    <p:sldId id="292" r:id="rId6"/>
    <p:sldId id="309" r:id="rId7"/>
    <p:sldId id="269" r:id="rId8"/>
    <p:sldId id="300" r:id="rId9"/>
    <p:sldId id="301" r:id="rId10"/>
    <p:sldId id="279" r:id="rId11"/>
    <p:sldId id="294" r:id="rId12"/>
    <p:sldId id="310" r:id="rId13"/>
    <p:sldId id="311" r:id="rId14"/>
    <p:sldId id="312" r:id="rId15"/>
    <p:sldId id="258" r:id="rId16"/>
    <p:sldId id="293" r:id="rId17"/>
    <p:sldId id="313" r:id="rId18"/>
    <p:sldId id="314" r:id="rId19"/>
    <p:sldId id="315" r:id="rId20"/>
    <p:sldId id="308" r:id="rId21"/>
    <p:sldId id="31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8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activelearnprimary.co.uk/resources#bugclub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>
                <a:latin typeface="XCCW DH A" panose="03050602040000000000" pitchFamily="66" charset="0"/>
              </a:rPr>
              <a:t>English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Week Beginning </a:t>
            </a:r>
            <a:r>
              <a:rPr lang="en-GB" dirty="0" smtClean="0">
                <a:latin typeface="XCCW DH A" panose="03050602040000000000" pitchFamily="66" charset="0"/>
              </a:rPr>
              <a:t>30.11.20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4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XCCW DH A" panose="03050602040000000000" pitchFamily="66" charset="0"/>
              </a:rPr>
              <a:t>Day 2 – Handwriting ‘</a:t>
            </a:r>
            <a:r>
              <a:rPr lang="en-US" sz="3200" u="sng" dirty="0" err="1" smtClean="0">
                <a:latin typeface="XCCW DH A" panose="03050602040000000000" pitchFamily="66" charset="0"/>
              </a:rPr>
              <a:t>ous</a:t>
            </a:r>
            <a:r>
              <a:rPr lang="en-US" sz="3200" u="sng" dirty="0" smtClean="0">
                <a:latin typeface="XCCW DH A" panose="03050602040000000000" pitchFamily="66" charset="0"/>
              </a:rPr>
              <a:t>’ </a:t>
            </a:r>
            <a:endParaRPr lang="en-GB" sz="3200" u="sng" dirty="0">
              <a:latin typeface="XCCW DH A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497" y="1541343"/>
            <a:ext cx="968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Before we begin, we must do the following:</a:t>
            </a:r>
            <a:endParaRPr lang="en-GB" b="1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5" y="2126455"/>
            <a:ext cx="3522814" cy="2981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137" y="2126455"/>
            <a:ext cx="3986541" cy="2232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602" y="2060288"/>
            <a:ext cx="4127995" cy="325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5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11" y="323085"/>
            <a:ext cx="11353800" cy="95917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XCCW DH A" panose="03050602040000000000" pitchFamily="66" charset="0"/>
              </a:rPr>
              <a:t>Complete two lines of the following:</a:t>
            </a:r>
            <a:endParaRPr lang="en-GB" sz="3600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7669" y="1623580"/>
            <a:ext cx="31741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Remember to make sure your letters are sat on the line. </a:t>
            </a:r>
          </a:p>
          <a:p>
            <a:pPr algn="ctr"/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Ensure you are finger spacing. </a:t>
            </a:r>
          </a:p>
          <a:p>
            <a:pPr algn="ctr"/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Ensure you are joining.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85" y="2223595"/>
            <a:ext cx="75533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8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11" y="323085"/>
            <a:ext cx="11353800" cy="95917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XCCW DH A" panose="03050602040000000000" pitchFamily="66" charset="0"/>
              </a:rPr>
              <a:t>Task 2: </a:t>
            </a:r>
            <a:r>
              <a:rPr lang="en-US" sz="3600" u="sng" dirty="0" err="1" smtClean="0">
                <a:latin typeface="XCCW DH A" panose="03050602040000000000" pitchFamily="66" charset="0"/>
              </a:rPr>
              <a:t>Practise</a:t>
            </a:r>
            <a:r>
              <a:rPr lang="en-US" sz="3600" u="sng" dirty="0" smtClean="0">
                <a:latin typeface="XCCW DH A" panose="03050602040000000000" pitchFamily="66" charset="0"/>
              </a:rPr>
              <a:t> other letters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7669" y="1623580"/>
            <a:ext cx="31741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Remember to make sure your letters are sat on the line. </a:t>
            </a:r>
          </a:p>
          <a:p>
            <a:pPr algn="ctr"/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Ensure you are finger spacing. </a:t>
            </a:r>
          </a:p>
          <a:p>
            <a:pPr algn="ctr"/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Ensure you are joining.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73" y="1623580"/>
            <a:ext cx="72199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2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11" y="323085"/>
            <a:ext cx="11353800" cy="95917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XCCW DH A" panose="03050602040000000000" pitchFamily="66" charset="0"/>
              </a:rPr>
              <a:t>Task 3: </a:t>
            </a:r>
            <a:r>
              <a:rPr lang="en-US" sz="3600" u="sng" dirty="0" err="1" smtClean="0">
                <a:latin typeface="XCCW DH A" panose="03050602040000000000" pitchFamily="66" charset="0"/>
              </a:rPr>
              <a:t>Practise</a:t>
            </a:r>
            <a:r>
              <a:rPr lang="en-US" sz="3600" u="sng" dirty="0" smtClean="0">
                <a:latin typeface="XCCW DH A" panose="03050602040000000000" pitchFamily="66" charset="0"/>
              </a:rPr>
              <a:t> the sentence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7669" y="1623580"/>
            <a:ext cx="31741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Remember to make sure your letters are sat on the line. </a:t>
            </a:r>
          </a:p>
          <a:p>
            <a:pPr algn="ctr"/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Ensure you are finger spacing. </a:t>
            </a:r>
          </a:p>
          <a:p>
            <a:pPr algn="ctr"/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Ensure you are joining.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76" y="1282263"/>
            <a:ext cx="74676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0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11" y="323085"/>
            <a:ext cx="11353800" cy="959178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XCCW DH A" panose="03050602040000000000" pitchFamily="66" charset="0"/>
              </a:rPr>
              <a:t>Extension</a:t>
            </a:r>
            <a:endParaRPr lang="en-GB" sz="3600" u="sng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2855" y="1623580"/>
            <a:ext cx="4508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Can you think of any sentences that include these words?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86" y="1187670"/>
            <a:ext cx="6337738" cy="54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04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18" y="365125"/>
            <a:ext cx="10904482" cy="1325563"/>
          </a:xfrm>
        </p:spPr>
        <p:txBody>
          <a:bodyPr>
            <a:normAutofit/>
          </a:bodyPr>
          <a:lstStyle/>
          <a:p>
            <a:r>
              <a:rPr lang="en-GB" sz="2400" u="sng" dirty="0" smtClean="0">
                <a:latin typeface="XCCW DH A" panose="03050602040000000000" pitchFamily="66" charset="0"/>
              </a:rPr>
              <a:t>Day 3  </a:t>
            </a:r>
            <a:r>
              <a:rPr lang="en-GB" sz="2400" u="sng" dirty="0">
                <a:latin typeface="XCCW DH A" panose="03050602040000000000" pitchFamily="66" charset="0"/>
              </a:rPr>
              <a:t>– </a:t>
            </a:r>
            <a:r>
              <a:rPr lang="en-GB" sz="2400" u="sng" dirty="0" smtClean="0">
                <a:latin typeface="XCCW DH A" panose="03050602040000000000" pitchFamily="66" charset="0"/>
              </a:rPr>
              <a:t>Reading Comprehension</a:t>
            </a:r>
            <a:r>
              <a:rPr lang="en-GB" sz="2400" dirty="0">
                <a:latin typeface="XCCW DH A" panose="03050602040000000000" pitchFamily="66" charset="0"/>
              </a:rPr>
              <a:t/>
            </a:r>
            <a:br>
              <a:rPr lang="en-GB" sz="2400" dirty="0">
                <a:latin typeface="XCCW DH A" panose="03050602040000000000" pitchFamily="66" charset="0"/>
              </a:rPr>
            </a:br>
            <a:r>
              <a:rPr lang="en-GB" sz="2400" dirty="0">
                <a:latin typeface="XCCW DH A" panose="03050602040000000000" pitchFamily="66" charset="0"/>
              </a:rPr>
              <a:t/>
            </a:r>
            <a:br>
              <a:rPr lang="en-GB" sz="2400" dirty="0">
                <a:latin typeface="XCCW DH A" panose="03050602040000000000" pitchFamily="66" charset="0"/>
              </a:rPr>
            </a:br>
            <a:endParaRPr lang="en-GB" sz="2400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en-GB" sz="2400" dirty="0">
              <a:solidFill>
                <a:srgbClr val="7030A0"/>
              </a:solidFill>
              <a:latin typeface="XCCW DH A" panose="03050602040000000000" pitchFamily="66" charset="0"/>
            </a:endParaRPr>
          </a:p>
          <a:p>
            <a:pPr fontAlgn="base"/>
            <a:endParaRPr lang="en-GB" sz="2400" dirty="0">
              <a:latin typeface="XCCW DH A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6891" y="1785897"/>
            <a:ext cx="7575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Read the book Mountain Tales of Norway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XCCW DH A" panose="03050602040000000000" pitchFamily="66" charset="0"/>
              </a:rPr>
              <a:t>What do we think the book is going to be about?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XCCW DH A" panose="03050602040000000000" pitchFamily="66" charset="0"/>
              </a:rPr>
              <a:t>What does the front cover tell us?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XCCW DH A" panose="03050602040000000000" pitchFamily="66" charset="0"/>
              </a:rPr>
              <a:t>What do we know about Norway?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XCCW DH A" panose="03050602040000000000" pitchFamily="66" charset="0"/>
              </a:rPr>
              <a:t>Compare Norway to England. What is similar and what is different?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XCCW DH A" panose="03050602040000000000" pitchFamily="66" charset="0"/>
              </a:rPr>
              <a:t>Who is the author?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XCCW DH A" panose="03050602040000000000" pitchFamily="66" charset="0"/>
              </a:rPr>
              <a:t>Who is the illustrator?</a:t>
            </a:r>
            <a:endParaRPr lang="en-US" dirty="0">
              <a:latin typeface="XCCW DH A" panose="03050602040000000000" pitchFamily="66" charset="0"/>
            </a:endParaRPr>
          </a:p>
          <a:p>
            <a:endParaRPr lang="en-US" dirty="0" smtClean="0">
              <a:latin typeface="XCCW DH A" panose="03050602040000000000" pitchFamily="66" charset="0"/>
            </a:endParaRPr>
          </a:p>
          <a:p>
            <a:r>
              <a:rPr lang="en-US" dirty="0">
                <a:latin typeface="XCCW DH A" panose="03050602040000000000" pitchFamily="66" charset="0"/>
                <a:hlinkClick r:id="rId2"/>
              </a:rPr>
              <a:t>https://</a:t>
            </a:r>
            <a:r>
              <a:rPr lang="en-US" dirty="0" smtClean="0">
                <a:latin typeface="XCCW DH A" panose="03050602040000000000" pitchFamily="66" charset="0"/>
                <a:hlinkClick r:id="rId2"/>
              </a:rPr>
              <a:t>www.activelearnprimary.co.uk/resources#bugclub</a:t>
            </a:r>
            <a:r>
              <a:rPr lang="en-US" dirty="0" smtClean="0">
                <a:latin typeface="XCCW DH A" panose="03050602040000000000" pitchFamily="66" charset="0"/>
              </a:rPr>
              <a:t> </a:t>
            </a:r>
          </a:p>
          <a:p>
            <a:endParaRPr lang="en-US" dirty="0">
              <a:latin typeface="XCCW DH A" panose="03050602040000000000" pitchFamily="66" charset="0"/>
            </a:endParaRPr>
          </a:p>
        </p:txBody>
      </p:sp>
      <p:pic>
        <p:nvPicPr>
          <p:cNvPr id="1026" name="Picture 2" descr="Mountain Tales of Norway by Margaret McAllister | Badger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5130"/>
            <a:ext cx="3554577" cy="51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300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842" y="0"/>
            <a:ext cx="10515600" cy="1325563"/>
          </a:xfrm>
        </p:spPr>
        <p:txBody>
          <a:bodyPr>
            <a:noAutofit/>
          </a:bodyPr>
          <a:lstStyle/>
          <a:p>
            <a:r>
              <a:rPr lang="en-GB" sz="2400" u="sng" dirty="0">
                <a:latin typeface="XCCW DH A" panose="03050602040000000000" pitchFamily="66" charset="0"/>
              </a:rPr>
              <a:t>Day 4 – </a:t>
            </a:r>
            <a:r>
              <a:rPr lang="en-GB" sz="2400" u="sng" dirty="0" smtClean="0">
                <a:latin typeface="XCCW DH A" panose="03050602040000000000" pitchFamily="66" charset="0"/>
              </a:rPr>
              <a:t>Using extended noun phrases and adjective to describe a setting</a:t>
            </a:r>
            <a:endParaRPr lang="en-GB" sz="2400" u="sng" dirty="0">
              <a:latin typeface="XCCW DH A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72" y="1532314"/>
            <a:ext cx="1023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What is an extended noun phrase?</a:t>
            </a:r>
            <a:endParaRPr lang="en-GB" b="1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47" y="2063031"/>
            <a:ext cx="7860049" cy="4482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7876" y="2585545"/>
            <a:ext cx="2753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Can you think of any more ENPs?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5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66" y="485032"/>
            <a:ext cx="10079420" cy="619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8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XCCW DH A" panose="03050602040000000000" pitchFamily="66" charset="0"/>
              </a:rPr>
              <a:t>Adjectives – Describing words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6146" name="Picture 2" descr="Index of /wp-content/uploads/2015/06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62" y="1840569"/>
            <a:ext cx="8095552" cy="395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841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5" y="3105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XCCW DH A" panose="03050602040000000000" pitchFamily="66" charset="0"/>
              </a:rPr>
              <a:t>Use the ENP and Adjective mats to help you describe these settings. Remember to write in full sentences.</a:t>
            </a:r>
            <a:endParaRPr lang="en-GB" sz="3200" dirty="0">
              <a:latin typeface="XCCW DH A" panose="03050602040000000000" pitchFamily="66" charset="0"/>
            </a:endParaRPr>
          </a:p>
        </p:txBody>
      </p:sp>
      <p:pic>
        <p:nvPicPr>
          <p:cNvPr id="8194" name="Picture 2" descr="10 of the Best Creative Writing Resources for Teaching Plot and Setting in  KS3 Engl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2" y="1928943"/>
            <a:ext cx="5455599" cy="32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ix Stunning Fantasy Settings from Casual Games | Fantasy landscape,  Fantasy art, Fairy 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87" y="1648112"/>
            <a:ext cx="5332848" cy="35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1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This week…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XCCW DH A" panose="03050602040000000000" pitchFamily="66" charset="0"/>
              </a:rPr>
              <a:t>Day 1 – Grammar – </a:t>
            </a:r>
            <a:r>
              <a:rPr lang="en-GB" sz="2000" dirty="0" smtClean="0">
                <a:latin typeface="XCCW DH A" panose="03050602040000000000" pitchFamily="66" charset="0"/>
              </a:rPr>
              <a:t>Capital letters</a:t>
            </a:r>
            <a:endParaRPr lang="en-GB" sz="2000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sz="2000" dirty="0">
              <a:latin typeface="XCCW DH A" panose="03050602040000000000" pitchFamily="66" charset="0"/>
            </a:endParaRPr>
          </a:p>
          <a:p>
            <a:r>
              <a:rPr lang="en-GB" sz="2000" dirty="0">
                <a:latin typeface="XCCW DH A" panose="03050602040000000000" pitchFamily="66" charset="0"/>
              </a:rPr>
              <a:t>Day 2 – </a:t>
            </a:r>
            <a:r>
              <a:rPr lang="en-GB" sz="2000" dirty="0" smtClean="0">
                <a:latin typeface="XCCW DH A" panose="03050602040000000000" pitchFamily="66" charset="0"/>
              </a:rPr>
              <a:t>Handwriting</a:t>
            </a:r>
            <a:endParaRPr lang="en-GB" sz="2000" dirty="0">
              <a:latin typeface="XCCW DH A" panose="03050602040000000000" pitchFamily="66" charset="0"/>
            </a:endParaRPr>
          </a:p>
          <a:p>
            <a:endParaRPr lang="en-GB" sz="2000" dirty="0">
              <a:latin typeface="XCCW DH A" panose="03050602040000000000" pitchFamily="66" charset="0"/>
            </a:endParaRPr>
          </a:p>
          <a:p>
            <a:r>
              <a:rPr lang="en-GB" sz="2000" dirty="0">
                <a:latin typeface="XCCW DH A" panose="03050602040000000000" pitchFamily="66" charset="0"/>
              </a:rPr>
              <a:t>Day 3 </a:t>
            </a:r>
            <a:r>
              <a:rPr lang="en-GB" sz="2000" dirty="0" smtClean="0">
                <a:latin typeface="XCCW DH A" panose="03050602040000000000" pitchFamily="66" charset="0"/>
              </a:rPr>
              <a:t>– Comprehension - Bug Club  </a:t>
            </a:r>
          </a:p>
          <a:p>
            <a:endParaRPr lang="en-GB" sz="2000" dirty="0">
              <a:latin typeface="XCCW DH A" panose="03050602040000000000" pitchFamily="66" charset="0"/>
            </a:endParaRPr>
          </a:p>
          <a:p>
            <a:r>
              <a:rPr lang="en-GB" sz="2000" dirty="0">
                <a:latin typeface="XCCW DH A" panose="03050602040000000000" pitchFamily="66" charset="0"/>
              </a:rPr>
              <a:t>Day 4 – </a:t>
            </a:r>
            <a:r>
              <a:rPr lang="en-GB" sz="2000" dirty="0" smtClean="0">
                <a:latin typeface="XCCW DH A" panose="03050602040000000000" pitchFamily="66" charset="0"/>
              </a:rPr>
              <a:t>Adjectives and Extended Noun Phrases to describe</a:t>
            </a:r>
          </a:p>
          <a:p>
            <a:endParaRPr lang="en-GB" sz="2000" dirty="0">
              <a:latin typeface="XCCW DH A" panose="03050602040000000000" pitchFamily="66" charset="0"/>
            </a:endParaRPr>
          </a:p>
          <a:p>
            <a:r>
              <a:rPr lang="en-GB" sz="2000" dirty="0">
                <a:latin typeface="XCCW DH A" panose="03050602040000000000" pitchFamily="66" charset="0"/>
              </a:rPr>
              <a:t>Day 5 –  </a:t>
            </a:r>
            <a:r>
              <a:rPr lang="en-GB" sz="2000" dirty="0" smtClean="0">
                <a:latin typeface="XCCW DH A" panose="03050602040000000000" pitchFamily="66" charset="0"/>
              </a:rPr>
              <a:t>Setting Description</a:t>
            </a:r>
            <a:endParaRPr lang="en-GB" sz="2000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36" y="287722"/>
            <a:ext cx="11353801" cy="1325563"/>
          </a:xfrm>
        </p:spPr>
        <p:txBody>
          <a:bodyPr>
            <a:normAutofit fontScale="90000"/>
          </a:bodyPr>
          <a:lstStyle/>
          <a:p>
            <a:r>
              <a:rPr lang="en-GB" sz="3200" u="sng" dirty="0">
                <a:latin typeface="XCCW DH A" panose="03050602040000000000" pitchFamily="66" charset="0"/>
              </a:rPr>
              <a:t>Day 5 – </a:t>
            </a:r>
            <a:r>
              <a:rPr lang="en-GB" sz="3200" u="sng" dirty="0" smtClean="0">
                <a:latin typeface="XCCW DH A" panose="03050602040000000000" pitchFamily="66" charset="0"/>
              </a:rPr>
              <a:t>Draw your own fantasy setting and write a paragraph describing it.</a:t>
            </a:r>
            <a:endParaRPr lang="en-GB" sz="3200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42091" y="1613285"/>
            <a:ext cx="15870736" cy="4351338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endParaRPr lang="en-US" sz="2000" dirty="0" smtClean="0">
              <a:latin typeface="XCCW DH A" panose="03050602040000000000" pitchFamily="66" charset="0"/>
            </a:endParaRPr>
          </a:p>
          <a:p>
            <a:pPr marL="3657600" lvl="8" indent="0">
              <a:buNone/>
            </a:pPr>
            <a:r>
              <a:rPr lang="en-US" sz="2000" dirty="0" smtClean="0">
                <a:latin typeface="XCCW DH A" panose="03050602040000000000" pitchFamily="66" charset="0"/>
              </a:rPr>
              <a:t>First draw a picture of your setting. It could be anything you like! This is your setting. BE CREATIVE? What is your setting going to be made of? Is it a happy setting? </a:t>
            </a:r>
          </a:p>
          <a:p>
            <a:pPr marL="3657600" lvl="8" indent="0">
              <a:buNone/>
            </a:pPr>
            <a:endParaRPr lang="en-US" sz="2000" dirty="0">
              <a:latin typeface="XCCW DH A" panose="03050602040000000000" pitchFamily="66" charset="0"/>
            </a:endParaRPr>
          </a:p>
          <a:p>
            <a:pPr marL="3657600" lvl="8" indent="0">
              <a:buNone/>
            </a:pPr>
            <a:endParaRPr lang="en-US" sz="2000" dirty="0" smtClean="0">
              <a:latin typeface="XCCW DH A" panose="03050602040000000000" pitchFamily="66" charset="0"/>
            </a:endParaRPr>
          </a:p>
          <a:p>
            <a:pPr marL="3657600" lvl="8" indent="0">
              <a:buNone/>
            </a:pPr>
            <a:r>
              <a:rPr lang="en-US" sz="2000" dirty="0" smtClean="0">
                <a:latin typeface="XCCW DH A" panose="03050602040000000000" pitchFamily="66" charset="0"/>
              </a:rPr>
              <a:t> </a:t>
            </a:r>
            <a:endParaRPr lang="en-US" sz="2000" dirty="0">
              <a:latin typeface="XCCW DH A" panose="03050602040000000000" pitchFamily="66" charset="0"/>
            </a:endParaRPr>
          </a:p>
        </p:txBody>
      </p:sp>
      <p:pic>
        <p:nvPicPr>
          <p:cNvPr id="9218" name="Picture 2" descr="Henri Rousseau Fantasy Paintings - Art History Lesson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0" y="3165143"/>
            <a:ext cx="48006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64072" y="3302758"/>
            <a:ext cx="506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XCCW DH A" panose="03050602040000000000" pitchFamily="66" charset="0"/>
              </a:rPr>
              <a:t>Once you have drawn your picture. Move on to the next slide and start writing your paragraph.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65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XCCW DH A" panose="03050602040000000000" pitchFamily="66" charset="0"/>
              </a:rPr>
              <a:t>Now write a paragraph describing your setting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92355" y="1852921"/>
            <a:ext cx="10515600" cy="4351338"/>
          </a:xfrm>
        </p:spPr>
        <p:txBody>
          <a:bodyPr/>
          <a:lstStyle/>
          <a:p>
            <a:pPr marL="3657600" lvl="8" indent="0">
              <a:buNone/>
            </a:pPr>
            <a:endParaRPr lang="en-US" sz="2000" dirty="0">
              <a:latin typeface="XCCW DH A" panose="03050602040000000000" pitchFamily="66" charset="0"/>
            </a:endParaRPr>
          </a:p>
          <a:p>
            <a:pPr marL="3657600" lvl="8" indent="0">
              <a:buNone/>
            </a:pPr>
            <a:r>
              <a:rPr lang="en-US" sz="2000" dirty="0">
                <a:latin typeface="XCCW DH A" panose="03050602040000000000" pitchFamily="66" charset="0"/>
              </a:rPr>
              <a:t>What to include in your paragraph? </a:t>
            </a:r>
          </a:p>
          <a:p>
            <a:pPr marL="3657600" lvl="8" indent="0">
              <a:buNone/>
            </a:pPr>
            <a:r>
              <a:rPr lang="en-US" sz="2000" dirty="0">
                <a:latin typeface="XCCW DH A" panose="03050602040000000000" pitchFamily="66" charset="0"/>
              </a:rPr>
              <a:t>Senses: </a:t>
            </a:r>
          </a:p>
          <a:p>
            <a:pPr lvl="8"/>
            <a:r>
              <a:rPr lang="en-US" sz="2000" dirty="0">
                <a:latin typeface="XCCW DH A" panose="03050602040000000000" pitchFamily="66" charset="0"/>
              </a:rPr>
              <a:t>What can you hear?</a:t>
            </a:r>
          </a:p>
          <a:p>
            <a:pPr lvl="8"/>
            <a:r>
              <a:rPr lang="en-US" sz="2000" dirty="0">
                <a:latin typeface="XCCW DH A" panose="03050602040000000000" pitchFamily="66" charset="0"/>
              </a:rPr>
              <a:t>What can you taste? </a:t>
            </a:r>
          </a:p>
          <a:p>
            <a:pPr lvl="8"/>
            <a:r>
              <a:rPr lang="en-US" sz="2000" dirty="0">
                <a:latin typeface="XCCW DH A" panose="03050602040000000000" pitchFamily="66" charset="0"/>
              </a:rPr>
              <a:t>What does it smell like?</a:t>
            </a:r>
          </a:p>
          <a:p>
            <a:pPr lvl="8"/>
            <a:r>
              <a:rPr lang="en-US" sz="2000" dirty="0">
                <a:latin typeface="XCCW DH A" panose="03050602040000000000" pitchFamily="66" charset="0"/>
              </a:rPr>
              <a:t>What does it feel like? </a:t>
            </a:r>
          </a:p>
          <a:p>
            <a:pPr lvl="8"/>
            <a:r>
              <a:rPr lang="en-US" sz="2000" dirty="0">
                <a:latin typeface="XCCW DH A" panose="03050602040000000000" pitchFamily="66" charset="0"/>
              </a:rPr>
              <a:t>Is it warm or cold? </a:t>
            </a:r>
          </a:p>
          <a:p>
            <a:pPr lvl="8"/>
            <a:r>
              <a:rPr lang="en-US" sz="2000" dirty="0">
                <a:latin typeface="XCCW DH A" panose="03050602040000000000" pitchFamily="66" charset="0"/>
              </a:rPr>
              <a:t>Use ENPS and adjectives to describe your setting. </a:t>
            </a:r>
          </a:p>
          <a:p>
            <a:pPr lvl="8"/>
            <a:r>
              <a:rPr lang="en-US" sz="2000" dirty="0">
                <a:latin typeface="XCCW DH A" panose="03050602040000000000" pitchFamily="66" charset="0"/>
              </a:rPr>
              <a:t>Use Similes.</a:t>
            </a:r>
          </a:p>
          <a:p>
            <a:pPr lvl="8"/>
            <a:r>
              <a:rPr lang="en-US" sz="2000" dirty="0">
                <a:latin typeface="XCCW DH A" panose="03050602040000000000" pitchFamily="66" charset="0"/>
              </a:rPr>
              <a:t>Capital letters and full </a:t>
            </a:r>
            <a:r>
              <a:rPr lang="en-US" sz="2000" dirty="0" smtClean="0">
                <a:latin typeface="XCCW DH A" panose="03050602040000000000" pitchFamily="66" charset="0"/>
              </a:rPr>
              <a:t>stops.</a:t>
            </a:r>
            <a:endParaRPr lang="en-GB" sz="2000" dirty="0">
              <a:latin typeface="XCCW DH A" panose="03050602040000000000" pitchFamily="66" charset="0"/>
            </a:endParaRPr>
          </a:p>
          <a:p>
            <a:endParaRPr lang="en-GB" dirty="0"/>
          </a:p>
        </p:txBody>
      </p:sp>
      <p:pic>
        <p:nvPicPr>
          <p:cNvPr id="4" name="Picture 2" descr="Henri Rousseau Fantasy Paintings - Art History Lesson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400" y="2837597"/>
            <a:ext cx="3994359" cy="251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6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97" y="218473"/>
            <a:ext cx="10953206" cy="13255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XCCW DH A" panose="03050602040000000000" pitchFamily="66" charset="0"/>
              </a:rPr>
              <a:t>Day 1 – </a:t>
            </a:r>
            <a:r>
              <a:rPr lang="en-GB" sz="2800" dirty="0" smtClean="0">
                <a:latin typeface="XCCW DH A" panose="03050602040000000000" pitchFamily="66" charset="0"/>
              </a:rPr>
              <a:t>Recap</a:t>
            </a:r>
            <a:endParaRPr lang="en-GB" sz="2800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800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sz="1800" dirty="0">
              <a:latin typeface="XCCW DH A" panose="03050602040000000000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97" y="1512330"/>
            <a:ext cx="5995148" cy="429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16" y="2595475"/>
            <a:ext cx="5248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9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3206" cy="13255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XCCW DH A" panose="03050602040000000000" pitchFamily="66" charset="0"/>
              </a:rPr>
              <a:t>Day 1 – </a:t>
            </a:r>
            <a:r>
              <a:rPr lang="en-GB" sz="2800" dirty="0" smtClean="0">
                <a:latin typeface="XCCW DH A" panose="03050602040000000000" pitchFamily="66" charset="0"/>
              </a:rPr>
              <a:t>Capital Letters</a:t>
            </a:r>
            <a:endParaRPr lang="en-GB" sz="2800" dirty="0">
              <a:latin typeface="XCCW DH A" panose="0305060204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FBBB1-0F64-4D2B-A9E2-2E2B5886D65F}"/>
              </a:ext>
            </a:extLst>
          </p:cNvPr>
          <p:cNvSpPr txBox="1"/>
          <p:nvPr/>
        </p:nvSpPr>
        <p:spPr>
          <a:xfrm>
            <a:off x="838200" y="1963024"/>
            <a:ext cx="1034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09659"/>
            <a:ext cx="734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XCCW DH A" panose="03050602040000000000" pitchFamily="66" charset="0"/>
              </a:rPr>
              <a:t>Where should we use capital letters in our writing</a:t>
            </a:r>
            <a:r>
              <a:rPr lang="en-US" dirty="0" smtClean="0">
                <a:latin typeface="XCCW DH A" panose="03050602040000000000" pitchFamily="66" charset="0"/>
              </a:rPr>
              <a:t>? 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414" y="35014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XCCW DH A" panose="03050602040000000000" pitchFamily="66" charset="0"/>
              </a:rPr>
              <a:t>Capital letters are always</a:t>
            </a:r>
            <a:br>
              <a:rPr lang="en-GB" altLang="en-US" dirty="0">
                <a:latin typeface="XCCW DH A" panose="03050602040000000000" pitchFamily="66" charset="0"/>
              </a:rPr>
            </a:br>
            <a:r>
              <a:rPr lang="en-GB" altLang="en-US" dirty="0">
                <a:latin typeface="XCCW DH A" panose="03050602040000000000" pitchFamily="66" charset="0"/>
              </a:rPr>
              <a:t> used to start sentences</a:t>
            </a:r>
          </a:p>
          <a:p>
            <a:pPr algn="ctr">
              <a:spcBef>
                <a:spcPct val="0"/>
              </a:spcBef>
            </a:pPr>
            <a:endParaRPr lang="en-GB" altLang="en-US" dirty="0">
              <a:latin typeface="XCCW DH A" panose="03050602040000000000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GB" altLang="en-US" u="sng" dirty="0">
                <a:solidFill>
                  <a:srgbClr val="FF0000"/>
                </a:solidFill>
                <a:latin typeface="XCCW DH A" panose="03050602040000000000" pitchFamily="66" charset="0"/>
              </a:rPr>
              <a:t>H</a:t>
            </a:r>
            <a:r>
              <a:rPr lang="en-GB" altLang="en-US" dirty="0">
                <a:latin typeface="XCCW DH A" panose="03050602040000000000" pitchFamily="66" charset="0"/>
              </a:rPr>
              <a:t>e loves to eat cake!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3"/>
          <a:stretch>
            <a:fillRect/>
          </a:stretch>
        </p:blipFill>
        <p:spPr bwMode="auto">
          <a:xfrm>
            <a:off x="6872617" y="2286189"/>
            <a:ext cx="35814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87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3206" cy="13255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XCCW DH A" panose="03050602040000000000" pitchFamily="66" charset="0"/>
              </a:rPr>
              <a:t>Day 1 – </a:t>
            </a:r>
            <a:r>
              <a:rPr lang="en-GB" sz="2800" dirty="0" smtClean="0">
                <a:latin typeface="XCCW DH A" panose="03050602040000000000" pitchFamily="66" charset="0"/>
              </a:rPr>
              <a:t>Capital letters – Proper nouns.</a:t>
            </a:r>
            <a:endParaRPr lang="en-GB" sz="2800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99090" y="1825625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XCCW DH A" panose="03050602040000000000" pitchFamily="66" charset="0"/>
                <a:cs typeface="Arial" panose="020B0604020202020204" pitchFamily="34" charset="0"/>
              </a:rPr>
              <a:t>Noun</a:t>
            </a:r>
            <a:r>
              <a:rPr lang="en-US" altLang="en-US" dirty="0">
                <a:latin typeface="XCCW DH A" panose="03050602040000000000" pitchFamily="66" charset="0"/>
                <a:cs typeface="Arial" panose="020B0604020202020204" pitchFamily="34" charset="0"/>
              </a:rPr>
              <a:t>s are naming words.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XCCW DH A" panose="03050602040000000000" pitchFamily="66" charset="0"/>
                <a:cs typeface="Arial" panose="020B0604020202020204" pitchFamily="34" charset="0"/>
              </a:rPr>
              <a:t>Proper nouns are naming words for individual people, places, days  of the week and months of the year.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XCCW DH A" panose="03050602040000000000" pitchFamily="66" charset="0"/>
                <a:cs typeface="Arial" panose="020B0604020202020204" pitchFamily="34" charset="0"/>
              </a:rPr>
              <a:t>Proper nouns all need capital letters.</a:t>
            </a:r>
            <a:r>
              <a:rPr lang="en-GB" altLang="en-US" b="1" dirty="0">
                <a:latin typeface="XCCW DH A" panose="03050602040000000000" pitchFamily="66" charset="0"/>
                <a:cs typeface="Arial" panose="020B0604020202020204" pitchFamily="34" charset="0"/>
              </a:rPr>
              <a:t> </a:t>
            </a:r>
            <a:endParaRPr lang="en-GB" altLang="en-US" dirty="0">
              <a:latin typeface="XCCW DH A" panose="03050602040000000000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74340"/>
              </p:ext>
            </p:extLst>
          </p:nvPr>
        </p:nvGraphicFramePr>
        <p:xfrm>
          <a:off x="838200" y="3328933"/>
          <a:ext cx="6096000" cy="3133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98093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00104758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Common Nouns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Proper Nouns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1119590798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girl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Helen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2235922714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country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Australia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3702718912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city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New South Wales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3467592544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soccer</a:t>
                      </a:r>
                      <a:r>
                        <a:rPr lang="en-GB" sz="1800" baseline="0" dirty="0"/>
                        <a:t> team </a:t>
                      </a:r>
                      <a:endParaRPr lang="en-GB" sz="18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Daintree</a:t>
                      </a:r>
                      <a:r>
                        <a:rPr lang="en-GB" sz="1800" dirty="0"/>
                        <a:t> Rainforest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3980257638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day/month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Friday/February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224558356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99283" y="3468414"/>
            <a:ext cx="4172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Can you think of any sentences for these proper nouns?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3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5117" y="399393"/>
            <a:ext cx="776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XCCW DH A" panose="03050602040000000000" pitchFamily="66" charset="0"/>
              </a:rPr>
              <a:t>Activity - Knowledge check</a:t>
            </a:r>
            <a:endParaRPr lang="en-GB" sz="2800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513" y="1339412"/>
            <a:ext cx="68008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7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317" y="1347460"/>
            <a:ext cx="7048500" cy="4562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5117" y="399393"/>
            <a:ext cx="7767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XCCW DH A" panose="03050602040000000000" pitchFamily="66" charset="0"/>
              </a:rPr>
              <a:t>Activity - Knowledge check Answers </a:t>
            </a:r>
            <a:endParaRPr lang="en-GB" sz="2800" u="sng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489" y="743919"/>
            <a:ext cx="6971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3200" u="sng" dirty="0">
                <a:latin typeface="XCCW DH A" panose="03050602040000000000" pitchFamily="66" charset="0"/>
              </a:rPr>
              <a:t>The Personal Pronoun ‘</a:t>
            </a:r>
            <a:r>
              <a:rPr lang="en-GB" altLang="en-US" sz="3200" u="sng" dirty="0" smtClean="0">
                <a:latin typeface="XCCW DH A" panose="03050602040000000000" pitchFamily="66" charset="0"/>
              </a:rPr>
              <a:t>I’</a:t>
            </a:r>
            <a:endParaRPr lang="en-GB" sz="3200" u="sng" dirty="0">
              <a:latin typeface="XCCW DH A" panose="03050602040000000000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489" y="1941051"/>
            <a:ext cx="9196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XCCW DH A" panose="03050602040000000000" pitchFamily="66" charset="0"/>
              </a:rPr>
              <a:t>The personal pronoun ‘I’ always needs a capital letter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5653" y="3423010"/>
            <a:ext cx="652614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0000"/>
                </a:solidFill>
                <a:latin typeface="XCCW DH A" panose="03050602040000000000" pitchFamily="66" charset="0"/>
              </a:rPr>
              <a:t>I</a:t>
            </a:r>
            <a:r>
              <a:rPr lang="en-GB" altLang="en-US" dirty="0">
                <a:latin typeface="XCCW DH A" panose="03050602040000000000" pitchFamily="66" charset="0"/>
              </a:rPr>
              <a:t> can tell the </a:t>
            </a:r>
            <a:r>
              <a:rPr lang="en-GB" altLang="en-US" dirty="0" smtClean="0">
                <a:latin typeface="XCCW DH A" panose="03050602040000000000" pitchFamily="66" charset="0"/>
              </a:rPr>
              <a:t>time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endParaRPr lang="en-US" dirty="0" smtClean="0">
              <a:latin typeface="XCCW DH A" panose="03050602040000000000" pitchFamily="66" charset="0"/>
            </a:endParaRPr>
          </a:p>
          <a:p>
            <a:endParaRPr lang="en-US" dirty="0">
              <a:latin typeface="XCCW DH A" panose="03050602040000000000" pitchFamily="66" charset="0"/>
            </a:endParaRPr>
          </a:p>
          <a:p>
            <a:r>
              <a:rPr lang="en-US" dirty="0" smtClean="0">
                <a:latin typeface="XCCW DH A" panose="03050602040000000000" pitchFamily="66" charset="0"/>
              </a:rPr>
              <a:t>Can you think of any more sentences?</a:t>
            </a:r>
            <a:endParaRPr lang="en-GB" dirty="0"/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248" y="2454550"/>
            <a:ext cx="89058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95" y="2634155"/>
            <a:ext cx="157321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48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30" y="528889"/>
            <a:ext cx="8031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latin typeface="XCCW DH A" panose="03050602040000000000" pitchFamily="66" charset="0"/>
              </a:rPr>
              <a:t>Main Task – Capital Letters</a:t>
            </a:r>
            <a:endParaRPr lang="en-GB" sz="3200" u="sng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945" y="1328694"/>
            <a:ext cx="52551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Twinkl Sb"/>
              <a:buAutoNum type="arabicPeriod"/>
              <a:defRPr/>
            </a:pPr>
            <a:r>
              <a:rPr lang="en-GB" altLang="en-US" dirty="0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it is always snowing in </a:t>
            </a:r>
            <a:r>
              <a:rPr lang="en-GB" altLang="en-US" dirty="0" err="1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iceland</a:t>
            </a:r>
            <a:r>
              <a:rPr lang="en-GB" altLang="en-US" dirty="0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Twinkl Sb"/>
              <a:buAutoNum type="arabicPeriod"/>
              <a:defRPr/>
            </a:pPr>
            <a:r>
              <a:rPr lang="en-GB" altLang="en-US" dirty="0" err="1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i</a:t>
            </a:r>
            <a:r>
              <a:rPr lang="en-GB" altLang="en-US" dirty="0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 like going to </a:t>
            </a:r>
            <a:r>
              <a:rPr lang="en-GB" altLang="en-US" dirty="0" err="1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sydney</a:t>
            </a:r>
            <a:r>
              <a:rPr lang="en-GB" altLang="en-US" dirty="0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Twinkl Sb"/>
              <a:buAutoNum type="arabicPeriod"/>
              <a:defRPr/>
            </a:pPr>
            <a:r>
              <a:rPr lang="en-GB" altLang="en-US" dirty="0" err="1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chris</a:t>
            </a:r>
            <a:r>
              <a:rPr lang="en-GB" altLang="en-US" dirty="0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 and </a:t>
            </a:r>
            <a:r>
              <a:rPr lang="en-GB" altLang="en-US" dirty="0" err="1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jen</a:t>
            </a:r>
            <a:r>
              <a:rPr lang="en-GB" altLang="en-US" dirty="0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 went to the shops in </a:t>
            </a:r>
            <a:r>
              <a:rPr lang="en-GB" altLang="en-US" dirty="0" err="1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melbourne</a:t>
            </a:r>
            <a:r>
              <a:rPr lang="en-GB" altLang="en-US" dirty="0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Twinkl Sb"/>
              <a:buAutoNum type="arabicPeriod"/>
              <a:defRPr/>
            </a:pPr>
            <a:r>
              <a:rPr lang="en-GB" altLang="en-US" dirty="0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when </a:t>
            </a:r>
            <a:r>
              <a:rPr lang="en-GB" altLang="en-US" dirty="0" err="1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i</a:t>
            </a:r>
            <a:r>
              <a:rPr lang="en-GB" altLang="en-US" dirty="0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 was a baby </a:t>
            </a:r>
            <a:r>
              <a:rPr lang="en-GB" altLang="en-US" dirty="0" err="1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i</a:t>
            </a:r>
            <a:r>
              <a:rPr lang="en-GB" altLang="en-US" dirty="0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 didn’t have any teeth.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Twinkl Sb"/>
              <a:buAutoNum type="arabicPeriod"/>
              <a:defRPr/>
            </a:pPr>
            <a:r>
              <a:rPr lang="en-GB" altLang="en-US" dirty="0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my brother </a:t>
            </a:r>
            <a:r>
              <a:rPr lang="en-GB" altLang="en-US" dirty="0" err="1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zach</a:t>
            </a:r>
            <a:r>
              <a:rPr lang="en-GB" altLang="en-US" dirty="0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 and </a:t>
            </a:r>
            <a:r>
              <a:rPr lang="en-GB" altLang="en-US" dirty="0" err="1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i</a:t>
            </a:r>
            <a:r>
              <a:rPr lang="en-GB" altLang="en-US" dirty="0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 watch football every </a:t>
            </a:r>
            <a:r>
              <a:rPr lang="en-GB" altLang="en-US" dirty="0" err="1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saturday</a:t>
            </a:r>
            <a:r>
              <a:rPr lang="en-GB" altLang="en-US" dirty="0">
                <a:latin typeface="XCCW DH A" panose="03050602040000000000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 night.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201" y="2875616"/>
            <a:ext cx="5520137" cy="2998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5793" y="2291254"/>
            <a:ext cx="330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XCCW DH A" panose="03050602040000000000" pitchFamily="66" charset="0"/>
              </a:rPr>
              <a:t>Challenge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06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597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Sassoon Infant Rg</vt:lpstr>
      <vt:lpstr>Twinkl Sb</vt:lpstr>
      <vt:lpstr>XCCW DH A</vt:lpstr>
      <vt:lpstr>Office Theme</vt:lpstr>
      <vt:lpstr>English Home Learning</vt:lpstr>
      <vt:lpstr>This week…</vt:lpstr>
      <vt:lpstr>Day 1 – Recap</vt:lpstr>
      <vt:lpstr>Day 1 – Capital Letters</vt:lpstr>
      <vt:lpstr>Day 1 – Capital letters – Proper nouns.</vt:lpstr>
      <vt:lpstr>PowerPoint Presentation</vt:lpstr>
      <vt:lpstr>PowerPoint Presentation</vt:lpstr>
      <vt:lpstr>PowerPoint Presentation</vt:lpstr>
      <vt:lpstr>PowerPoint Presentation</vt:lpstr>
      <vt:lpstr>Day 2 – Handwriting ‘ous’ </vt:lpstr>
      <vt:lpstr>Complete two lines of the following:</vt:lpstr>
      <vt:lpstr>Task 2: Practise other letters</vt:lpstr>
      <vt:lpstr>Task 3: Practise the sentence</vt:lpstr>
      <vt:lpstr>Extension</vt:lpstr>
      <vt:lpstr>Day 3  – Reading Comprehension  </vt:lpstr>
      <vt:lpstr>Day 4 – Using extended noun phrases and adjective to describe a setting</vt:lpstr>
      <vt:lpstr>PowerPoint Presentation</vt:lpstr>
      <vt:lpstr>Adjectives – Describing words</vt:lpstr>
      <vt:lpstr>Use the ENP and Adjective mats to help you describe these settings. Remember to write in full sentences.</vt:lpstr>
      <vt:lpstr>Day 5 – Draw your own fantasy setting and write a paragraph describing it.</vt:lpstr>
      <vt:lpstr>Now write a paragraph describing your setting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Tahir Mahmood</cp:lastModifiedBy>
  <cp:revision>119</cp:revision>
  <dcterms:created xsi:type="dcterms:W3CDTF">2020-09-11T10:00:33Z</dcterms:created>
  <dcterms:modified xsi:type="dcterms:W3CDTF">2020-11-27T12:47:27Z</dcterms:modified>
</cp:coreProperties>
</file>