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8" r:id="rId2"/>
    <p:sldId id="264" r:id="rId3"/>
    <p:sldId id="505" r:id="rId4"/>
    <p:sldId id="589" r:id="rId5"/>
    <p:sldId id="590" r:id="rId6"/>
    <p:sldId id="591" r:id="rId7"/>
    <p:sldId id="592" r:id="rId8"/>
    <p:sldId id="593" r:id="rId9"/>
    <p:sldId id="594" r:id="rId10"/>
    <p:sldId id="527" r:id="rId11"/>
    <p:sldId id="595" r:id="rId12"/>
    <p:sldId id="596" r:id="rId13"/>
    <p:sldId id="602" r:id="rId14"/>
    <p:sldId id="601" r:id="rId15"/>
    <p:sldId id="603" r:id="rId16"/>
    <p:sldId id="600" r:id="rId17"/>
    <p:sldId id="557" r:id="rId18"/>
    <p:sldId id="578" r:id="rId19"/>
    <p:sldId id="579" r:id="rId20"/>
    <p:sldId id="580" r:id="rId21"/>
    <p:sldId id="581" r:id="rId22"/>
    <p:sldId id="582" r:id="rId23"/>
    <p:sldId id="583" r:id="rId24"/>
    <p:sldId id="584" r:id="rId25"/>
    <p:sldId id="585" r:id="rId26"/>
    <p:sldId id="586" r:id="rId27"/>
    <p:sldId id="587" r:id="rId28"/>
    <p:sldId id="588" r:id="rId29"/>
    <p:sldId id="526" r:id="rId30"/>
    <p:sldId id="604" r:id="rId31"/>
    <p:sldId id="605" r:id="rId32"/>
    <p:sldId id="606" r:id="rId33"/>
    <p:sldId id="607" r:id="rId34"/>
    <p:sldId id="466" r:id="rId35"/>
    <p:sldId id="467" r:id="rId36"/>
    <p:sldId id="522" r:id="rId37"/>
    <p:sldId id="523" r:id="rId38"/>
    <p:sldId id="52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62230F-4A9E-4D88-AF44-1B4652FC4228}">
          <p14:sldIdLst>
            <p14:sldId id="278"/>
            <p14:sldId id="264"/>
            <p14:sldId id="505"/>
            <p14:sldId id="589"/>
            <p14:sldId id="590"/>
            <p14:sldId id="591"/>
            <p14:sldId id="592"/>
            <p14:sldId id="593"/>
            <p14:sldId id="594"/>
            <p14:sldId id="527"/>
            <p14:sldId id="595"/>
            <p14:sldId id="596"/>
            <p14:sldId id="602"/>
            <p14:sldId id="601"/>
            <p14:sldId id="603"/>
            <p14:sldId id="600"/>
            <p14:sldId id="557"/>
            <p14:sldId id="578"/>
            <p14:sldId id="579"/>
            <p14:sldId id="580"/>
            <p14:sldId id="581"/>
            <p14:sldId id="582"/>
            <p14:sldId id="583"/>
            <p14:sldId id="584"/>
            <p14:sldId id="585"/>
            <p14:sldId id="586"/>
            <p14:sldId id="587"/>
            <p14:sldId id="588"/>
            <p14:sldId id="526"/>
            <p14:sldId id="604"/>
            <p14:sldId id="605"/>
            <p14:sldId id="606"/>
            <p14:sldId id="607"/>
            <p14:sldId id="466"/>
            <p14:sldId id="467"/>
            <p14:sldId id="522"/>
            <p14:sldId id="523"/>
            <p14:sldId id="524"/>
          </p14:sldIdLst>
        </p14:section>
        <p14:section name="Untitled Section" id="{22C2080A-8B07-4F75-A261-A572CF379B4B}">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sa Batool" initials="A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3" d="100"/>
          <a:sy n="73"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DFA96-9B73-4F80-9DC0-F8D72EE00BA4}" type="datetimeFigureOut">
              <a:rPr lang="en-GB" smtClean="0"/>
              <a:t>21/11/2020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36C61-C168-4327-957F-E1D75BBC11F9}" type="slidenum">
              <a:rPr lang="en-GB" smtClean="0"/>
              <a:t>‹#›</a:t>
            </a:fld>
            <a:endParaRPr lang="en-GB"/>
          </a:p>
        </p:txBody>
      </p:sp>
    </p:spTree>
    <p:extLst>
      <p:ext uri="{BB962C8B-B14F-4D97-AF65-F5344CB8AC3E}">
        <p14:creationId xmlns:p14="http://schemas.microsoft.com/office/powerpoint/2010/main" val="130997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00162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9678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696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1934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EC87E-098F-49D6-A602-F1830A14D490}"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03198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CEC87E-098F-49D6-A602-F1830A14D490}"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37550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CEC87E-098F-49D6-A602-F1830A14D490}" type="datetimeFigureOut">
              <a:rPr lang="en-GB" smtClean="0"/>
              <a:t>21/11/2020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8080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CEC87E-098F-49D6-A602-F1830A14D490}" type="datetimeFigureOut">
              <a:rPr lang="en-GB" smtClean="0"/>
              <a:t>21/11/2020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6027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C87E-098F-49D6-A602-F1830A14D490}" type="datetimeFigureOut">
              <a:rPr lang="en-GB" smtClean="0"/>
              <a:t>21/11/2020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1473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03363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80705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EC87E-098F-49D6-A602-F1830A14D490}" type="datetimeFigureOut">
              <a:rPr lang="en-GB" smtClean="0"/>
              <a:t>21/11/2020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6A90-63EB-48E3-BE19-82809635B81E}" type="slidenum">
              <a:rPr lang="en-GB" smtClean="0"/>
              <a:t>‹#›</a:t>
            </a:fld>
            <a:endParaRPr lang="en-GB"/>
          </a:p>
        </p:txBody>
      </p:sp>
    </p:spTree>
    <p:extLst>
      <p:ext uri="{BB962C8B-B14F-4D97-AF65-F5344CB8AC3E}">
        <p14:creationId xmlns:p14="http://schemas.microsoft.com/office/powerpoint/2010/main" val="122392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almqR0KCCw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v4ShRREe26w"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bitesize/topics/zcbkcj6/articles/z2mqw6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bitesize/topics/zcbkcj6/articles/z3yfng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topics/zcbkcj6/articles/zp99cj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bitesize/topics/zcbkcj6/articles/zgxx2n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bc.co.uk/bitesize/topics/zcbkcj6/articles/z9ffng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bc.co.uk/bitesize/articles/z7ryy4j"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7917" y="1122363"/>
            <a:ext cx="10179269" cy="23876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dirty="0" smtClean="0">
                <a:latin typeface="Debbie Hepplewhite Print Font" panose="03050602040000000000" pitchFamily="66" charset="0"/>
              </a:rPr>
              <a:t>Curriculum Home Learning</a:t>
            </a:r>
            <a:endParaRPr lang="en-GB" sz="4800" dirty="0">
              <a:latin typeface="Debbie Hepplewhite Print Font" panose="03050602040000000000" pitchFamily="66" charset="0"/>
            </a:endParaRPr>
          </a:p>
        </p:txBody>
      </p:sp>
      <p:sp>
        <p:nvSpPr>
          <p:cNvPr id="3" name="Subtitle 2"/>
          <p:cNvSpPr txBox="1">
            <a:spLocks/>
          </p:cNvSpPr>
          <p:nvPr/>
        </p:nvSpPr>
        <p:spPr>
          <a:xfrm>
            <a:off x="1524000" y="3028950"/>
            <a:ext cx="9144000" cy="2228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smtClean="0"/>
              <a:t>                </a:t>
            </a:r>
            <a:r>
              <a:rPr lang="en-GB" sz="2400" dirty="0" smtClean="0">
                <a:latin typeface="Debbie Hepplewhite Print Font" panose="03050602040000000000" pitchFamily="66" charset="0"/>
              </a:rPr>
              <a:t>Week Beginning W/C 30.11.2020</a:t>
            </a:r>
            <a:endParaRPr lang="en-GB" sz="2400" dirty="0">
              <a:latin typeface="Debbie Hepplewhite Print Font" panose="03050602040000000000" pitchFamily="66" charset="0"/>
            </a:endParaRPr>
          </a:p>
        </p:txBody>
      </p:sp>
    </p:spTree>
    <p:extLst>
      <p:ext uri="{BB962C8B-B14F-4D97-AF65-F5344CB8AC3E}">
        <p14:creationId xmlns:p14="http://schemas.microsoft.com/office/powerpoint/2010/main" val="1419078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5772"/>
            <a:ext cx="9144000" cy="2387600"/>
          </a:xfrm>
        </p:spPr>
        <p:txBody>
          <a:bodyPr>
            <a:normAutofit/>
          </a:bodyPr>
          <a:lstStyle/>
          <a:p>
            <a:pPr>
              <a:lnSpc>
                <a:spcPct val="150000"/>
              </a:lnSpc>
            </a:pPr>
            <a:r>
              <a:rPr lang="en-GB" dirty="0" smtClean="0">
                <a:latin typeface="Debbie Hepplewhite Print Font" panose="03050602040000000000" pitchFamily="66" charset="0"/>
              </a:rPr>
              <a:t>Day 2 Art</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524000" y="3204473"/>
            <a:ext cx="9144000" cy="1655762"/>
          </a:xfrm>
        </p:spPr>
        <p:txBody>
          <a:bodyPr>
            <a:normAutofit/>
          </a:bodyPr>
          <a:lstStyle/>
          <a:p>
            <a:endParaRPr lang="en-GB" dirty="0" smtClean="0">
              <a:latin typeface="Debbie Hepplewhite Print Font" panose="03050602040000000000" pitchFamily="66" charset="0"/>
            </a:endParaRPr>
          </a:p>
          <a:p>
            <a:pPr>
              <a:lnSpc>
                <a:spcPct val="170000"/>
              </a:lnSpc>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887686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326" y="2024107"/>
            <a:ext cx="10515600" cy="1325563"/>
          </a:xfrm>
        </p:spPr>
        <p:txBody>
          <a:bodyPr>
            <a:normAutofit fontScale="90000"/>
          </a:bodyPr>
          <a:lstStyle/>
          <a:p>
            <a:r>
              <a:rPr lang="en-GB" dirty="0" smtClean="0">
                <a:latin typeface="Debbie Hepplewhite Print Font" panose="03050602040000000000" pitchFamily="66" charset="0"/>
              </a:rPr>
              <a:t>In Art you are going to look at some flower drawings and create your own in your home learning book.</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1239097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34594" y="573167"/>
            <a:ext cx="3695156" cy="5589508"/>
          </a:xfrm>
          <a:prstGeom prst="rect">
            <a:avLst/>
          </a:prstGeom>
        </p:spPr>
      </p:pic>
      <p:sp>
        <p:nvSpPr>
          <p:cNvPr id="5" name="TextBox 4"/>
          <p:cNvSpPr txBox="1"/>
          <p:nvPr/>
        </p:nvSpPr>
        <p:spPr>
          <a:xfrm>
            <a:off x="222069" y="573167"/>
            <a:ext cx="4885508" cy="3046988"/>
          </a:xfrm>
          <a:prstGeom prst="rect">
            <a:avLst/>
          </a:prstGeom>
          <a:noFill/>
        </p:spPr>
        <p:txBody>
          <a:bodyPr wrap="square" rtlCol="0">
            <a:spAutoFit/>
          </a:bodyPr>
          <a:lstStyle/>
          <a:p>
            <a:r>
              <a:rPr lang="en-GB" sz="3200" dirty="0" smtClean="0">
                <a:latin typeface="Debbie Hepplewhite Print Font" panose="03050602040000000000" pitchFamily="66" charset="0"/>
              </a:rPr>
              <a:t>All the pictures on the next few pages were created by a very famous artist called Georgia O’Keefe.</a:t>
            </a: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1368983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1063" y="657361"/>
            <a:ext cx="4696728" cy="5691188"/>
          </a:xfrm>
          <a:prstGeom prst="rect">
            <a:avLst/>
          </a:prstGeom>
        </p:spPr>
      </p:pic>
      <p:sp>
        <p:nvSpPr>
          <p:cNvPr id="3" name="TextBox 2"/>
          <p:cNvSpPr txBox="1"/>
          <p:nvPr/>
        </p:nvSpPr>
        <p:spPr>
          <a:xfrm>
            <a:off x="6727371" y="1463040"/>
            <a:ext cx="4807132" cy="1938992"/>
          </a:xfrm>
          <a:prstGeom prst="rect">
            <a:avLst/>
          </a:prstGeom>
          <a:noFill/>
        </p:spPr>
        <p:txBody>
          <a:bodyPr wrap="square" rtlCol="0">
            <a:spAutoFit/>
          </a:bodyPr>
          <a:lstStyle/>
          <a:p>
            <a:pPr algn="ctr"/>
            <a:r>
              <a:rPr lang="en-GB" sz="4000" dirty="0" smtClean="0">
                <a:latin typeface="Debbie Hepplewhite Print Font" panose="03050602040000000000" pitchFamily="66" charset="0"/>
              </a:rPr>
              <a:t>Notice the colours she has used.</a:t>
            </a:r>
            <a:endParaRPr lang="en-GB" sz="4000" dirty="0">
              <a:latin typeface="Debbie Hepplewhite Print Font" panose="03050602040000000000" pitchFamily="66" charset="0"/>
            </a:endParaRPr>
          </a:p>
        </p:txBody>
      </p:sp>
    </p:spTree>
    <p:extLst>
      <p:ext uri="{BB962C8B-B14F-4D97-AF65-F5344CB8AC3E}">
        <p14:creationId xmlns:p14="http://schemas.microsoft.com/office/powerpoint/2010/main" val="2199002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26551" y="875212"/>
            <a:ext cx="4455768" cy="4877616"/>
          </a:xfrm>
          <a:prstGeom prst="rect">
            <a:avLst/>
          </a:prstGeom>
        </p:spPr>
      </p:pic>
      <p:sp>
        <p:nvSpPr>
          <p:cNvPr id="3" name="TextBox 2"/>
          <p:cNvSpPr txBox="1"/>
          <p:nvPr/>
        </p:nvSpPr>
        <p:spPr>
          <a:xfrm>
            <a:off x="7053943" y="1436914"/>
            <a:ext cx="3644537" cy="3416320"/>
          </a:xfrm>
          <a:prstGeom prst="rect">
            <a:avLst/>
          </a:prstGeom>
          <a:noFill/>
        </p:spPr>
        <p:txBody>
          <a:bodyPr wrap="square" rtlCol="0">
            <a:spAutoFit/>
          </a:bodyPr>
          <a:lstStyle/>
          <a:p>
            <a:r>
              <a:rPr lang="en-GB" sz="3600" dirty="0" smtClean="0">
                <a:latin typeface="Debbie Hepplewhite Print Font" panose="03050602040000000000" pitchFamily="66" charset="0"/>
              </a:rPr>
              <a:t>Which is your favourite?</a:t>
            </a:r>
          </a:p>
          <a:p>
            <a:r>
              <a:rPr lang="en-GB" sz="3600" dirty="0" smtClean="0">
                <a:latin typeface="Debbie Hepplewhite Print Font" panose="03050602040000000000" pitchFamily="66" charset="0"/>
              </a:rPr>
              <a:t>Why did you choose that one?</a:t>
            </a:r>
          </a:p>
        </p:txBody>
      </p:sp>
    </p:spTree>
    <p:extLst>
      <p:ext uri="{BB962C8B-B14F-4D97-AF65-F5344CB8AC3E}">
        <p14:creationId xmlns:p14="http://schemas.microsoft.com/office/powerpoint/2010/main" val="1301207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7463" y="796834"/>
            <a:ext cx="10267406" cy="5632311"/>
          </a:xfrm>
          <a:prstGeom prst="rect">
            <a:avLst/>
          </a:prstGeom>
          <a:noFill/>
        </p:spPr>
        <p:txBody>
          <a:bodyPr wrap="square" rtlCol="0">
            <a:spAutoFit/>
          </a:bodyPr>
          <a:lstStyle/>
          <a:p>
            <a:r>
              <a:rPr lang="en-GB" sz="3600" dirty="0" smtClean="0">
                <a:latin typeface="Debbie Hepplewhite Print Font" panose="03050602040000000000" pitchFamily="66" charset="0"/>
              </a:rPr>
              <a:t>Choose one of the pictures and create your own version in your sketch book. Remember to sketch it very lightly first with your pencil and when you are happy with it you can use crayons to colour it in. If you don’t have any crayons use your pencil and the different types of shading you have learnt to add detail.</a:t>
            </a:r>
            <a:endParaRPr lang="en-GB" sz="3600" dirty="0">
              <a:latin typeface="Debbie Hepplewhite Print Font" panose="03050602040000000000" pitchFamily="66" charset="0"/>
            </a:endParaRPr>
          </a:p>
        </p:txBody>
      </p:sp>
    </p:spTree>
    <p:extLst>
      <p:ext uri="{BB962C8B-B14F-4D97-AF65-F5344CB8AC3E}">
        <p14:creationId xmlns:p14="http://schemas.microsoft.com/office/powerpoint/2010/main" val="1619379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latin typeface="Debbie Hepplewhite Print Font" panose="03050602040000000000" pitchFamily="66" charset="0"/>
              </a:rPr>
              <a:t>If you have any playdough you can create these flowers. Don’t worry if you haven’t any, just enjoy watching the video.</a:t>
            </a:r>
          </a:p>
          <a:p>
            <a:pPr marL="0" indent="0">
              <a:buNone/>
            </a:pPr>
            <a:endParaRPr lang="en-GB" dirty="0">
              <a:latin typeface="Debbie Hepplewhite Print Font" panose="03050602040000000000" pitchFamily="66" charset="0"/>
            </a:endParaRPr>
          </a:p>
          <a:p>
            <a:pPr marL="0" indent="0">
              <a:buNone/>
            </a:pPr>
            <a:r>
              <a:rPr lang="en-GB" dirty="0">
                <a:latin typeface="Debbie Hepplewhite Print Font" panose="03050602040000000000" pitchFamily="66" charset="0"/>
                <a:hlinkClick r:id="rId2"/>
              </a:rPr>
              <a:t>https://</a:t>
            </a:r>
            <a:r>
              <a:rPr lang="en-GB" dirty="0" smtClean="0">
                <a:latin typeface="Debbie Hepplewhite Print Font" panose="03050602040000000000" pitchFamily="66" charset="0"/>
                <a:hlinkClick r:id="rId2"/>
              </a:rPr>
              <a:t>www.youtube.com/watch?v=almqR0KCCw0</a:t>
            </a:r>
            <a:endParaRPr lang="en-GB" dirty="0" smtClean="0">
              <a:latin typeface="Debbie Hepplewhite Print Font" panose="03050602040000000000" pitchFamily="66" charset="0"/>
            </a:endParaRPr>
          </a:p>
          <a:p>
            <a:pPr marL="0" indent="0">
              <a:buNone/>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541831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9618" y="1750423"/>
            <a:ext cx="6858000" cy="2679927"/>
          </a:xfrm>
        </p:spPr>
        <p:txBody>
          <a:bodyPr>
            <a:normAutofit fontScale="90000"/>
          </a:bodyPr>
          <a:lstStyle/>
          <a:p>
            <a:pPr eaLnBrk="1" hangingPunct="1">
              <a:lnSpc>
                <a:spcPct val="150000"/>
              </a:lnSpc>
              <a:defRPr/>
            </a:pPr>
            <a:r>
              <a:rPr lang="en-GB" dirty="0" smtClean="0">
                <a:latin typeface="Debbie Hepplewhite Print Font" panose="03050602040000000000" pitchFamily="66" charset="0"/>
              </a:rPr>
              <a:t/>
            </a:r>
            <a:br>
              <a:rPr lang="en-GB" dirty="0" smtClean="0">
                <a:latin typeface="Debbie Hepplewhite Print Font" panose="03050602040000000000" pitchFamily="66" charset="0"/>
              </a:rPr>
            </a:br>
            <a:r>
              <a:rPr lang="en-GB" dirty="0">
                <a:latin typeface="Debbie Hepplewhite Print Font" panose="03050602040000000000" pitchFamily="66" charset="0"/>
              </a:rPr>
              <a:t/>
            </a:r>
            <a:br>
              <a:rPr lang="en-GB" dirty="0">
                <a:latin typeface="Debbie Hepplewhite Print Font" panose="03050602040000000000" pitchFamily="66" charset="0"/>
              </a:rPr>
            </a:br>
            <a:r>
              <a:rPr lang="en-GB" dirty="0" smtClean="0">
                <a:latin typeface="Debbie Hepplewhite Print Font" panose="03050602040000000000" pitchFamily="66" charset="0"/>
              </a:rPr>
              <a:t>Day 3 RE</a:t>
            </a:r>
            <a:br>
              <a:rPr lang="en-GB" dirty="0" smtClean="0">
                <a:latin typeface="Debbie Hepplewhite Print Font" panose="03050602040000000000" pitchFamily="66" charset="0"/>
              </a:rPr>
            </a:b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2667000" y="2873376"/>
            <a:ext cx="6858000" cy="1241425"/>
          </a:xfrm>
        </p:spPr>
        <p:txBody>
          <a:bodyPr>
            <a:normAutofit fontScale="55000" lnSpcReduction="20000"/>
          </a:bodyPr>
          <a:lstStyle/>
          <a:p>
            <a:pPr eaLnBrk="1" hangingPunct="1">
              <a:lnSpc>
                <a:spcPct val="170000"/>
              </a:lnSpc>
              <a:defRPr/>
            </a:pPr>
            <a:endParaRPr lang="en-GB" sz="8400" dirty="0">
              <a:latin typeface="Debbie Hepplewhite Print Font" panose="03050602040000000000" pitchFamily="66" charset="0"/>
            </a:endParaRPr>
          </a:p>
          <a:p>
            <a:pPr eaLnBrk="1" hangingPunct="1">
              <a:defRPr/>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319775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026" y="0"/>
            <a:ext cx="12032974" cy="6555641"/>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Debbie Hepplewhite Print Font" panose="03050602040000000000" pitchFamily="66" charset="0"/>
                <a:ea typeface="+mn-ea"/>
                <a:cs typeface="+mn-cs"/>
              </a:rPr>
              <a:t>Ground rules - very important</a:t>
            </a:r>
            <a:r>
              <a:rPr kumimoji="0" lang="en-GB" sz="2800" b="1" i="0" u="none" strike="noStrike" kern="1200" cap="none" spc="0" normalizeH="0" baseline="0" noProof="0" dirty="0" smtClean="0">
                <a:ln>
                  <a:noFill/>
                </a:ln>
                <a:solidFill>
                  <a:srgbClr val="000000"/>
                </a:solidFill>
                <a:effectLst/>
                <a:uLnTx/>
                <a:uFillTx/>
                <a:latin typeface="Debbie Hepplewhite Print Font" panose="03050602040000000000" pitchFamily="66"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0000"/>
              </a:solidFill>
              <a:effectLst/>
              <a:uLnTx/>
              <a:uFillTx/>
              <a:latin typeface="Debbie Hepplewhite Print Font" panose="03050602040000000000" pitchFamily="66"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Debbie Hepplewhite Print Font" panose="03050602040000000000" pitchFamily="66" charset="0"/>
                <a:ea typeface="+mn-ea"/>
                <a:cs typeface="+mn-cs"/>
              </a:rPr>
              <a:t>This is a safe space so we do not judge anyone else especially if their beliefs are different from our own.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Debbie Hepplewhite Print Font" panose="03050602040000000000" pitchFamily="66" charset="0"/>
                <a:ea typeface="+mn-ea"/>
                <a:cs typeface="+mn-cs"/>
              </a:rPr>
              <a:t>We do not laugh or make fun or criticise each other and we certainly do not tell anyone else they are wrong because we are all allowed to believe what we choose.</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Debbie Hepplewhite Print Font" panose="03050602040000000000" pitchFamily="66" charset="0"/>
                <a:ea typeface="+mn-ea"/>
                <a:cs typeface="+mn-cs"/>
              </a:rPr>
              <a:t>You can keep your beliefs private or share them with others.</a:t>
            </a:r>
          </a:p>
        </p:txBody>
      </p:sp>
    </p:spTree>
    <p:extLst>
      <p:ext uri="{BB962C8B-B14F-4D97-AF65-F5344CB8AC3E}">
        <p14:creationId xmlns:p14="http://schemas.microsoft.com/office/powerpoint/2010/main" val="3825319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992187" y="213795"/>
            <a:ext cx="10211113" cy="6047857"/>
          </a:xfrm>
          <a:prstGeom prst="rect">
            <a:avLst/>
          </a:prstGeom>
        </p:spPr>
      </p:pic>
    </p:spTree>
    <p:extLst>
      <p:ext uri="{BB962C8B-B14F-4D97-AF65-F5344CB8AC3E}">
        <p14:creationId xmlns:p14="http://schemas.microsoft.com/office/powerpoint/2010/main" val="639137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Debbie Hepplewhite Print Font" panose="03050602040000000000" pitchFamily="66" charset="0"/>
              </a:rPr>
              <a:t>This week…</a:t>
            </a:r>
            <a:endParaRPr lang="en-GB" sz="2400" dirty="0">
              <a:latin typeface="Debbie Hepplewhite Print Font" panose="03050602040000000000" pitchFamily="66" charset="0"/>
            </a:endParaRPr>
          </a:p>
        </p:txBody>
      </p:sp>
      <p:sp>
        <p:nvSpPr>
          <p:cNvPr id="3" name="Content Placeholder 2"/>
          <p:cNvSpPr>
            <a:spLocks noGrp="1"/>
          </p:cNvSpPr>
          <p:nvPr>
            <p:ph idx="1"/>
          </p:nvPr>
        </p:nvSpPr>
        <p:spPr/>
        <p:txBody>
          <a:bodyPr>
            <a:normAutofit/>
          </a:bodyPr>
          <a:lstStyle/>
          <a:p>
            <a:r>
              <a:rPr lang="en-GB" sz="2400" dirty="0" smtClean="0">
                <a:latin typeface="Debbie Hepplewhite Print Font" panose="03050602040000000000" pitchFamily="66" charset="0"/>
              </a:rPr>
              <a:t>Day 1 – Music – Musical vocabulary</a:t>
            </a:r>
          </a:p>
          <a:p>
            <a:r>
              <a:rPr lang="en-GB" sz="2400" dirty="0" smtClean="0">
                <a:latin typeface="Debbie Hepplewhite Print Font" panose="03050602040000000000" pitchFamily="66" charset="0"/>
              </a:rPr>
              <a:t>Day 2 – Art – Flower design.</a:t>
            </a:r>
          </a:p>
          <a:p>
            <a:r>
              <a:rPr lang="en-GB" sz="2400" dirty="0" smtClean="0">
                <a:latin typeface="Debbie Hepplewhite Print Font" panose="03050602040000000000" pitchFamily="66" charset="0"/>
              </a:rPr>
              <a:t>Day 3 – RE – The Islamic Creation Story</a:t>
            </a:r>
          </a:p>
          <a:p>
            <a:r>
              <a:rPr lang="en-GB" sz="2400" dirty="0" smtClean="0">
                <a:latin typeface="Debbie Hepplewhite Print Font" panose="03050602040000000000" pitchFamily="66" charset="0"/>
              </a:rPr>
              <a:t>Day 4 – Spanish - Numbers</a:t>
            </a:r>
          </a:p>
          <a:p>
            <a:r>
              <a:rPr lang="en-GB" sz="2400" dirty="0" smtClean="0">
                <a:latin typeface="Debbie Hepplewhite Print Font" panose="03050602040000000000" pitchFamily="66" charset="0"/>
              </a:rPr>
              <a:t>Day 5 – PE – PE with Joe and Cosmic Yoga</a:t>
            </a:r>
            <a:endParaRPr lang="en-GB" dirty="0">
              <a:solidFill>
                <a:srgbClr val="FF0000"/>
              </a:solidFill>
            </a:endParaRPr>
          </a:p>
        </p:txBody>
      </p:sp>
    </p:spTree>
    <p:extLst>
      <p:ext uri="{BB962C8B-B14F-4D97-AF65-F5344CB8AC3E}">
        <p14:creationId xmlns:p14="http://schemas.microsoft.com/office/powerpoint/2010/main" val="4268746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21" y="695739"/>
            <a:ext cx="10691191" cy="5605669"/>
          </a:xfrm>
        </p:spPr>
        <p:txBody>
          <a:bodyPr>
            <a:noAutofit/>
          </a:bodyPr>
          <a:lstStyle/>
          <a:p>
            <a:pPr>
              <a:lnSpc>
                <a:spcPct val="150000"/>
              </a:lnSpc>
            </a:pPr>
            <a:r>
              <a:rPr lang="en-GB" sz="2000" b="1" u="sng" dirty="0">
                <a:latin typeface="Debbie Hepplewhite Print Font" panose="03050602040000000000" pitchFamily="66" charset="0"/>
              </a:rPr>
              <a:t>Islamic Creation </a:t>
            </a:r>
            <a:r>
              <a:rPr lang="en-GB" sz="2000" b="1" u="sng" dirty="0" smtClean="0">
                <a:latin typeface="Debbie Hepplewhite Print Font" panose="03050602040000000000" pitchFamily="66" charset="0"/>
              </a:rPr>
              <a:t>Story</a:t>
            </a:r>
            <a:br>
              <a:rPr lang="en-GB" sz="2000" b="1" u="sng" dirty="0" smtClean="0">
                <a:latin typeface="Debbie Hepplewhite Print Font" panose="03050602040000000000" pitchFamily="66" charset="0"/>
              </a:rPr>
            </a:br>
            <a:r>
              <a:rPr lang="en-GB" sz="2000" dirty="0" smtClean="0">
                <a:latin typeface="Debbie Hepplewhite Print Font" panose="03050602040000000000" pitchFamily="66" charset="0"/>
              </a:rPr>
              <a:t>The </a:t>
            </a:r>
            <a:r>
              <a:rPr lang="en-GB" sz="2000" dirty="0">
                <a:latin typeface="Debbie Hepplewhite Print Font" panose="03050602040000000000" pitchFamily="66" charset="0"/>
              </a:rPr>
              <a:t>sun came and by mid morning Bashir and his mother were settled in the garden. She sat in a garden chair, he roamed about the garden looking at the plants. There was a young tree near the pond. Its glossy leaves fascinate him. </a:t>
            </a:r>
            <a:br>
              <a:rPr lang="en-GB" sz="2000" dirty="0">
                <a:latin typeface="Debbie Hepplewhite Print Font" panose="03050602040000000000" pitchFamily="66" charset="0"/>
              </a:rPr>
            </a:br>
            <a:r>
              <a:rPr lang="en-GB" sz="2000" dirty="0">
                <a:latin typeface="Debbie Hepplewhite Print Font" panose="03050602040000000000" pitchFamily="66" charset="0"/>
              </a:rPr>
              <a:t>Wanting a closer look he began to pull at a spray of leaves, intending to break it off.</a:t>
            </a:r>
            <a:br>
              <a:rPr lang="en-GB" sz="2000" dirty="0">
                <a:latin typeface="Debbie Hepplewhite Print Font" panose="03050602040000000000" pitchFamily="66" charset="0"/>
              </a:rPr>
            </a:br>
            <a:r>
              <a:rPr lang="en-GB" sz="2000" dirty="0">
                <a:latin typeface="Debbie Hepplewhite Print Font" panose="03050602040000000000" pitchFamily="66" charset="0"/>
              </a:rPr>
              <a:t>‘Don’t do that Bashir,’ his mother called out.</a:t>
            </a:r>
            <a:br>
              <a:rPr lang="en-GB" sz="2000" dirty="0">
                <a:latin typeface="Debbie Hepplewhite Print Font" panose="03050602040000000000" pitchFamily="66" charset="0"/>
              </a:rPr>
            </a:br>
            <a:r>
              <a:rPr lang="en-GB" sz="2000" dirty="0">
                <a:latin typeface="Debbie Hepplewhite Print Font" panose="03050602040000000000" pitchFamily="66" charset="0"/>
              </a:rPr>
              <a:t>‘Why not?’ he asked.</a:t>
            </a:r>
            <a:br>
              <a:rPr lang="en-GB" sz="2000" dirty="0">
                <a:latin typeface="Debbie Hepplewhite Print Font" panose="03050602040000000000" pitchFamily="66" charset="0"/>
              </a:rPr>
            </a:br>
            <a:r>
              <a:rPr lang="en-GB" sz="2000" dirty="0">
                <a:latin typeface="Debbie Hepplewhite Print Font" panose="03050602040000000000" pitchFamily="66" charset="0"/>
              </a:rPr>
              <a:t>‘Come here and I will tell you,’ his mother said. Bashir sat by his mothers chair and listened. ‘You see,’ she began ‘We are Muslims - and you are a Muslim, remember - try to look after all living things. And that includes plants.’</a:t>
            </a:r>
            <a:br>
              <a:rPr lang="en-GB" sz="2000" dirty="0">
                <a:latin typeface="Debbie Hepplewhite Print Font" panose="03050602040000000000" pitchFamily="66" charset="0"/>
              </a:rPr>
            </a:br>
            <a:r>
              <a:rPr lang="en-GB" sz="2000" dirty="0">
                <a:latin typeface="Debbie Hepplewhite Print Font" panose="03050602040000000000" pitchFamily="66" charset="0"/>
              </a:rPr>
              <a:t>‘But why?’</a:t>
            </a:r>
            <a:br>
              <a:rPr lang="en-GB" sz="2000" dirty="0">
                <a:latin typeface="Debbie Hepplewhite Print Font" panose="03050602040000000000" pitchFamily="66" charset="0"/>
              </a:rPr>
            </a:br>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4245829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21" y="695739"/>
            <a:ext cx="10691191" cy="5605669"/>
          </a:xfrm>
        </p:spPr>
        <p:txBody>
          <a:bodyPr>
            <a:noAutofit/>
          </a:bodyPr>
          <a:lstStyle/>
          <a:p>
            <a:pPr>
              <a:lnSpc>
                <a:spcPct val="150000"/>
              </a:lnSpc>
            </a:pPr>
            <a:r>
              <a:rPr lang="en-GB" sz="2000" b="1" u="sng" dirty="0">
                <a:latin typeface="Debbie Hepplewhite Print Font" panose="03050602040000000000" pitchFamily="66" charset="0"/>
              </a:rPr>
              <a:t>Islamic Creation </a:t>
            </a:r>
            <a:r>
              <a:rPr lang="en-GB" sz="2000" b="1" u="sng" dirty="0" smtClean="0">
                <a:latin typeface="Debbie Hepplewhite Print Font" panose="03050602040000000000" pitchFamily="66" charset="0"/>
              </a:rPr>
              <a:t>Story</a:t>
            </a:r>
            <a:br>
              <a:rPr lang="en-GB" sz="2000" b="1" u="sng" dirty="0" smtClean="0">
                <a:latin typeface="Debbie Hepplewhite Print Font" panose="03050602040000000000" pitchFamily="66" charset="0"/>
              </a:rPr>
            </a:br>
            <a:r>
              <a:rPr lang="en-GB" sz="2000" dirty="0">
                <a:latin typeface="Debbie Hepplewhite Print Font" panose="03050602040000000000" pitchFamily="66" charset="0"/>
              </a:rPr>
              <a:t>His mother wondered how she could best convince her son. ‘Go and get the magnifying glass from the drawer. I will show you why we try to look after plants.’</a:t>
            </a:r>
            <a:br>
              <a:rPr lang="en-GB" sz="2000" dirty="0">
                <a:latin typeface="Debbie Hepplewhite Print Font" panose="03050602040000000000" pitchFamily="66" charset="0"/>
              </a:rPr>
            </a:br>
            <a:r>
              <a:rPr lang="en-GB" sz="2000" dirty="0">
                <a:latin typeface="Debbie Hepplewhite Print Font" panose="03050602040000000000" pitchFamily="66" charset="0"/>
              </a:rPr>
              <a:t>They knelt by the tree and studied one of the leaves under the magnifying glass. Bashir could see the veins running through the leaf, making a wonderful, delicate pattern, and the sunlight shone through, making the green seem to glow. ‘It’s beautiful,’ he said. They sat by the tree. ‘Do you know why this leaf is so beautiful?’ </a:t>
            </a:r>
            <a:r>
              <a:rPr lang="en-GB" sz="2000" dirty="0" err="1">
                <a:latin typeface="Debbie Hepplewhite Print Font" panose="03050602040000000000" pitchFamily="66" charset="0"/>
              </a:rPr>
              <a:t>Bashirs</a:t>
            </a:r>
            <a:r>
              <a:rPr lang="en-GB" sz="2000" dirty="0">
                <a:latin typeface="Debbie Hepplewhite Print Font" panose="03050602040000000000" pitchFamily="66" charset="0"/>
              </a:rPr>
              <a:t> mother asked. The boy shook his head. </a:t>
            </a:r>
            <a:br>
              <a:rPr lang="en-GB" sz="2000" dirty="0">
                <a:latin typeface="Debbie Hepplewhite Print Font" panose="03050602040000000000" pitchFamily="66" charset="0"/>
              </a:rPr>
            </a:br>
            <a:r>
              <a:rPr lang="en-GB" sz="2000" dirty="0">
                <a:latin typeface="Debbie Hepplewhite Print Font" panose="03050602040000000000" pitchFamily="66" charset="0"/>
              </a:rPr>
              <a:t>‘It is a sign that God made it.’</a:t>
            </a:r>
            <a:br>
              <a:rPr lang="en-GB" sz="2000" dirty="0">
                <a:latin typeface="Debbie Hepplewhite Print Font" panose="03050602040000000000" pitchFamily="66" charset="0"/>
              </a:rPr>
            </a:br>
            <a:r>
              <a:rPr lang="en-GB" sz="2000" b="1" u="sng" dirty="0" smtClean="0">
                <a:latin typeface="Debbie Hepplewhite Print Font" panose="03050602040000000000" pitchFamily="66" charset="0"/>
              </a:rPr>
              <a:t/>
            </a:r>
            <a:br>
              <a:rPr lang="en-GB" sz="2000" b="1" u="sng" dirty="0" smtClean="0">
                <a:latin typeface="Debbie Hepplewhite Print Font" panose="03050602040000000000" pitchFamily="66" charset="0"/>
              </a:rPr>
            </a:br>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1397182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21" y="695739"/>
            <a:ext cx="10691191" cy="5605669"/>
          </a:xfrm>
        </p:spPr>
        <p:txBody>
          <a:bodyPr>
            <a:noAutofit/>
          </a:bodyPr>
          <a:lstStyle/>
          <a:p>
            <a:pPr>
              <a:lnSpc>
                <a:spcPct val="150000"/>
              </a:lnSpc>
            </a:pPr>
            <a:r>
              <a:rPr lang="en-GB" sz="2000" b="1" u="sng" dirty="0">
                <a:latin typeface="Debbie Hepplewhite Print Font" panose="03050602040000000000" pitchFamily="66" charset="0"/>
              </a:rPr>
              <a:t>Islamic Creation </a:t>
            </a:r>
            <a:r>
              <a:rPr lang="en-GB" sz="2000" b="1" u="sng" dirty="0" smtClean="0">
                <a:latin typeface="Debbie Hepplewhite Print Font" panose="03050602040000000000" pitchFamily="66" charset="0"/>
              </a:rPr>
              <a:t>Story</a:t>
            </a:r>
            <a:br>
              <a:rPr lang="en-GB" sz="2000" b="1" u="sng" dirty="0" smtClean="0">
                <a:latin typeface="Debbie Hepplewhite Print Font" panose="03050602040000000000" pitchFamily="66" charset="0"/>
              </a:rPr>
            </a:br>
            <a:r>
              <a:rPr lang="en-GB" sz="2000" dirty="0">
                <a:latin typeface="Debbie Hepplewhite Print Font" panose="03050602040000000000" pitchFamily="66" charset="0"/>
              </a:rPr>
              <a:t>Bashir said ‘Did He make everything in the garden?’</a:t>
            </a:r>
            <a:br>
              <a:rPr lang="en-GB" sz="2000" dirty="0">
                <a:latin typeface="Debbie Hepplewhite Print Font" panose="03050602040000000000" pitchFamily="66" charset="0"/>
              </a:rPr>
            </a:br>
            <a:r>
              <a:rPr lang="en-GB" sz="2000" dirty="0">
                <a:latin typeface="Debbie Hepplewhite Print Font" panose="03050602040000000000" pitchFamily="66" charset="0"/>
              </a:rPr>
              <a:t>‘He did. In fact he made the whole world. Shall I tell you about it?’ Bashir settled down to listen. ‘The </a:t>
            </a:r>
            <a:r>
              <a:rPr lang="en-GB" sz="2000" dirty="0" err="1">
                <a:latin typeface="Debbie Hepplewhite Print Font" panose="03050602040000000000" pitchFamily="66" charset="0"/>
              </a:rPr>
              <a:t>Qu’ran</a:t>
            </a:r>
            <a:r>
              <a:rPr lang="en-GB" sz="2000" dirty="0">
                <a:latin typeface="Debbie Hepplewhite Print Font" panose="03050602040000000000" pitchFamily="66" charset="0"/>
              </a:rPr>
              <a:t> says,’ his mother began, ‘that God had a throne in heaven. He spread out the earth below Him and shaped tall mountains. Then he made rivers and plants and the fruits on the trees. He made sure that the rain fell so that all His plants might continue to grow and bear fruit. He also made the sun so that the day was flooded with light. And He made the night with its moon and stars.’</a:t>
            </a:r>
            <a:br>
              <a:rPr lang="en-GB" sz="2000"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b="1" u="sng" dirty="0" smtClean="0">
                <a:latin typeface="Debbie Hepplewhite Print Font" panose="03050602040000000000" pitchFamily="66" charset="0"/>
              </a:rPr>
              <a:t/>
            </a:r>
            <a:br>
              <a:rPr lang="en-GB" sz="2000" b="1" u="sng" dirty="0" smtClean="0">
                <a:latin typeface="Debbie Hepplewhite Print Font" panose="03050602040000000000" pitchFamily="66" charset="0"/>
              </a:rPr>
            </a:br>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3383968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2" y="1252331"/>
            <a:ext cx="10691191" cy="5605669"/>
          </a:xfrm>
        </p:spPr>
        <p:txBody>
          <a:bodyPr>
            <a:noAutofit/>
          </a:bodyPr>
          <a:lstStyle/>
          <a:p>
            <a:pPr>
              <a:lnSpc>
                <a:spcPct val="150000"/>
              </a:lnSpc>
            </a:pPr>
            <a:r>
              <a:rPr lang="en-GB" sz="1500" b="1" u="sng" dirty="0">
                <a:latin typeface="Debbie Hepplewhite Print Font" panose="03050602040000000000" pitchFamily="66" charset="0"/>
              </a:rPr>
              <a:t>Islamic Creation </a:t>
            </a:r>
            <a:r>
              <a:rPr lang="en-GB" sz="1500" b="1" u="sng" dirty="0" smtClean="0">
                <a:latin typeface="Debbie Hepplewhite Print Font" panose="03050602040000000000" pitchFamily="66" charset="0"/>
              </a:rPr>
              <a:t>Story</a:t>
            </a:r>
            <a:br>
              <a:rPr lang="en-GB" sz="1500" b="1" u="sng" dirty="0" smtClean="0">
                <a:latin typeface="Debbie Hepplewhite Print Font" panose="03050602040000000000" pitchFamily="66" charset="0"/>
              </a:rPr>
            </a:br>
            <a:r>
              <a:rPr lang="en-GB" sz="1500" dirty="0">
                <a:latin typeface="Debbie Hepplewhite Print Font" panose="03050602040000000000" pitchFamily="66" charset="0"/>
              </a:rPr>
              <a:t>‘How did He do all these things?’ Bashir wanted to know.</a:t>
            </a:r>
            <a:br>
              <a:rPr lang="en-GB" sz="1500" dirty="0">
                <a:latin typeface="Debbie Hepplewhite Print Font" panose="03050602040000000000" pitchFamily="66" charset="0"/>
              </a:rPr>
            </a:br>
            <a:r>
              <a:rPr lang="en-GB" sz="1500" dirty="0">
                <a:latin typeface="Debbie Hepplewhite Print Font" panose="03050602040000000000" pitchFamily="66" charset="0"/>
              </a:rPr>
              <a:t>‘He just said “Be” and it happened,’ his mother answered.</a:t>
            </a:r>
            <a:br>
              <a:rPr lang="en-GB" sz="1500" dirty="0">
                <a:latin typeface="Debbie Hepplewhite Print Font" panose="03050602040000000000" pitchFamily="66" charset="0"/>
              </a:rPr>
            </a:br>
            <a:r>
              <a:rPr lang="en-GB" sz="1500" dirty="0">
                <a:latin typeface="Debbie Hepplewhite Print Font" panose="03050602040000000000" pitchFamily="66" charset="0"/>
              </a:rPr>
              <a:t>‘Did God make us too?’ Bashir asked, his face suddenly eager.</a:t>
            </a:r>
            <a:br>
              <a:rPr lang="en-GB" sz="1500" dirty="0">
                <a:latin typeface="Debbie Hepplewhite Print Font" panose="03050602040000000000" pitchFamily="66" charset="0"/>
              </a:rPr>
            </a:br>
            <a:r>
              <a:rPr lang="en-GB" sz="1500" dirty="0">
                <a:latin typeface="Debbie Hepplewhite Print Font" panose="03050602040000000000" pitchFamily="66" charset="0"/>
              </a:rPr>
              <a:t>His mother took him on her lap. ‘He did. He made the first human beings out of dust. He made them different colours and gave them </a:t>
            </a:r>
            <a:br>
              <a:rPr lang="en-GB" sz="1500" dirty="0">
                <a:latin typeface="Debbie Hepplewhite Print Font" panose="03050602040000000000" pitchFamily="66" charset="0"/>
              </a:rPr>
            </a:br>
            <a:r>
              <a:rPr lang="en-GB" sz="1500" dirty="0">
                <a:latin typeface="Debbie Hepplewhite Print Font" panose="03050602040000000000" pitchFamily="66" charset="0"/>
              </a:rPr>
              <a:t>different languages.’</a:t>
            </a:r>
            <a:br>
              <a:rPr lang="en-GB" sz="1500" dirty="0">
                <a:latin typeface="Debbie Hepplewhite Print Font" panose="03050602040000000000" pitchFamily="66" charset="0"/>
              </a:rPr>
            </a:br>
            <a:r>
              <a:rPr lang="en-GB" sz="1500" dirty="0">
                <a:latin typeface="Debbie Hepplewhite Print Font" panose="03050602040000000000" pitchFamily="66" charset="0"/>
              </a:rPr>
              <a:t>‘Did it take Him a long time?’</a:t>
            </a:r>
            <a:br>
              <a:rPr lang="en-GB" sz="1500" dirty="0">
                <a:latin typeface="Debbie Hepplewhite Print Font" panose="03050602040000000000" pitchFamily="66" charset="0"/>
              </a:rPr>
            </a:br>
            <a:r>
              <a:rPr lang="en-GB" sz="1500" dirty="0">
                <a:latin typeface="Debbie Hepplewhite Print Font" panose="03050602040000000000" pitchFamily="66" charset="0"/>
              </a:rPr>
              <a:t>It took Him just six days. And when he had finished He told everyone in Heaven, “Bow down to this man and woman that I have made. They have the breath of my spirit within them.” Now everyone bowed down - except one Jinn. He was called Iblis. </a:t>
            </a:r>
            <a:br>
              <a:rPr lang="en-GB" sz="1500" dirty="0">
                <a:latin typeface="Debbie Hepplewhite Print Font" panose="03050602040000000000" pitchFamily="66" charset="0"/>
              </a:rPr>
            </a:br>
            <a:r>
              <a:rPr lang="en-GB" sz="1500" dirty="0">
                <a:latin typeface="Debbie Hepplewhite Print Font" panose="03050602040000000000" pitchFamily="66" charset="0"/>
              </a:rPr>
              <a:t>Do you know what Iblis said to God?’</a:t>
            </a:r>
            <a:br>
              <a:rPr lang="en-GB" sz="1500" dirty="0">
                <a:latin typeface="Debbie Hepplewhite Print Font" panose="03050602040000000000" pitchFamily="66" charset="0"/>
              </a:rPr>
            </a:br>
            <a:r>
              <a:rPr lang="en-GB" sz="1500" dirty="0">
                <a:latin typeface="Debbie Hepplewhite Print Font" panose="03050602040000000000" pitchFamily="66" charset="0"/>
              </a:rPr>
              <a:t>Bashir shook his head.</a:t>
            </a:r>
            <a:br>
              <a:rPr lang="en-GB" sz="1500" dirty="0">
                <a:latin typeface="Debbie Hepplewhite Print Font" panose="03050602040000000000" pitchFamily="66" charset="0"/>
              </a:rPr>
            </a:br>
            <a:r>
              <a:rPr lang="en-GB" sz="1500" dirty="0">
                <a:latin typeface="Debbie Hepplewhite Print Font" panose="03050602040000000000" pitchFamily="66" charset="0"/>
              </a:rPr>
              <a:t>‘He said, “I will not bow down to something made of mud. I am made of fire which is better than mud.” And he meant it: he refused to bow, and God became angry with him. Iblis was thrown out of heaven - he could not understand Gods creation.’</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b="1" u="sng" dirty="0" smtClean="0">
                <a:latin typeface="Debbie Hepplewhite Print Font" panose="03050602040000000000" pitchFamily="66" charset="0"/>
              </a:rPr>
              <a:t/>
            </a:r>
            <a:br>
              <a:rPr lang="en-GB" sz="1500" b="1" u="sng" dirty="0" smtClean="0">
                <a:latin typeface="Debbie Hepplewhite Print Font" panose="03050602040000000000" pitchFamily="66" charset="0"/>
              </a:rPr>
            </a:br>
            <a:endParaRPr lang="en-GB" sz="1500" dirty="0">
              <a:latin typeface="Debbie Hepplewhite Print Font" panose="03050602040000000000" pitchFamily="66" charset="0"/>
            </a:endParaRPr>
          </a:p>
        </p:txBody>
      </p:sp>
    </p:spTree>
    <p:extLst>
      <p:ext uri="{BB962C8B-B14F-4D97-AF65-F5344CB8AC3E}">
        <p14:creationId xmlns:p14="http://schemas.microsoft.com/office/powerpoint/2010/main" val="199232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2" y="1252331"/>
            <a:ext cx="10691191" cy="5605669"/>
          </a:xfrm>
        </p:spPr>
        <p:txBody>
          <a:bodyPr>
            <a:noAutofit/>
          </a:bodyPr>
          <a:lstStyle/>
          <a:p>
            <a:pPr>
              <a:lnSpc>
                <a:spcPct val="150000"/>
              </a:lnSpc>
            </a:pPr>
            <a:r>
              <a:rPr lang="en-GB" sz="1500" b="1" u="sng" dirty="0">
                <a:latin typeface="Debbie Hepplewhite Print Font" panose="03050602040000000000" pitchFamily="66" charset="0"/>
              </a:rPr>
              <a:t>Islamic Creation </a:t>
            </a:r>
            <a:r>
              <a:rPr lang="en-GB" sz="1500" b="1" u="sng" dirty="0" smtClean="0">
                <a:latin typeface="Debbie Hepplewhite Print Font" panose="03050602040000000000" pitchFamily="66" charset="0"/>
              </a:rPr>
              <a:t>Story</a:t>
            </a:r>
            <a:br>
              <a:rPr lang="en-GB" sz="1500" b="1" u="sng" dirty="0" smtClean="0">
                <a:latin typeface="Debbie Hepplewhite Print Font" panose="03050602040000000000" pitchFamily="66" charset="0"/>
              </a:rPr>
            </a:br>
            <a:r>
              <a:rPr lang="en-GB" sz="1500" dirty="0">
                <a:latin typeface="Debbie Hepplewhite Print Font" panose="03050602040000000000" pitchFamily="66" charset="0"/>
              </a:rPr>
              <a:t>‘How did He do all these things?’ Bashir wanted to know.</a:t>
            </a:r>
            <a:br>
              <a:rPr lang="en-GB" sz="1500" dirty="0">
                <a:latin typeface="Debbie Hepplewhite Print Font" panose="03050602040000000000" pitchFamily="66" charset="0"/>
              </a:rPr>
            </a:br>
            <a:r>
              <a:rPr lang="en-GB" sz="1500" dirty="0">
                <a:latin typeface="Debbie Hepplewhite Print Font" panose="03050602040000000000" pitchFamily="66" charset="0"/>
              </a:rPr>
              <a:t>‘He just said “Be” and it happened,’ his mother answered.</a:t>
            </a:r>
            <a:br>
              <a:rPr lang="en-GB" sz="1500" dirty="0">
                <a:latin typeface="Debbie Hepplewhite Print Font" panose="03050602040000000000" pitchFamily="66" charset="0"/>
              </a:rPr>
            </a:br>
            <a:r>
              <a:rPr lang="en-GB" sz="1500" dirty="0">
                <a:latin typeface="Debbie Hepplewhite Print Font" panose="03050602040000000000" pitchFamily="66" charset="0"/>
              </a:rPr>
              <a:t>‘Did God make us too?’ Bashir asked, his face suddenly eager.</a:t>
            </a:r>
            <a:br>
              <a:rPr lang="en-GB" sz="1500" dirty="0">
                <a:latin typeface="Debbie Hepplewhite Print Font" panose="03050602040000000000" pitchFamily="66" charset="0"/>
              </a:rPr>
            </a:br>
            <a:r>
              <a:rPr lang="en-GB" sz="1500" dirty="0">
                <a:latin typeface="Debbie Hepplewhite Print Font" panose="03050602040000000000" pitchFamily="66" charset="0"/>
              </a:rPr>
              <a:t>His mother took him on her lap. ‘He did. He made the first human beings out of dust. He made them different colours and gave them </a:t>
            </a:r>
            <a:br>
              <a:rPr lang="en-GB" sz="1500" dirty="0">
                <a:latin typeface="Debbie Hepplewhite Print Font" panose="03050602040000000000" pitchFamily="66" charset="0"/>
              </a:rPr>
            </a:br>
            <a:r>
              <a:rPr lang="en-GB" sz="1500" dirty="0">
                <a:latin typeface="Debbie Hepplewhite Print Font" panose="03050602040000000000" pitchFamily="66" charset="0"/>
              </a:rPr>
              <a:t>different languages.’</a:t>
            </a:r>
            <a:br>
              <a:rPr lang="en-GB" sz="1500" dirty="0">
                <a:latin typeface="Debbie Hepplewhite Print Font" panose="03050602040000000000" pitchFamily="66" charset="0"/>
              </a:rPr>
            </a:br>
            <a:r>
              <a:rPr lang="en-GB" sz="1500" dirty="0">
                <a:latin typeface="Debbie Hepplewhite Print Font" panose="03050602040000000000" pitchFamily="66" charset="0"/>
              </a:rPr>
              <a:t>‘Did it take Him a long time?’</a:t>
            </a:r>
            <a:br>
              <a:rPr lang="en-GB" sz="1500" dirty="0">
                <a:latin typeface="Debbie Hepplewhite Print Font" panose="03050602040000000000" pitchFamily="66" charset="0"/>
              </a:rPr>
            </a:br>
            <a:r>
              <a:rPr lang="en-GB" sz="1500" dirty="0">
                <a:latin typeface="Debbie Hepplewhite Print Font" panose="03050602040000000000" pitchFamily="66" charset="0"/>
              </a:rPr>
              <a:t>It took Him just six days. And when he had finished He told everyone in Heaven, “Bow down to this man and woman that I have made. They have the breath of my spirit within them.” Now everyone bowed down - except one Jinn. He was called Iblis. </a:t>
            </a:r>
            <a:br>
              <a:rPr lang="en-GB" sz="1500" dirty="0">
                <a:latin typeface="Debbie Hepplewhite Print Font" panose="03050602040000000000" pitchFamily="66" charset="0"/>
              </a:rPr>
            </a:br>
            <a:r>
              <a:rPr lang="en-GB" sz="1500" dirty="0">
                <a:latin typeface="Debbie Hepplewhite Print Font" panose="03050602040000000000" pitchFamily="66" charset="0"/>
              </a:rPr>
              <a:t>Do you know what Iblis said to God?’</a:t>
            </a:r>
            <a:br>
              <a:rPr lang="en-GB" sz="1500" dirty="0">
                <a:latin typeface="Debbie Hepplewhite Print Font" panose="03050602040000000000" pitchFamily="66" charset="0"/>
              </a:rPr>
            </a:br>
            <a:r>
              <a:rPr lang="en-GB" sz="1500" dirty="0">
                <a:latin typeface="Debbie Hepplewhite Print Font" panose="03050602040000000000" pitchFamily="66" charset="0"/>
              </a:rPr>
              <a:t>Bashir shook his head.</a:t>
            </a:r>
            <a:br>
              <a:rPr lang="en-GB" sz="1500" dirty="0">
                <a:latin typeface="Debbie Hepplewhite Print Font" panose="03050602040000000000" pitchFamily="66" charset="0"/>
              </a:rPr>
            </a:br>
            <a:r>
              <a:rPr lang="en-GB" sz="1500" dirty="0">
                <a:latin typeface="Debbie Hepplewhite Print Font" panose="03050602040000000000" pitchFamily="66" charset="0"/>
              </a:rPr>
              <a:t>‘He said, “I will not bow down to something made of mud. I am made of fire which is better than mud.” And he meant it: he refused to bow, and God became angry with him. Iblis was thrown out of heaven - he could not understand Gods creation.’</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b="1" u="sng" dirty="0" smtClean="0">
                <a:latin typeface="Debbie Hepplewhite Print Font" panose="03050602040000000000" pitchFamily="66" charset="0"/>
              </a:rPr>
              <a:t/>
            </a:r>
            <a:br>
              <a:rPr lang="en-GB" sz="1500" b="1" u="sng" dirty="0" smtClean="0">
                <a:latin typeface="Debbie Hepplewhite Print Font" panose="03050602040000000000" pitchFamily="66" charset="0"/>
              </a:rPr>
            </a:br>
            <a:endParaRPr lang="en-GB" sz="1500" dirty="0">
              <a:latin typeface="Debbie Hepplewhite Print Font" panose="03050602040000000000" pitchFamily="66" charset="0"/>
            </a:endParaRPr>
          </a:p>
        </p:txBody>
      </p:sp>
    </p:spTree>
    <p:extLst>
      <p:ext uri="{BB962C8B-B14F-4D97-AF65-F5344CB8AC3E}">
        <p14:creationId xmlns:p14="http://schemas.microsoft.com/office/powerpoint/2010/main" val="2547541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2" y="1252331"/>
            <a:ext cx="10691191" cy="5605669"/>
          </a:xfrm>
        </p:spPr>
        <p:txBody>
          <a:bodyPr>
            <a:noAutofit/>
          </a:bodyPr>
          <a:lstStyle/>
          <a:p>
            <a:pPr>
              <a:lnSpc>
                <a:spcPct val="150000"/>
              </a:lnSpc>
            </a:pPr>
            <a:r>
              <a:rPr lang="en-GB" sz="2400" b="1" u="sng" dirty="0">
                <a:latin typeface="Debbie Hepplewhite Print Font" panose="03050602040000000000" pitchFamily="66" charset="0"/>
              </a:rPr>
              <a:t>Islamic Creation </a:t>
            </a:r>
            <a:r>
              <a:rPr lang="en-GB" sz="2400" b="1" u="sng" dirty="0" smtClean="0">
                <a:latin typeface="Debbie Hepplewhite Print Font" panose="03050602040000000000" pitchFamily="66" charset="0"/>
              </a:rPr>
              <a:t>Story</a:t>
            </a:r>
            <a:br>
              <a:rPr lang="en-GB" sz="2400" b="1" u="sng" dirty="0" smtClean="0">
                <a:latin typeface="Debbie Hepplewhite Print Font" panose="03050602040000000000" pitchFamily="66" charset="0"/>
              </a:rPr>
            </a:br>
            <a:r>
              <a:rPr lang="en-GB" sz="2400" dirty="0">
                <a:latin typeface="Debbie Hepplewhite Print Font" panose="03050602040000000000" pitchFamily="66" charset="0"/>
              </a:rPr>
              <a:t>Bashir turned and looked at the leaves of the tree again. </a:t>
            </a:r>
            <a:br>
              <a:rPr lang="en-GB" sz="2400" dirty="0">
                <a:latin typeface="Debbie Hepplewhite Print Font" panose="03050602040000000000" pitchFamily="66" charset="0"/>
              </a:rPr>
            </a:br>
            <a:r>
              <a:rPr lang="en-GB" sz="2400" dirty="0">
                <a:latin typeface="Debbie Hepplewhite Print Font" panose="03050602040000000000" pitchFamily="66" charset="0"/>
              </a:rPr>
              <a:t>‘I’ll look after everything in the garden from now on,’ he promised.</a:t>
            </a:r>
            <a:br>
              <a:rPr lang="en-GB" sz="2400" dirty="0">
                <a:latin typeface="Debbie Hepplewhite Print Font" panose="03050602040000000000" pitchFamily="66" charset="0"/>
              </a:rPr>
            </a:br>
            <a:r>
              <a:rPr lang="en-GB" sz="2400" dirty="0">
                <a:latin typeface="Debbie Hepplewhite Print Font" panose="03050602040000000000" pitchFamily="66" charset="0"/>
              </a:rPr>
              <a:t>‘That’s good said his mother. ‘Because God put us here to look after His creation. That’s why I have told you this story. Now, I think I’ll do some gardening. Do you want to help me?’</a:t>
            </a:r>
            <a:br>
              <a:rPr lang="en-GB" sz="2400" dirty="0">
                <a:latin typeface="Debbie Hepplewhite Print Font" panose="03050602040000000000" pitchFamily="66" charset="0"/>
              </a:rPr>
            </a:br>
            <a:r>
              <a:rPr lang="en-GB" sz="2400" dirty="0">
                <a:latin typeface="Debbie Hepplewhite Print Font" panose="03050602040000000000" pitchFamily="66" charset="0"/>
              </a:rPr>
              <a:t>‘Yes please,’ said Bashir.</a:t>
            </a:r>
            <a:r>
              <a:rPr lang="en-GB" dirty="0"/>
              <a:t/>
            </a:r>
            <a:br>
              <a:rPr lang="en-GB" dirty="0"/>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dirty="0">
                <a:latin typeface="Debbie Hepplewhite Print Font" panose="03050602040000000000" pitchFamily="66" charset="0"/>
              </a:rPr>
              <a:t/>
            </a:r>
            <a:br>
              <a:rPr lang="en-GB" sz="1500" dirty="0">
                <a:latin typeface="Debbie Hepplewhite Print Font" panose="03050602040000000000" pitchFamily="66" charset="0"/>
              </a:rPr>
            </a:br>
            <a:r>
              <a:rPr lang="en-GB" sz="1500" b="1" u="sng" dirty="0" smtClean="0">
                <a:latin typeface="Debbie Hepplewhite Print Font" panose="03050602040000000000" pitchFamily="66" charset="0"/>
              </a:rPr>
              <a:t/>
            </a:r>
            <a:br>
              <a:rPr lang="en-GB" sz="1500" b="1" u="sng" dirty="0" smtClean="0">
                <a:latin typeface="Debbie Hepplewhite Print Font" panose="03050602040000000000" pitchFamily="66" charset="0"/>
              </a:rPr>
            </a:br>
            <a:endParaRPr lang="en-GB" sz="1500" dirty="0">
              <a:latin typeface="Debbie Hepplewhite Print Font" panose="03050602040000000000" pitchFamily="66" charset="0"/>
            </a:endParaRPr>
          </a:p>
        </p:txBody>
      </p:sp>
    </p:spTree>
    <p:extLst>
      <p:ext uri="{BB962C8B-B14F-4D97-AF65-F5344CB8AC3E}">
        <p14:creationId xmlns:p14="http://schemas.microsoft.com/office/powerpoint/2010/main" val="131583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2" y="1252331"/>
            <a:ext cx="10691191" cy="5605669"/>
          </a:xfrm>
        </p:spPr>
        <p:txBody>
          <a:bodyPr>
            <a:noAutofit/>
          </a:bodyPr>
          <a:lstStyle/>
          <a:p>
            <a:pPr>
              <a:lnSpc>
                <a:spcPct val="150000"/>
              </a:lnSpc>
            </a:pPr>
            <a:r>
              <a:rPr lang="en-GB" sz="2000" dirty="0">
                <a:latin typeface="Debbie Hepplewhite Print Font" panose="03050602040000000000" pitchFamily="66" charset="0"/>
              </a:rPr>
              <a:t>In the </a:t>
            </a:r>
            <a:r>
              <a:rPr lang="en-GB" sz="2000" b="1" dirty="0">
                <a:latin typeface="Debbie Hepplewhite Print Font" panose="03050602040000000000" pitchFamily="66" charset="0"/>
              </a:rPr>
              <a:t>Qur’an</a:t>
            </a:r>
            <a:r>
              <a:rPr lang="en-GB" sz="2000" dirty="0">
                <a:latin typeface="Debbie Hepplewhite Print Font" panose="03050602040000000000" pitchFamily="66" charset="0"/>
              </a:rPr>
              <a:t> there are details of the Creation:</a:t>
            </a:r>
            <a:br>
              <a:rPr lang="en-GB" sz="2000"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dirty="0">
                <a:latin typeface="Debbie Hepplewhite Print Font" panose="03050602040000000000" pitchFamily="66" charset="0"/>
              </a:rPr>
              <a:t>Surely, your Lord is Allah. Who created the heavens and the earth in six periods; then He settled Himself on the Throne. He makes the night cover the day, pursuing it swiftly. He has created the sun and the moon and the stars, all made subservient by His command…He it is Who sends the winds… Good land brings forth vegetation plentifully by the command of the Lord. </a:t>
            </a:r>
            <a:r>
              <a:rPr lang="en-GB" sz="2000" b="1" i="1" dirty="0">
                <a:latin typeface="Debbie Hepplewhite Print Font" panose="03050602040000000000" pitchFamily="66" charset="0"/>
              </a:rPr>
              <a:t>Surah 7:55-59</a:t>
            </a:r>
            <a:br>
              <a:rPr lang="en-GB" sz="2000" b="1" i="1" dirty="0">
                <a:latin typeface="Debbie Hepplewhite Print Font" panose="03050602040000000000" pitchFamily="66" charset="0"/>
              </a:rPr>
            </a:br>
            <a:r>
              <a:rPr lang="en-GB" sz="2000" b="1" dirty="0">
                <a:latin typeface="Debbie Hepplewhite Print Font" panose="03050602040000000000" pitchFamily="66" charset="0"/>
              </a:rPr>
              <a:t>What can you learn from this passage?</a:t>
            </a:r>
            <a:br>
              <a:rPr lang="en-GB" sz="2000" b="1"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dirty="0">
                <a:latin typeface="Debbie Hepplewhite Print Font" panose="03050602040000000000" pitchFamily="66" charset="0"/>
              </a:rPr>
              <a:t/>
            </a:r>
            <a:br>
              <a:rPr lang="en-GB" sz="2000" dirty="0">
                <a:latin typeface="Debbie Hepplewhite Print Font" panose="03050602040000000000" pitchFamily="66" charset="0"/>
              </a:rPr>
            </a:br>
            <a:r>
              <a:rPr lang="en-GB" sz="2000" b="1" u="sng" dirty="0" smtClean="0">
                <a:latin typeface="Debbie Hepplewhite Print Font" panose="03050602040000000000" pitchFamily="66" charset="0"/>
              </a:rPr>
              <a:t/>
            </a:r>
            <a:br>
              <a:rPr lang="en-GB" sz="2000" b="1" u="sng" dirty="0" smtClean="0">
                <a:latin typeface="Debbie Hepplewhite Print Font" panose="03050602040000000000" pitchFamily="66" charset="0"/>
              </a:rPr>
            </a:br>
            <a:endParaRPr lang="en-GB" sz="2000" dirty="0">
              <a:latin typeface="Debbie Hepplewhite Print Font" panose="03050602040000000000" pitchFamily="66" charset="0"/>
            </a:endParaRPr>
          </a:p>
        </p:txBody>
      </p:sp>
      <p:pic>
        <p:nvPicPr>
          <p:cNvPr id="4" name="Picture 3"/>
          <p:cNvPicPr>
            <a:picLocks noChangeAspect="1"/>
          </p:cNvPicPr>
          <p:nvPr/>
        </p:nvPicPr>
        <p:blipFill>
          <a:blip r:embed="rId2"/>
          <a:stretch>
            <a:fillRect/>
          </a:stretch>
        </p:blipFill>
        <p:spPr>
          <a:xfrm>
            <a:off x="8127724" y="4203010"/>
            <a:ext cx="2019300" cy="2228850"/>
          </a:xfrm>
          <a:prstGeom prst="rect">
            <a:avLst/>
          </a:prstGeom>
        </p:spPr>
      </p:pic>
    </p:spTree>
    <p:extLst>
      <p:ext uri="{BB962C8B-B14F-4D97-AF65-F5344CB8AC3E}">
        <p14:creationId xmlns:p14="http://schemas.microsoft.com/office/powerpoint/2010/main" val="2949094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833" y="2007705"/>
            <a:ext cx="10691191" cy="5605669"/>
          </a:xfrm>
        </p:spPr>
        <p:txBody>
          <a:bodyPr>
            <a:noAutofit/>
          </a:bodyPr>
          <a:lstStyle/>
          <a:p>
            <a:pPr>
              <a:lnSpc>
                <a:spcPct val="150000"/>
              </a:lnSpc>
            </a:pPr>
            <a:r>
              <a:rPr lang="en-GB" sz="2400" dirty="0">
                <a:latin typeface="Debbie Hepplewhite Print Font" panose="03050602040000000000" pitchFamily="66" charset="0"/>
              </a:rPr>
              <a:t>I have created men, high and low, that they may worship Me. I desire no support from them, nor do I desire that they should feed Me. Surely, it is Allah who is the Great </a:t>
            </a:r>
            <a:r>
              <a:rPr lang="en-GB" sz="2400" dirty="0" err="1">
                <a:latin typeface="Debbie Hepplewhite Print Font" panose="03050602040000000000" pitchFamily="66" charset="0"/>
              </a:rPr>
              <a:t>Sustainer</a:t>
            </a:r>
            <a:r>
              <a:rPr lang="en-GB" sz="2400" dirty="0">
                <a:latin typeface="Debbie Hepplewhite Print Font" panose="03050602040000000000" pitchFamily="66" charset="0"/>
              </a:rPr>
              <a:t>, the Lord of Power, the Strong.</a:t>
            </a:r>
            <a:br>
              <a:rPr lang="en-GB" sz="2400" dirty="0">
                <a:latin typeface="Debbie Hepplewhite Print Font" panose="03050602040000000000" pitchFamily="66" charset="0"/>
              </a:rPr>
            </a:br>
            <a:r>
              <a:rPr lang="en-GB" sz="2400" b="1" i="1" dirty="0">
                <a:latin typeface="Debbie Hepplewhite Print Font" panose="03050602040000000000" pitchFamily="66" charset="0"/>
              </a:rPr>
              <a:t>Surah 51:56</a:t>
            </a:r>
            <a:br>
              <a:rPr lang="en-GB" sz="2400" b="1" i="1" dirty="0">
                <a:latin typeface="Debbie Hepplewhite Print Font" panose="03050602040000000000" pitchFamily="66" charset="0"/>
              </a:rPr>
            </a:br>
            <a:r>
              <a:rPr lang="en-GB" sz="2400" b="1" dirty="0">
                <a:latin typeface="Debbie Hepplewhite Print Font" panose="03050602040000000000" pitchFamily="66" charset="0"/>
              </a:rPr>
              <a:t>What can you learn from this passage?</a:t>
            </a:r>
            <a:br>
              <a:rPr lang="en-GB" sz="2400" b="1" dirty="0">
                <a:latin typeface="Debbie Hepplewhite Print Font" panose="03050602040000000000" pitchFamily="66" charset="0"/>
              </a:rPr>
            </a:br>
            <a:r>
              <a:rPr lang="en-GB" sz="2400" b="1" dirty="0">
                <a:latin typeface="Debbie Hepplewhite Print Font" panose="03050602040000000000" pitchFamily="66" charset="0"/>
              </a:rPr>
              <a:t/>
            </a:r>
            <a:br>
              <a:rPr lang="en-GB" sz="2400" b="1" dirty="0">
                <a:latin typeface="Debbie Hepplewhite Print Font" panose="03050602040000000000" pitchFamily="66" charset="0"/>
              </a:rPr>
            </a:br>
            <a:r>
              <a:rPr lang="en-GB" sz="2400" dirty="0">
                <a:latin typeface="Debbie Hepplewhite Print Font" panose="03050602040000000000" pitchFamily="66" charset="0"/>
              </a:rPr>
              <a:t/>
            </a:r>
            <a:br>
              <a:rPr lang="en-GB" sz="2400" dirty="0">
                <a:latin typeface="Debbie Hepplewhite Print Font" panose="03050602040000000000" pitchFamily="66" charset="0"/>
              </a:rPr>
            </a:br>
            <a:r>
              <a:rPr lang="en-GB" sz="2400" dirty="0">
                <a:latin typeface="Debbie Hepplewhite Print Font" panose="03050602040000000000" pitchFamily="66" charset="0"/>
              </a:rPr>
              <a:t/>
            </a:r>
            <a:br>
              <a:rPr lang="en-GB" sz="2400" dirty="0">
                <a:latin typeface="Debbie Hepplewhite Print Font" panose="03050602040000000000" pitchFamily="66" charset="0"/>
              </a:rPr>
            </a:br>
            <a:r>
              <a:rPr lang="en-GB" sz="2400" dirty="0">
                <a:latin typeface="Debbie Hepplewhite Print Font" panose="03050602040000000000" pitchFamily="66" charset="0"/>
              </a:rPr>
              <a:t/>
            </a:r>
            <a:br>
              <a:rPr lang="en-GB" sz="2400" dirty="0">
                <a:latin typeface="Debbie Hepplewhite Print Font" panose="03050602040000000000" pitchFamily="66" charset="0"/>
              </a:rPr>
            </a:br>
            <a:r>
              <a:rPr lang="en-GB" sz="2400" dirty="0">
                <a:latin typeface="Debbie Hepplewhite Print Font" panose="03050602040000000000" pitchFamily="66" charset="0"/>
              </a:rPr>
              <a:t/>
            </a:r>
            <a:br>
              <a:rPr lang="en-GB" sz="2400" dirty="0">
                <a:latin typeface="Debbie Hepplewhite Print Font" panose="03050602040000000000" pitchFamily="66" charset="0"/>
              </a:rPr>
            </a:br>
            <a:r>
              <a:rPr lang="en-GB" sz="2400" b="1" u="sng" dirty="0" smtClean="0">
                <a:latin typeface="Debbie Hepplewhite Print Font" panose="03050602040000000000" pitchFamily="66" charset="0"/>
              </a:rPr>
              <a:t/>
            </a:r>
            <a:br>
              <a:rPr lang="en-GB" sz="2400" b="1" u="sng" dirty="0" smtClean="0">
                <a:latin typeface="Debbie Hepplewhite Print Font" panose="03050602040000000000" pitchFamily="66" charset="0"/>
              </a:rPr>
            </a:br>
            <a:endParaRPr lang="en-GB" sz="2400" dirty="0">
              <a:latin typeface="Debbie Hepplewhite Print Font" panose="03050602040000000000" pitchFamily="66" charset="0"/>
            </a:endParaRPr>
          </a:p>
        </p:txBody>
      </p:sp>
      <p:pic>
        <p:nvPicPr>
          <p:cNvPr id="4" name="Picture 3"/>
          <p:cNvPicPr>
            <a:picLocks noChangeAspect="1"/>
          </p:cNvPicPr>
          <p:nvPr/>
        </p:nvPicPr>
        <p:blipFill>
          <a:blip r:embed="rId2"/>
          <a:stretch>
            <a:fillRect/>
          </a:stretch>
        </p:blipFill>
        <p:spPr>
          <a:xfrm>
            <a:off x="8127724" y="4203010"/>
            <a:ext cx="2019300" cy="2228850"/>
          </a:xfrm>
          <a:prstGeom prst="rect">
            <a:avLst/>
          </a:prstGeom>
        </p:spPr>
      </p:pic>
    </p:spTree>
    <p:extLst>
      <p:ext uri="{BB962C8B-B14F-4D97-AF65-F5344CB8AC3E}">
        <p14:creationId xmlns:p14="http://schemas.microsoft.com/office/powerpoint/2010/main" val="3532306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592" y="2750516"/>
            <a:ext cx="10515600" cy="1325563"/>
          </a:xfrm>
        </p:spPr>
        <p:txBody>
          <a:bodyPr>
            <a:noAutofit/>
          </a:bodyPr>
          <a:lstStyle/>
          <a:p>
            <a:pPr>
              <a:lnSpc>
                <a:spcPct val="150000"/>
              </a:lnSpc>
            </a:pPr>
            <a:r>
              <a:rPr lang="en-GB" sz="2400" dirty="0" smtClean="0">
                <a:latin typeface="Debbie Hepplewhite Print Font" panose="03050602040000000000" pitchFamily="66" charset="0"/>
              </a:rPr>
              <a:t>Answer these questions into full sentences into your book:</a:t>
            </a:r>
            <a:br>
              <a:rPr lang="en-GB" sz="2400" dirty="0" smtClean="0">
                <a:latin typeface="Debbie Hepplewhite Print Font" panose="03050602040000000000" pitchFamily="66" charset="0"/>
              </a:rPr>
            </a:br>
            <a:r>
              <a:rPr lang="en-GB" sz="2400" dirty="0">
                <a:latin typeface="Debbie Hepplewhite Print Font" panose="03050602040000000000" pitchFamily="66" charset="0"/>
              </a:rPr>
              <a:t/>
            </a:r>
            <a:br>
              <a:rPr lang="en-GB" sz="2400" dirty="0">
                <a:latin typeface="Debbie Hepplewhite Print Font" panose="03050602040000000000" pitchFamily="66" charset="0"/>
              </a:rPr>
            </a:br>
            <a:r>
              <a:rPr lang="en-GB" sz="2400" smtClean="0">
                <a:latin typeface="Debbie Hepplewhite Print Font" panose="03050602040000000000" pitchFamily="66" charset="0"/>
              </a:rPr>
              <a:t>In Islam how </a:t>
            </a:r>
            <a:r>
              <a:rPr lang="en-GB" sz="2400" dirty="0">
                <a:latin typeface="Debbie Hepplewhite Print Font" panose="03050602040000000000" pitchFamily="66" charset="0"/>
              </a:rPr>
              <a:t>many days did God create the world? </a:t>
            </a:r>
            <a:br>
              <a:rPr lang="en-GB" sz="2400" dirty="0">
                <a:latin typeface="Debbie Hepplewhite Print Font" panose="03050602040000000000" pitchFamily="66" charset="0"/>
              </a:rPr>
            </a:br>
            <a:r>
              <a:rPr lang="en-GB" sz="2400" dirty="0">
                <a:latin typeface="Debbie Hepplewhite Print Font" panose="03050602040000000000" pitchFamily="66" charset="0"/>
              </a:rPr>
              <a:t>What did God make first?</a:t>
            </a:r>
            <a:br>
              <a:rPr lang="en-GB" sz="2400" dirty="0">
                <a:latin typeface="Debbie Hepplewhite Print Font" panose="03050602040000000000" pitchFamily="66" charset="0"/>
              </a:rPr>
            </a:br>
            <a:r>
              <a:rPr lang="en-GB" sz="2400" dirty="0">
                <a:latin typeface="Debbie Hepplewhite Print Font" panose="03050602040000000000" pitchFamily="66" charset="0"/>
              </a:rPr>
              <a:t>How did God make all these things? </a:t>
            </a:r>
            <a:br>
              <a:rPr lang="en-GB" sz="2400" dirty="0">
                <a:latin typeface="Debbie Hepplewhite Print Font" panose="03050602040000000000" pitchFamily="66" charset="0"/>
              </a:rPr>
            </a:br>
            <a:r>
              <a:rPr lang="en-GB" sz="2400" dirty="0">
                <a:latin typeface="Debbie Hepplewhite Print Font" panose="03050602040000000000" pitchFamily="66" charset="0"/>
              </a:rPr>
              <a:t>What were the first human beings made out of? </a:t>
            </a:r>
            <a:br>
              <a:rPr lang="en-GB" sz="2400" dirty="0">
                <a:latin typeface="Debbie Hepplewhite Print Font" panose="03050602040000000000" pitchFamily="66" charset="0"/>
              </a:rPr>
            </a:br>
            <a:r>
              <a:rPr lang="en-GB" sz="2400" dirty="0">
                <a:latin typeface="Debbie Hepplewhite Print Font" panose="03050602040000000000" pitchFamily="66" charset="0"/>
              </a:rPr>
              <a:t>What did God say to His angels after He created man? Who refused to bow down to Adam?</a:t>
            </a:r>
            <a:br>
              <a:rPr lang="en-GB" sz="2400" dirty="0">
                <a:latin typeface="Debbie Hepplewhite Print Font" panose="03050602040000000000" pitchFamily="66" charset="0"/>
              </a:rPr>
            </a:br>
            <a:r>
              <a:rPr lang="en-GB" sz="2400" dirty="0">
                <a:latin typeface="Debbie Hepplewhite Print Font" panose="03050602040000000000" pitchFamily="66" charset="0"/>
              </a:rPr>
              <a:t>Why did he refuse? What happened to I</a:t>
            </a:r>
            <a:r>
              <a:rPr lang="en-GB" sz="2400" dirty="0" smtClean="0">
                <a:latin typeface="Debbie Hepplewhite Print Font" panose="03050602040000000000" pitchFamily="66" charset="0"/>
              </a:rPr>
              <a:t>blis</a:t>
            </a:r>
            <a:r>
              <a:rPr lang="en-GB" sz="2400" dirty="0">
                <a:latin typeface="Debbie Hepplewhite Print Font" panose="03050602040000000000" pitchFamily="66" charset="0"/>
              </a:rPr>
              <a:t>?</a:t>
            </a:r>
            <a:br>
              <a:rPr lang="en-GB" sz="2400" dirty="0">
                <a:latin typeface="Debbie Hepplewhite Print Font" panose="03050602040000000000" pitchFamily="66" charset="0"/>
              </a:rPr>
            </a:br>
            <a:r>
              <a:rPr lang="en-GB" sz="2400" dirty="0">
                <a:latin typeface="Debbie Hepplewhite Print Font" panose="03050602040000000000" pitchFamily="66" charset="0"/>
              </a:rPr>
              <a:t>What does this story tell you about looking after Gods creations?</a:t>
            </a:r>
          </a:p>
        </p:txBody>
      </p:sp>
    </p:spTree>
    <p:extLst>
      <p:ext uri="{BB962C8B-B14F-4D97-AF65-F5344CB8AC3E}">
        <p14:creationId xmlns:p14="http://schemas.microsoft.com/office/powerpoint/2010/main" val="2061726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5772"/>
            <a:ext cx="9144000" cy="2387600"/>
          </a:xfrm>
        </p:spPr>
        <p:txBody>
          <a:bodyPr>
            <a:normAutofit/>
          </a:bodyPr>
          <a:lstStyle/>
          <a:p>
            <a:pPr>
              <a:lnSpc>
                <a:spcPct val="150000"/>
              </a:lnSpc>
            </a:pPr>
            <a:r>
              <a:rPr lang="en-GB" dirty="0" smtClean="0">
                <a:latin typeface="Debbie Hepplewhite Print Font" panose="03050602040000000000" pitchFamily="66" charset="0"/>
              </a:rPr>
              <a:t>Day 4 Spanish</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524000" y="3204473"/>
            <a:ext cx="9144000" cy="1655762"/>
          </a:xfrm>
        </p:spPr>
        <p:txBody>
          <a:bodyPr>
            <a:normAutofit/>
          </a:bodyPr>
          <a:lstStyle/>
          <a:p>
            <a:endParaRPr lang="en-GB" dirty="0" smtClean="0">
              <a:latin typeface="Debbie Hepplewhite Print Font" panose="03050602040000000000" pitchFamily="66" charset="0"/>
            </a:endParaRPr>
          </a:p>
          <a:p>
            <a:pPr>
              <a:lnSpc>
                <a:spcPct val="170000"/>
              </a:lnSpc>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611948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5772"/>
            <a:ext cx="9144000" cy="2387600"/>
          </a:xfrm>
        </p:spPr>
        <p:txBody>
          <a:bodyPr>
            <a:normAutofit/>
          </a:bodyPr>
          <a:lstStyle/>
          <a:p>
            <a:pPr>
              <a:lnSpc>
                <a:spcPct val="150000"/>
              </a:lnSpc>
            </a:pPr>
            <a:r>
              <a:rPr lang="en-GB" dirty="0" smtClean="0">
                <a:latin typeface="Debbie Hepplewhite Print Font" panose="03050602040000000000" pitchFamily="66" charset="0"/>
              </a:rPr>
              <a:t>Day 1 Music</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524000" y="3204473"/>
            <a:ext cx="9144000" cy="1655762"/>
          </a:xfrm>
        </p:spPr>
        <p:txBody>
          <a:bodyPr>
            <a:normAutofit/>
          </a:bodyPr>
          <a:lstStyle/>
          <a:p>
            <a:endParaRPr lang="en-GB" dirty="0" smtClean="0">
              <a:latin typeface="Debbie Hepplewhite Print Font" panose="03050602040000000000" pitchFamily="66" charset="0"/>
            </a:endParaRPr>
          </a:p>
          <a:p>
            <a:pPr>
              <a:lnSpc>
                <a:spcPct val="170000"/>
              </a:lnSpc>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603423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09825" y="285750"/>
            <a:ext cx="6791325" cy="6290912"/>
          </a:xfrm>
          <a:prstGeom prst="rect">
            <a:avLst/>
          </a:prstGeom>
        </p:spPr>
      </p:pic>
    </p:spTree>
    <p:extLst>
      <p:ext uri="{BB962C8B-B14F-4D97-AF65-F5344CB8AC3E}">
        <p14:creationId xmlns:p14="http://schemas.microsoft.com/office/powerpoint/2010/main" val="3933675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88301" y="299629"/>
            <a:ext cx="5228681" cy="6089876"/>
          </a:xfrm>
          <a:prstGeom prst="rect">
            <a:avLst/>
          </a:prstGeom>
        </p:spPr>
      </p:pic>
    </p:spTree>
    <p:extLst>
      <p:ext uri="{BB962C8B-B14F-4D97-AF65-F5344CB8AC3E}">
        <p14:creationId xmlns:p14="http://schemas.microsoft.com/office/powerpoint/2010/main" val="10178245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18723" y="1289884"/>
            <a:ext cx="3853614" cy="5202951"/>
          </a:xfrm>
          <a:prstGeom prst="rect">
            <a:avLst/>
          </a:prstGeom>
        </p:spPr>
      </p:pic>
      <p:sp>
        <p:nvSpPr>
          <p:cNvPr id="3" name="TextBox 2"/>
          <p:cNvSpPr txBox="1"/>
          <p:nvPr/>
        </p:nvSpPr>
        <p:spPr>
          <a:xfrm>
            <a:off x="673768" y="601579"/>
            <a:ext cx="11020927" cy="369332"/>
          </a:xfrm>
          <a:prstGeom prst="rect">
            <a:avLst/>
          </a:prstGeom>
          <a:noFill/>
        </p:spPr>
        <p:txBody>
          <a:bodyPr wrap="square" rtlCol="0">
            <a:spAutoFit/>
          </a:bodyPr>
          <a:lstStyle/>
          <a:p>
            <a:r>
              <a:rPr lang="en-GB" dirty="0" smtClean="0">
                <a:latin typeface="Debbie Hepplewhite Print Font" panose="03050602040000000000" pitchFamily="66" charset="0"/>
              </a:rPr>
              <a:t>Today we are going to learn the Spanish words for number to ten.</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30947642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833811" y="5357812"/>
            <a:ext cx="4524375" cy="942975"/>
          </a:xfrm>
          <a:prstGeom prst="rect">
            <a:avLst/>
          </a:prstGeom>
        </p:spPr>
      </p:pic>
      <p:pic>
        <p:nvPicPr>
          <p:cNvPr id="5" name="Picture 4"/>
          <p:cNvPicPr>
            <a:picLocks noChangeAspect="1"/>
          </p:cNvPicPr>
          <p:nvPr/>
        </p:nvPicPr>
        <p:blipFill>
          <a:blip r:embed="rId3"/>
          <a:stretch>
            <a:fillRect/>
          </a:stretch>
        </p:blipFill>
        <p:spPr>
          <a:xfrm>
            <a:off x="2134427" y="371475"/>
            <a:ext cx="8190673" cy="4386262"/>
          </a:xfrm>
          <a:prstGeom prst="rect">
            <a:avLst/>
          </a:prstGeom>
        </p:spPr>
      </p:pic>
    </p:spTree>
    <p:extLst>
      <p:ext uri="{BB962C8B-B14F-4D97-AF65-F5344CB8AC3E}">
        <p14:creationId xmlns:p14="http://schemas.microsoft.com/office/powerpoint/2010/main" val="2118505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011" y="2122039"/>
            <a:ext cx="10515600" cy="5609404"/>
          </a:xfrm>
        </p:spPr>
        <p:txBody>
          <a:bodyPr/>
          <a:lstStyle/>
          <a:p>
            <a:pPr marL="0" indent="0" algn="ctr">
              <a:buNone/>
            </a:pPr>
            <a:r>
              <a:rPr lang="en-GB" sz="6600" dirty="0" smtClean="0">
                <a:latin typeface="Debbie Hepplewhite Print Font" panose="03050602040000000000" pitchFamily="66" charset="0"/>
              </a:rPr>
              <a:t>Day 5 PE</a:t>
            </a:r>
            <a:endParaRPr lang="en-GB" sz="6600" dirty="0">
              <a:latin typeface="Debbie Hepplewhite Print Font" panose="03050602040000000000" pitchFamily="66" charset="0"/>
            </a:endParaRPr>
          </a:p>
          <a:p>
            <a:pPr marL="0" indent="0">
              <a:buNone/>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13599837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7559"/>
            <a:ext cx="10515600" cy="5609404"/>
          </a:xfrm>
        </p:spPr>
        <p:txBody>
          <a:bodyPr/>
          <a:lstStyle/>
          <a:p>
            <a:pPr marL="0" indent="0">
              <a:buNone/>
            </a:pPr>
            <a:endParaRPr lang="en-GB" dirty="0" smtClean="0">
              <a:latin typeface="Debbie Hepplewhite Print Font" panose="03050602040000000000" pitchFamily="66" charset="0"/>
            </a:endParaRPr>
          </a:p>
          <a:p>
            <a:pPr marL="0" indent="0">
              <a:buNone/>
            </a:pPr>
            <a:r>
              <a:rPr lang="en-GB" dirty="0" smtClean="0">
                <a:latin typeface="Debbie Hepplewhite Print Font" panose="03050602040000000000" pitchFamily="66" charset="0"/>
              </a:rPr>
              <a:t>It is really important to keep ourselves fit and healthy. One of the way we can do that is by exercising. </a:t>
            </a:r>
          </a:p>
          <a:p>
            <a:pPr marL="0" indent="0">
              <a:buNone/>
            </a:pPr>
            <a:r>
              <a:rPr lang="en-GB" dirty="0" smtClean="0">
                <a:latin typeface="Debbie Hepplewhite Print Font" panose="03050602040000000000" pitchFamily="66" charset="0"/>
              </a:rPr>
              <a:t>You will do the following:</a:t>
            </a:r>
          </a:p>
          <a:p>
            <a:r>
              <a:rPr lang="en-GB" dirty="0" smtClean="0">
                <a:latin typeface="Debbie Hepplewhite Print Font" panose="03050602040000000000" pitchFamily="66" charset="0"/>
              </a:rPr>
              <a:t>Warm-up</a:t>
            </a:r>
          </a:p>
          <a:p>
            <a:r>
              <a:rPr lang="en-GB" dirty="0" smtClean="0">
                <a:latin typeface="Debbie Hepplewhite Print Font" panose="03050602040000000000" pitchFamily="66" charset="0"/>
              </a:rPr>
              <a:t>Main activity</a:t>
            </a:r>
          </a:p>
          <a:p>
            <a:r>
              <a:rPr lang="en-GB" dirty="0" smtClean="0">
                <a:latin typeface="Debbie Hepplewhite Print Font" panose="03050602040000000000" pitchFamily="66" charset="0"/>
              </a:rPr>
              <a:t>Cool down</a:t>
            </a:r>
          </a:p>
        </p:txBody>
      </p:sp>
    </p:spTree>
    <p:extLst>
      <p:ext uri="{BB962C8B-B14F-4D97-AF65-F5344CB8AC3E}">
        <p14:creationId xmlns:p14="http://schemas.microsoft.com/office/powerpoint/2010/main" val="4195203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Debbie Hepplewhite Print Font" panose="03050602040000000000" pitchFamily="66" charset="0"/>
              </a:rPr>
              <a:t>Warm-up</a:t>
            </a:r>
            <a:endParaRPr lang="en-GB" dirty="0">
              <a:latin typeface="Debbie Hepplewhite Print Font" panose="03050602040000000000" pitchFamily="66" charset="0"/>
            </a:endParaRPr>
          </a:p>
        </p:txBody>
      </p:sp>
      <p:sp>
        <p:nvSpPr>
          <p:cNvPr id="3" name="TextBox 2"/>
          <p:cNvSpPr txBox="1"/>
          <p:nvPr/>
        </p:nvSpPr>
        <p:spPr>
          <a:xfrm>
            <a:off x="1034143" y="1959428"/>
            <a:ext cx="10696303" cy="1323439"/>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latin typeface="Debbie Hepplewhite Print Font" panose="03050602040000000000" pitchFamily="66" charset="0"/>
              </a:rPr>
              <a:t>Make circles with your arms. Repeat 10 times</a:t>
            </a:r>
          </a:p>
          <a:p>
            <a:pPr marL="342900" indent="-342900">
              <a:buFont typeface="Arial" panose="020B0604020202020204" pitchFamily="34" charset="0"/>
              <a:buChar char="•"/>
            </a:pPr>
            <a:r>
              <a:rPr lang="en-GB" sz="2000" dirty="0" smtClean="0">
                <a:latin typeface="Debbie Hepplewhite Print Font" panose="03050602040000000000" pitchFamily="66" charset="0"/>
              </a:rPr>
              <a:t>Run on the spot for 1 minute</a:t>
            </a:r>
          </a:p>
          <a:p>
            <a:pPr marL="342900" indent="-342900">
              <a:buFont typeface="Arial" panose="020B0604020202020204" pitchFamily="34" charset="0"/>
              <a:buChar char="•"/>
            </a:pPr>
            <a:r>
              <a:rPr lang="en-GB" sz="2000" dirty="0" smtClean="0">
                <a:latin typeface="Debbie Hepplewhite Print Font" panose="03050602040000000000" pitchFamily="66" charset="0"/>
              </a:rPr>
              <a:t>Stand with feet hip width apart and touch your toes.</a:t>
            </a:r>
          </a:p>
          <a:p>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4026919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Debbie Hepplewhite Print Font" panose="03050602040000000000" pitchFamily="66" charset="0"/>
              </a:rPr>
              <a:t>Main activity</a:t>
            </a:r>
            <a:endParaRPr lang="en-GB" dirty="0">
              <a:latin typeface="Debbie Hepplewhite Print Font" panose="03050602040000000000" pitchFamily="66" charset="0"/>
            </a:endParaRPr>
          </a:p>
        </p:txBody>
      </p:sp>
      <p:sp>
        <p:nvSpPr>
          <p:cNvPr id="3" name="Rectangle 2"/>
          <p:cNvSpPr/>
          <p:nvPr/>
        </p:nvSpPr>
        <p:spPr>
          <a:xfrm>
            <a:off x="3700421" y="1911922"/>
            <a:ext cx="3458025" cy="369332"/>
          </a:xfrm>
          <a:prstGeom prst="rect">
            <a:avLst/>
          </a:prstGeom>
        </p:spPr>
        <p:txBody>
          <a:bodyPr wrap="square">
            <a:spAutoFit/>
          </a:bodyPr>
          <a:lstStyle/>
          <a:p>
            <a:endParaRPr lang="en-GB" dirty="0"/>
          </a:p>
        </p:txBody>
      </p:sp>
      <p:sp>
        <p:nvSpPr>
          <p:cNvPr id="4" name="Rectangle 3"/>
          <p:cNvSpPr/>
          <p:nvPr/>
        </p:nvSpPr>
        <p:spPr>
          <a:xfrm>
            <a:off x="3617693" y="3244334"/>
            <a:ext cx="1894833" cy="369332"/>
          </a:xfrm>
          <a:prstGeom prst="rect">
            <a:avLst/>
          </a:prstGeom>
        </p:spPr>
        <p:txBody>
          <a:bodyPr wrap="square">
            <a:spAutoFit/>
          </a:bodyPr>
          <a:lstStyle/>
          <a:p>
            <a:endParaRPr lang="en-GB" dirty="0"/>
          </a:p>
        </p:txBody>
      </p:sp>
      <p:sp>
        <p:nvSpPr>
          <p:cNvPr id="7" name="Rectangle 6"/>
          <p:cNvSpPr/>
          <p:nvPr/>
        </p:nvSpPr>
        <p:spPr>
          <a:xfrm>
            <a:off x="838200" y="3105835"/>
            <a:ext cx="10657114" cy="954107"/>
          </a:xfrm>
          <a:prstGeom prst="rect">
            <a:avLst/>
          </a:prstGeom>
        </p:spPr>
        <p:txBody>
          <a:bodyPr wrap="square">
            <a:spAutoFit/>
          </a:bodyPr>
          <a:lstStyle/>
          <a:p>
            <a:pPr>
              <a:spcAft>
                <a:spcPts val="0"/>
              </a:spcAft>
            </a:pPr>
            <a:r>
              <a:rPr lang="en-GB" sz="2800" u="sng" dirty="0">
                <a:solidFill>
                  <a:srgbClr val="000000"/>
                </a:solidFill>
                <a:latin typeface="Debbie Hepplewhite Print Font" panose="03050602040000000000" pitchFamily="66" charset="0"/>
                <a:ea typeface="Times New Roman" panose="02020603050405020304" pitchFamily="18" charset="0"/>
                <a:cs typeface="Times New Roman" panose="02020603050405020304" pitchFamily="18" charset="0"/>
                <a:hlinkClick r:id="rId2"/>
              </a:rPr>
              <a:t>https://www.youtube.com/watch?v=v4ShRREe26w</a:t>
            </a:r>
            <a:endParaRPr lang="en-GB" sz="2800" dirty="0">
              <a:latin typeface="Debbie Hepplewhite Print Font" panose="03050602040000000000" pitchFamily="66" charset="0"/>
              <a:ea typeface="Times New Roman" panose="02020603050405020304" pitchFamily="18" charset="0"/>
            </a:endParaRPr>
          </a:p>
          <a:p>
            <a:pPr>
              <a:spcAft>
                <a:spcPts val="0"/>
              </a:spcAft>
            </a:pPr>
            <a:r>
              <a:rPr lang="en-GB" sz="2800" dirty="0">
                <a:solidFill>
                  <a:srgbClr val="000000"/>
                </a:solidFill>
                <a:latin typeface="Debbie Hepplewhite Print Font" panose="03050602040000000000" pitchFamily="66" charset="0"/>
                <a:ea typeface="Times New Roman" panose="02020603050405020304" pitchFamily="18" charset="0"/>
                <a:cs typeface="Times New Roman" panose="02020603050405020304" pitchFamily="18" charset="0"/>
              </a:rPr>
              <a:t> </a:t>
            </a:r>
            <a:endParaRPr lang="en-GB" sz="2800" dirty="0">
              <a:effectLst/>
              <a:latin typeface="Debbie Hepplewhite Print Font" panose="03050602040000000000" pitchFamily="66" charset="0"/>
              <a:ea typeface="Times New Roman" panose="02020603050405020304" pitchFamily="18" charset="0"/>
            </a:endParaRPr>
          </a:p>
        </p:txBody>
      </p:sp>
    </p:spTree>
    <p:extLst>
      <p:ext uri="{BB962C8B-B14F-4D97-AF65-F5344CB8AC3E}">
        <p14:creationId xmlns:p14="http://schemas.microsoft.com/office/powerpoint/2010/main" val="36263104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u="sng" dirty="0" smtClean="0">
                <a:latin typeface="Debbie Hepplewhite Print Font" panose="03050602040000000000" pitchFamily="66" charset="0"/>
              </a:rPr>
              <a:t>Cool down</a:t>
            </a:r>
            <a:endParaRPr lang="en-GB" sz="4000" u="sng" dirty="0">
              <a:latin typeface="Debbie Hepplewhite Print Font" panose="03050602040000000000" pitchFamily="66" charset="0"/>
            </a:endParaRPr>
          </a:p>
        </p:txBody>
      </p:sp>
      <p:sp>
        <p:nvSpPr>
          <p:cNvPr id="3" name="TextBox 2"/>
          <p:cNvSpPr txBox="1"/>
          <p:nvPr/>
        </p:nvSpPr>
        <p:spPr>
          <a:xfrm>
            <a:off x="1739537" y="1802674"/>
            <a:ext cx="9614263"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latin typeface="Debbie Hepplewhite Print Font" panose="03050602040000000000" pitchFamily="66" charset="0"/>
              </a:rPr>
              <a:t>Stand as tall as you can then reach for the stars with both arms. Count to 30</a:t>
            </a:r>
          </a:p>
          <a:p>
            <a:pPr marL="285750" indent="-285750">
              <a:buFont typeface="Arial" panose="020B0604020202020204" pitchFamily="34" charset="0"/>
              <a:buChar char="•"/>
            </a:pPr>
            <a:r>
              <a:rPr lang="en-GB" sz="2800" dirty="0" smtClean="0">
                <a:latin typeface="Debbie Hepplewhite Print Font" panose="03050602040000000000" pitchFamily="66" charset="0"/>
              </a:rPr>
              <a:t>Bend to one side and hold for a count of 10</a:t>
            </a:r>
          </a:p>
          <a:p>
            <a:pPr marL="285750" indent="-285750">
              <a:buFont typeface="Arial" panose="020B0604020202020204" pitchFamily="34" charset="0"/>
              <a:buChar char="•"/>
            </a:pPr>
            <a:r>
              <a:rPr lang="en-GB" sz="2800" dirty="0" smtClean="0">
                <a:latin typeface="Debbie Hepplewhite Print Font" panose="03050602040000000000" pitchFamily="66" charset="0"/>
              </a:rPr>
              <a:t>Now repeat on the other side.</a:t>
            </a:r>
            <a:endParaRPr lang="en-GB" sz="2800" dirty="0">
              <a:latin typeface="Debbie Hepplewhite Print Font" panose="03050602040000000000" pitchFamily="66" charset="0"/>
            </a:endParaRPr>
          </a:p>
        </p:txBody>
      </p:sp>
    </p:spTree>
    <p:extLst>
      <p:ext uri="{BB962C8B-B14F-4D97-AF65-F5344CB8AC3E}">
        <p14:creationId xmlns:p14="http://schemas.microsoft.com/office/powerpoint/2010/main" val="1641083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u="sng" dirty="0" smtClean="0">
                <a:latin typeface="Debbie Hepplewhite Print Font" panose="03050602040000000000" pitchFamily="66" charset="0"/>
              </a:rPr>
              <a:t>Musical Notation</a:t>
            </a:r>
            <a:endParaRPr lang="en-GB" sz="3600" b="1" u="sng" dirty="0">
              <a:latin typeface="Debbie Hepplewhite Print Font" panose="03050602040000000000" pitchFamily="66" charset="0"/>
            </a:endParaRPr>
          </a:p>
        </p:txBody>
      </p:sp>
      <p:sp>
        <p:nvSpPr>
          <p:cNvPr id="3" name="Content Placeholder 2"/>
          <p:cNvSpPr>
            <a:spLocks noGrp="1"/>
          </p:cNvSpPr>
          <p:nvPr>
            <p:ph idx="1"/>
          </p:nvPr>
        </p:nvSpPr>
        <p:spPr/>
        <p:txBody>
          <a:bodyPr/>
          <a:lstStyle/>
          <a:p>
            <a:pPr marL="0" indent="0">
              <a:buNone/>
            </a:pPr>
            <a:r>
              <a:rPr lang="en-GB" dirty="0" smtClean="0">
                <a:latin typeface="Debbie Hepplewhite Print Font" panose="03050602040000000000" pitchFamily="66" charset="0"/>
              </a:rPr>
              <a:t>Today we are going to learn some special Music words.</a:t>
            </a:r>
          </a:p>
          <a:p>
            <a:pPr marL="0" indent="0">
              <a:buNone/>
            </a:pPr>
            <a:endParaRPr lang="en-GB" dirty="0">
              <a:latin typeface="Debbie Hepplewhite Print Font" panose="03050602040000000000" pitchFamily="66" charset="0"/>
            </a:endParaRPr>
          </a:p>
          <a:p>
            <a:pPr marL="0" indent="0">
              <a:buNone/>
            </a:pPr>
            <a:r>
              <a:rPr lang="en-GB" dirty="0" smtClean="0">
                <a:latin typeface="Debbie Hepplewhite Print Font" panose="03050602040000000000" pitchFamily="66" charset="0"/>
              </a:rPr>
              <a:t>What are pulse and rhythm?</a:t>
            </a:r>
          </a:p>
          <a:p>
            <a:pPr marL="0" indent="0">
              <a:buNone/>
            </a:pPr>
            <a:r>
              <a:rPr lang="en-GB" dirty="0">
                <a:latin typeface="Debbie Hepplewhite Print Font" panose="03050602040000000000" pitchFamily="66" charset="0"/>
                <a:hlinkClick r:id="rId2"/>
              </a:rPr>
              <a:t>https://</a:t>
            </a:r>
            <a:r>
              <a:rPr lang="en-GB" dirty="0" smtClean="0">
                <a:latin typeface="Debbie Hepplewhite Print Font" panose="03050602040000000000" pitchFamily="66" charset="0"/>
                <a:hlinkClick r:id="rId2"/>
              </a:rPr>
              <a:t>www.bbc.co.uk/bitesize/topics/zcbkcj6/articles/z2mqw6f</a:t>
            </a:r>
            <a:endParaRPr lang="en-GB" dirty="0" smtClean="0">
              <a:latin typeface="Debbie Hepplewhite Print Font" panose="03050602040000000000" pitchFamily="66" charset="0"/>
            </a:endParaRPr>
          </a:p>
          <a:p>
            <a:pPr marL="0" indent="0">
              <a:buNone/>
            </a:pP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1967434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Debbie Hepplewhite Print Font" panose="03050602040000000000" pitchFamily="66" charset="0"/>
              </a:rPr>
              <a:t>What are duration and tempo?</a:t>
            </a:r>
            <a:endParaRPr lang="en-GB" dirty="0">
              <a:latin typeface="Debbie Hepplewhite Print Font" panose="03050602040000000000" pitchFamily="66" charset="0"/>
            </a:endParaRPr>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www.bbc.co.uk/bitesize/topics/zcbkcj6/articles/z3yfng8</a:t>
            </a:r>
            <a:endParaRPr lang="en-GB" dirty="0" smtClean="0"/>
          </a:p>
          <a:p>
            <a:endParaRPr lang="en-GB" dirty="0"/>
          </a:p>
        </p:txBody>
      </p:sp>
    </p:spTree>
    <p:extLst>
      <p:ext uri="{BB962C8B-B14F-4D97-AF65-F5344CB8AC3E}">
        <p14:creationId xmlns:p14="http://schemas.microsoft.com/office/powerpoint/2010/main" val="43745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Debbie Hepplewhite Print Font" panose="03050602040000000000" pitchFamily="66" charset="0"/>
              </a:rPr>
              <a:t>What are pitch and melody?</a:t>
            </a:r>
            <a:endParaRPr lang="en-GB" dirty="0">
              <a:latin typeface="Debbie Hepplewhite Print Font" panose="03050602040000000000" pitchFamily="66" charset="0"/>
            </a:endParaRPr>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www.bbc.co.uk/bitesize/topics/zcbkcj6/articles/zp99cj6</a:t>
            </a:r>
            <a:endParaRPr lang="en-GB" dirty="0" smtClean="0"/>
          </a:p>
          <a:p>
            <a:endParaRPr lang="en-GB" dirty="0"/>
          </a:p>
        </p:txBody>
      </p:sp>
    </p:spTree>
    <p:extLst>
      <p:ext uri="{BB962C8B-B14F-4D97-AF65-F5344CB8AC3E}">
        <p14:creationId xmlns:p14="http://schemas.microsoft.com/office/powerpoint/2010/main" val="123551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Debbie Hepplewhite Print Font" panose="03050602040000000000" pitchFamily="66" charset="0"/>
              </a:rPr>
              <a:t>What is harmony?</a:t>
            </a:r>
            <a:endParaRPr lang="en-GB" dirty="0">
              <a:latin typeface="Debbie Hepplewhite Print Font" panose="03050602040000000000" pitchFamily="66" charset="0"/>
            </a:endParaRPr>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www.bbc.co.uk/bitesize/topics/zcbkcj6/articles/zgxx2nb</a:t>
            </a:r>
            <a:endParaRPr lang="en-GB" dirty="0" smtClean="0"/>
          </a:p>
          <a:p>
            <a:endParaRPr lang="en-GB" dirty="0"/>
          </a:p>
        </p:txBody>
      </p:sp>
    </p:spTree>
    <p:extLst>
      <p:ext uri="{BB962C8B-B14F-4D97-AF65-F5344CB8AC3E}">
        <p14:creationId xmlns:p14="http://schemas.microsoft.com/office/powerpoint/2010/main" val="349167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Debbie Hepplewhite Print Font" panose="03050602040000000000" pitchFamily="66" charset="0"/>
              </a:rPr>
              <a:t>What is texture?</a:t>
            </a:r>
            <a:endParaRPr lang="en-GB" dirty="0">
              <a:latin typeface="Debbie Hepplewhite Print Font" panose="03050602040000000000" pitchFamily="66" charset="0"/>
            </a:endParaRPr>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www.bbc.co.uk/bitesize/topics/zcbkcj6/articles/z9ffng8</a:t>
            </a:r>
            <a:endParaRPr lang="en-GB" dirty="0" smtClean="0"/>
          </a:p>
          <a:p>
            <a:endParaRPr lang="en-GB" dirty="0"/>
          </a:p>
        </p:txBody>
      </p:sp>
    </p:spTree>
    <p:extLst>
      <p:ext uri="{BB962C8B-B14F-4D97-AF65-F5344CB8AC3E}">
        <p14:creationId xmlns:p14="http://schemas.microsoft.com/office/powerpoint/2010/main" val="3085397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46517"/>
          </a:xfrm>
        </p:spPr>
        <p:txBody>
          <a:bodyPr>
            <a:normAutofit/>
          </a:bodyPr>
          <a:lstStyle/>
          <a:p>
            <a:r>
              <a:rPr lang="en-GB" dirty="0" smtClean="0">
                <a:latin typeface="Debbie Hepplewhite Print Font" panose="03050602040000000000" pitchFamily="66" charset="0"/>
              </a:rPr>
              <a:t>Now you have watched all the videos, try to answer as many questions as you can in this quiz.</a:t>
            </a:r>
            <a:endParaRPr lang="en-GB" dirty="0">
              <a:latin typeface="Debbie Hepplewhite Print Font" panose="03050602040000000000" pitchFamily="66" charset="0"/>
            </a:endParaRPr>
          </a:p>
        </p:txBody>
      </p:sp>
      <p:sp>
        <p:nvSpPr>
          <p:cNvPr id="3" name="Content Placeholder 2"/>
          <p:cNvSpPr>
            <a:spLocks noGrp="1"/>
          </p:cNvSpPr>
          <p:nvPr>
            <p:ph idx="1"/>
          </p:nvPr>
        </p:nvSpPr>
        <p:spPr>
          <a:xfrm>
            <a:off x="838200" y="3489157"/>
            <a:ext cx="10515600" cy="2687805"/>
          </a:xfrm>
        </p:spPr>
        <p:txBody>
          <a:bodyPr/>
          <a:lstStyle/>
          <a:p>
            <a:r>
              <a:rPr lang="en-GB" dirty="0">
                <a:hlinkClick r:id="rId2"/>
              </a:rPr>
              <a:t>https://</a:t>
            </a:r>
            <a:r>
              <a:rPr lang="en-GB" dirty="0" smtClean="0">
                <a:hlinkClick r:id="rId2"/>
              </a:rPr>
              <a:t>www.bbc.co.uk/bitesize/articles/z7ryy4j</a:t>
            </a:r>
            <a:endParaRPr lang="en-GB" dirty="0" smtClean="0"/>
          </a:p>
          <a:p>
            <a:endParaRPr lang="en-GB" dirty="0"/>
          </a:p>
        </p:txBody>
      </p:sp>
    </p:spTree>
    <p:extLst>
      <p:ext uri="{BB962C8B-B14F-4D97-AF65-F5344CB8AC3E}">
        <p14:creationId xmlns:p14="http://schemas.microsoft.com/office/powerpoint/2010/main" val="3010006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3800</TotalTime>
  <Words>1729</Words>
  <Application>Microsoft Office PowerPoint</Application>
  <PresentationFormat>Widescreen</PresentationFormat>
  <Paragraphs>69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Debbie Hepplewhite Print Font</vt:lpstr>
      <vt:lpstr>Times New Roman</vt:lpstr>
      <vt:lpstr>Office Theme</vt:lpstr>
      <vt:lpstr>PowerPoint Presentation</vt:lpstr>
      <vt:lpstr>This week…</vt:lpstr>
      <vt:lpstr>Day 1 Music</vt:lpstr>
      <vt:lpstr>Musical Notation</vt:lpstr>
      <vt:lpstr>What are duration and tempo?</vt:lpstr>
      <vt:lpstr>What are pitch and melody?</vt:lpstr>
      <vt:lpstr>What is harmony?</vt:lpstr>
      <vt:lpstr>What is texture?</vt:lpstr>
      <vt:lpstr>Now you have watched all the videos, try to answer as many questions as you can in this quiz.</vt:lpstr>
      <vt:lpstr>Day 2 Art</vt:lpstr>
      <vt:lpstr>In Art you are going to look at some flower drawings and create your own in your home learning book.</vt:lpstr>
      <vt:lpstr>PowerPoint Presentation</vt:lpstr>
      <vt:lpstr>PowerPoint Presentation</vt:lpstr>
      <vt:lpstr>PowerPoint Presentation</vt:lpstr>
      <vt:lpstr>PowerPoint Presentation</vt:lpstr>
      <vt:lpstr>PowerPoint Presentation</vt:lpstr>
      <vt:lpstr>  Day 3 RE </vt:lpstr>
      <vt:lpstr>PowerPoint Presentation</vt:lpstr>
      <vt:lpstr>PowerPoint Presentation</vt:lpstr>
      <vt:lpstr>Islamic Creation Story The sun came and by mid morning Bashir and his mother were settled in the garden. She sat in a garden chair, he roamed about the garden looking at the plants. There was a young tree near the pond. Its glossy leaves fascinate him.  Wanting a closer look he began to pull at a spray of leaves, intending to break it off. ‘Don’t do that Bashir,’ his mother called out. ‘Why not?’ he asked. ‘Come here and I will tell you,’ his mother said. Bashir sat by his mothers chair and listened. ‘You see,’ she began ‘We are Muslims - and you are a Muslim, remember - try to look after all living things. And that includes plants.’ ‘But why?’ </vt:lpstr>
      <vt:lpstr>Islamic Creation Story His mother wondered how she could best convince her son. ‘Go and get the magnifying glass from the drawer. I will show you why we try to look after plants.’ They knelt by the tree and studied one of the leaves under the magnifying glass. Bashir could see the veins running through the leaf, making a wonderful, delicate pattern, and the sunlight shone through, making the green seem to glow. ‘It’s beautiful,’ he said. They sat by the tree. ‘Do you know why this leaf is so beautiful?’ Bashirs mother asked. The boy shook his head.  ‘It is a sign that God made it.’  </vt:lpstr>
      <vt:lpstr>Islamic Creation Story Bashir said ‘Did He make everything in the garden?’ ‘He did. In fact he made the whole world. Shall I tell you about it?’ Bashir settled down to listen. ‘The Qu’ran says,’ his mother began, ‘that God had a throne in heaven. He spread out the earth below Him and shaped tall mountains. Then he made rivers and plants and the fruits on the trees. He made sure that the rain fell so that all His plants might continue to grow and bear fruit. He also made the sun so that the day was flooded with light. And He made the night with its moon and stars.’   </vt:lpstr>
      <vt:lpstr>Islamic Creation Story ‘How did He do all these things?’ Bashir wanted to know. ‘He just said “Be” and it happened,’ his mother answered. ‘Did God make us too?’ Bashir asked, his face suddenly eager. His mother took him on her lap. ‘He did. He made the first human beings out of dust. He made them different colours and gave them  different languages.’ ‘Did it take Him a long time?’ It took Him just six days. And when he had finished He told everyone in Heaven, “Bow down to this man and woman that I have made. They have the breath of my spirit within them.” Now everyone bowed down - except one Jinn. He was called Iblis.  Do you know what Iblis said to God?’ Bashir shook his head. ‘He said, “I will not bow down to something made of mud. I am made of fire which is better than mud.” And he meant it: he refused to bow, and God became angry with him. Iblis was thrown out of heaven - he could not understand Gods creation.’    </vt:lpstr>
      <vt:lpstr>Islamic Creation Story ‘How did He do all these things?’ Bashir wanted to know. ‘He just said “Be” and it happened,’ his mother answered. ‘Did God make us too?’ Bashir asked, his face suddenly eager. His mother took him on her lap. ‘He did. He made the first human beings out of dust. He made them different colours and gave them  different languages.’ ‘Did it take Him a long time?’ It took Him just six days. And when he had finished He told everyone in Heaven, “Bow down to this man and woman that I have made. They have the breath of my spirit within them.” Now everyone bowed down - except one Jinn. He was called Iblis.  Do you know what Iblis said to God?’ Bashir shook his head. ‘He said, “I will not bow down to something made of mud. I am made of fire which is better than mud.” And he meant it: he refused to bow, and God became angry with him. Iblis was thrown out of heaven - he could not understand Gods creation.’    </vt:lpstr>
      <vt:lpstr>Islamic Creation Story Bashir turned and looked at the leaves of the tree again.  ‘I’ll look after everything in the garden from now on,’ he promised. ‘That’s good said his mother. ‘Because God put us here to look after His creation. That’s why I have told you this story. Now, I think I’ll do some gardening. Do you want to help me?’ ‘Yes please,’ said Bashir.     </vt:lpstr>
      <vt:lpstr>In the Qur’an there are details of the Creation:  Surely, your Lord is Allah. Who created the heavens and the earth in six periods; then He settled Himself on the Throne. He makes the night cover the day, pursuing it swiftly. He has created the sun and the moon and the stars, all made subservient by His command…He it is Who sends the winds… Good land brings forth vegetation plentifully by the command of the Lord. Surah 7:55-59 What can you learn from this passage?      </vt:lpstr>
      <vt:lpstr>I have created men, high and low, that they may worship Me. I desire no support from them, nor do I desire that they should feed Me. Surely, it is Allah who is the Great Sustainer, the Lord of Power, the Strong. Surah 51:56 What can you learn from this passage?       </vt:lpstr>
      <vt:lpstr>Answer these questions into full sentences into your book:  In Islam how many days did God create the world?  What did God make first? How did God make all these things?  What were the first human beings made out of?  What did God say to His angels after He created man? Who refused to bow down to Adam? Why did he refuse? What happened to Iblis? What does this story tell you about looking after Gods creations?</vt:lpstr>
      <vt:lpstr>Day 4 Spanish</vt:lpstr>
      <vt:lpstr>PowerPoint Presentation</vt:lpstr>
      <vt:lpstr>PowerPoint Presentation</vt:lpstr>
      <vt:lpstr>PowerPoint Presentation</vt:lpstr>
      <vt:lpstr>PowerPoint Presentation</vt:lpstr>
      <vt:lpstr>PowerPoint Presentation</vt:lpstr>
      <vt:lpstr>PowerPoint Presentation</vt:lpstr>
      <vt:lpstr>Warm-up</vt:lpstr>
      <vt:lpstr>Main activity</vt:lpstr>
      <vt:lpstr>Cool 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Home Learning</dc:title>
  <dc:creator>Siobhan Barford</dc:creator>
  <cp:lastModifiedBy>Ansa Batool</cp:lastModifiedBy>
  <cp:revision>796</cp:revision>
  <dcterms:created xsi:type="dcterms:W3CDTF">2020-09-11T10:00:33Z</dcterms:created>
  <dcterms:modified xsi:type="dcterms:W3CDTF">2020-11-21T16:21:38Z</dcterms:modified>
</cp:coreProperties>
</file>