
<file path=[Content_Types].xml><?xml version="1.0" encoding="utf-8"?>
<Types xmlns="http://schemas.openxmlformats.org/package/2006/content-types">
  <Default Extension="png" ContentType="image/png"/>
  <Default Extension="jpeg" ContentType="image/jpeg"/>
  <Default Extension="m4a" ContentType="audio/unknown"/>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62" r:id="rId4"/>
    <p:sldId id="278" r:id="rId5"/>
    <p:sldId id="271" r:id="rId6"/>
    <p:sldId id="286" r:id="rId7"/>
    <p:sldId id="290" r:id="rId8"/>
    <p:sldId id="289" r:id="rId9"/>
    <p:sldId id="291" r:id="rId10"/>
    <p:sldId id="269" r:id="rId11"/>
    <p:sldId id="270" r:id="rId12"/>
    <p:sldId id="258" r:id="rId13"/>
    <p:sldId id="280" r:id="rId14"/>
    <p:sldId id="274" r:id="rId15"/>
    <p:sldId id="259" r:id="rId16"/>
    <p:sldId id="272" r:id="rId17"/>
    <p:sldId id="273" r:id="rId18"/>
    <p:sldId id="260" r:id="rId19"/>
    <p:sldId id="267" r:id="rId20"/>
    <p:sldId id="268" r:id="rId21"/>
    <p:sldId id="284" r:id="rId22"/>
    <p:sldId id="266" r:id="rId23"/>
    <p:sldId id="28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p:scale>
          <a:sx n="70" d="100"/>
          <a:sy n="70" d="100"/>
        </p:scale>
        <p:origin x="-600"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3568607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278477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30853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68672-A89E-4198-819A-CABA7F8F11CD}"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3856186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C68672-A89E-4198-819A-CABA7F8F11CD}"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190399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C68672-A89E-4198-819A-CABA7F8F11CD}"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1230517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C68672-A89E-4198-819A-CABA7F8F11CD}" type="datetimeFigureOut">
              <a:rPr lang="en-GB" smtClean="0"/>
              <a:t>12/10/2020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237896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C68672-A89E-4198-819A-CABA7F8F11CD}" type="datetimeFigureOut">
              <a:rPr lang="en-GB" smtClean="0"/>
              <a:t>12/10/2020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2585614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68672-A89E-4198-819A-CABA7F8F11CD}" type="datetimeFigureOut">
              <a:rPr lang="en-GB" smtClean="0"/>
              <a:t>12/10/2020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426717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68672-A89E-4198-819A-CABA7F8F11CD}"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426773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68672-A89E-4198-819A-CABA7F8F11CD}"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4AA938-AA75-4003-B6F2-C76B0BB6428E}" type="slidenum">
              <a:rPr lang="en-GB" smtClean="0"/>
              <a:t>‹#›</a:t>
            </a:fld>
            <a:endParaRPr lang="en-GB"/>
          </a:p>
        </p:txBody>
      </p:sp>
    </p:spTree>
    <p:extLst>
      <p:ext uri="{BB962C8B-B14F-4D97-AF65-F5344CB8AC3E}">
        <p14:creationId xmlns:p14="http://schemas.microsoft.com/office/powerpoint/2010/main" val="4023601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68672-A89E-4198-819A-CABA7F8F11CD}" type="datetimeFigureOut">
              <a:rPr lang="en-GB" smtClean="0"/>
              <a:t>12/10/2020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AA938-AA75-4003-B6F2-C76B0BB6428E}" type="slidenum">
              <a:rPr lang="en-GB" smtClean="0"/>
              <a:t>‹#›</a:t>
            </a:fld>
            <a:endParaRPr lang="en-GB"/>
          </a:p>
        </p:txBody>
      </p:sp>
    </p:spTree>
    <p:extLst>
      <p:ext uri="{BB962C8B-B14F-4D97-AF65-F5344CB8AC3E}">
        <p14:creationId xmlns:p14="http://schemas.microsoft.com/office/powerpoint/2010/main" val="3092320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resources.activelearnprimary.co.uk/epub/platform-player/index.html?activeTextPlayerResourceId=240371&amp;resourceId=207763&amp;resourceTitle=All%20Gone!&amp;activeTextSkin=JDPlays&amp;isPupil=false&amp;keyStageId=1&amp;useScorm=false&amp;allocationId=0&amp;userId=3683502&amp;scormUri=https://www.activelearnprimary.co.uk/scorm/epub-scorm-handler.php&amp;readToMe=true&amp;type=bugclub_ebook&amp;activetextPageId=undefined&amp;ver=62ce59f4f00fc3f4df35566aceaa8baf8b45e8ca"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sheppardsoftware.com/grammar/adjectives.ht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20"/>
            <a:ext cx="9144000" cy="3132818"/>
          </a:xfrm>
        </p:spPr>
        <p:txBody>
          <a:bodyPr>
            <a:normAutofit fontScale="90000"/>
          </a:bodyPr>
          <a:lstStyle/>
          <a:p>
            <a:r>
              <a:rPr lang="en-GB" dirty="0" smtClean="0">
                <a:latin typeface="Debbie Hepplewhite Print Font" panose="03050602040000000000" pitchFamily="66" charset="0"/>
              </a:rPr>
              <a:t>Year 3 Home learning!</a:t>
            </a:r>
            <a:br>
              <a:rPr lang="en-GB" dirty="0" smtClean="0">
                <a:latin typeface="Debbie Hepplewhite Print Font" panose="03050602040000000000" pitchFamily="66" charset="0"/>
              </a:rPr>
            </a:br>
            <a:r>
              <a:rPr lang="en-GB" dirty="0" smtClean="0">
                <a:latin typeface="Debbie Hepplewhite Print Font" panose="03050602040000000000" pitchFamily="66" charset="0"/>
              </a:rPr>
              <a:t/>
            </a:r>
            <a:br>
              <a:rPr lang="en-GB" dirty="0" smtClean="0">
                <a:latin typeface="Debbie Hepplewhite Print Font" panose="03050602040000000000" pitchFamily="66" charset="0"/>
              </a:rPr>
            </a:br>
            <a:r>
              <a:rPr lang="en-GB" dirty="0" smtClean="0">
                <a:latin typeface="Debbie Hepplewhite Print Font" panose="03050602040000000000" pitchFamily="66" charset="0"/>
              </a:rPr>
              <a:t>English</a:t>
            </a: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1524000" y="4263220"/>
            <a:ext cx="9144000" cy="1655762"/>
          </a:xfrm>
        </p:spPr>
        <p:txBody>
          <a:bodyPr/>
          <a:lstStyle/>
          <a:p>
            <a:r>
              <a:rPr lang="en-GB" dirty="0" smtClean="0">
                <a:latin typeface="Debbie Hepplewhite Print Font" panose="03050602040000000000" pitchFamily="66" charset="0"/>
              </a:rPr>
              <a:t>Week Commencing: 12</a:t>
            </a:r>
            <a:r>
              <a:rPr lang="en-GB" baseline="30000" dirty="0" smtClean="0">
                <a:latin typeface="Debbie Hepplewhite Print Font" panose="03050602040000000000" pitchFamily="66" charset="0"/>
              </a:rPr>
              <a:t>th</a:t>
            </a:r>
            <a:r>
              <a:rPr lang="en-GB" dirty="0" smtClean="0">
                <a:latin typeface="Debbie Hepplewhite Print Font" panose="03050602040000000000" pitchFamily="66" charset="0"/>
              </a:rPr>
              <a:t> October 2020</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3105876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503" y="18260"/>
            <a:ext cx="12213771" cy="6382539"/>
          </a:xfrm>
        </p:spPr>
        <p:txBody>
          <a:bodyPr>
            <a:normAutofit/>
          </a:bodyPr>
          <a:lstStyle/>
          <a:p>
            <a:pPr>
              <a:lnSpc>
                <a:spcPct val="150000"/>
              </a:lnSpc>
            </a:pPr>
            <a:r>
              <a:rPr lang="en-GB" sz="4400" dirty="0" smtClean="0">
                <a:latin typeface="Debbie Hepplewhite Print Font" panose="03050602040000000000" pitchFamily="66" charset="0"/>
              </a:rPr>
              <a:t>Day 2</a:t>
            </a:r>
          </a:p>
          <a:p>
            <a:pPr>
              <a:lnSpc>
                <a:spcPct val="150000"/>
              </a:lnSpc>
            </a:pPr>
            <a:r>
              <a:rPr lang="en-GB" sz="3600" dirty="0" smtClean="0">
                <a:solidFill>
                  <a:srgbClr val="0070C0"/>
                </a:solidFill>
                <a:latin typeface="Debbie Hepplewhite Print Font" panose="03050602040000000000" pitchFamily="66" charset="0"/>
              </a:rPr>
              <a:t>Reading Comprehension!</a:t>
            </a:r>
          </a:p>
          <a:p>
            <a:pPr>
              <a:lnSpc>
                <a:spcPct val="150000"/>
              </a:lnSpc>
            </a:pPr>
            <a:r>
              <a:rPr lang="en-GB" sz="1800" dirty="0" smtClean="0">
                <a:latin typeface="Debbie Hepplewhite Print Font" panose="03050602040000000000" pitchFamily="66" charset="0"/>
              </a:rPr>
              <a:t>Task 1- Read the book</a:t>
            </a:r>
          </a:p>
          <a:p>
            <a:pPr>
              <a:lnSpc>
                <a:spcPct val="150000"/>
              </a:lnSpc>
            </a:pPr>
            <a:r>
              <a:rPr lang="en-GB" sz="1800" dirty="0" smtClean="0">
                <a:latin typeface="Debbie Hepplewhite Print Font" panose="03050602040000000000" pitchFamily="66" charset="0"/>
              </a:rPr>
              <a:t>Task 2- Answer the questions!</a:t>
            </a:r>
            <a:br>
              <a:rPr lang="en-GB" sz="1800" dirty="0" smtClean="0">
                <a:latin typeface="Debbie Hepplewhite Print Font" panose="03050602040000000000" pitchFamily="66" charset="0"/>
              </a:rPr>
            </a:br>
            <a:r>
              <a:rPr lang="en-GB" sz="1400" dirty="0" smtClean="0">
                <a:latin typeface="Debbie Hepplewhite Print Font" panose="03050602040000000000" pitchFamily="66" charset="0"/>
              </a:rPr>
              <a:t>Today you are going to read a book and answer questions about the text </a:t>
            </a:r>
            <a:br>
              <a:rPr lang="en-GB" sz="1400" dirty="0" smtClean="0">
                <a:latin typeface="Debbie Hepplewhite Print Font" panose="03050602040000000000" pitchFamily="66" charset="0"/>
              </a:rPr>
            </a:br>
            <a:r>
              <a:rPr lang="en-GB" sz="1400" dirty="0" smtClean="0">
                <a:latin typeface="Debbie Hepplewhite Print Font" panose="03050602040000000000" pitchFamily="66" charset="0"/>
              </a:rPr>
              <a:t>‘All Gone!’ </a:t>
            </a:r>
          </a:p>
          <a:p>
            <a:pPr>
              <a:lnSpc>
                <a:spcPct val="150000"/>
              </a:lnSpc>
            </a:pPr>
            <a:r>
              <a:rPr lang="en-GB" sz="1400" dirty="0" smtClean="0">
                <a:latin typeface="Debbie Hepplewhite Print Font" panose="03050602040000000000" pitchFamily="66" charset="0"/>
              </a:rPr>
              <a:t>You can access the text via </a:t>
            </a:r>
            <a:r>
              <a:rPr lang="en-GB" sz="1400" dirty="0" err="1" smtClean="0">
                <a:latin typeface="Debbie Hepplewhite Print Font" panose="03050602040000000000" pitchFamily="66" charset="0"/>
              </a:rPr>
              <a:t>bugclub</a:t>
            </a:r>
            <a:r>
              <a:rPr lang="en-GB" sz="1400" dirty="0" smtClean="0">
                <a:latin typeface="Debbie Hepplewhite Print Font" panose="03050602040000000000" pitchFamily="66" charset="0"/>
              </a:rPr>
              <a:t> using your login details! </a:t>
            </a:r>
          </a:p>
          <a:p>
            <a:pPr>
              <a:lnSpc>
                <a:spcPct val="150000"/>
              </a:lnSpc>
            </a:pPr>
            <a:r>
              <a:rPr lang="en-GB" sz="1400" dirty="0" smtClean="0">
                <a:latin typeface="Debbie Hepplewhite Print Font" panose="03050602040000000000" pitchFamily="66" charset="0"/>
              </a:rPr>
              <a:t>Click the image below to follow the link!</a:t>
            </a:r>
          </a:p>
          <a:p>
            <a:pPr>
              <a:lnSpc>
                <a:spcPct val="150000"/>
              </a:lnSpc>
            </a:pPr>
            <a:endParaRPr lang="en-GB" sz="2000" dirty="0" smtClean="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409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5462" y="4880350"/>
            <a:ext cx="1343978" cy="1722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4614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503" y="18260"/>
            <a:ext cx="12213771" cy="6382539"/>
          </a:xfrm>
        </p:spPr>
        <p:txBody>
          <a:bodyPr>
            <a:normAutofit lnSpcReduction="10000"/>
          </a:bodyPr>
          <a:lstStyle/>
          <a:p>
            <a:pPr>
              <a:lnSpc>
                <a:spcPct val="150000"/>
              </a:lnSpc>
            </a:pPr>
            <a:r>
              <a:rPr lang="en-GB" sz="4400" dirty="0" smtClean="0">
                <a:latin typeface="Debbie Hepplewhite Print Font" panose="03050602040000000000" pitchFamily="66" charset="0"/>
              </a:rPr>
              <a:t>Day 2- </a:t>
            </a:r>
            <a:r>
              <a:rPr lang="en-GB" sz="4400" dirty="0" smtClean="0">
                <a:solidFill>
                  <a:srgbClr val="0070C0"/>
                </a:solidFill>
                <a:latin typeface="Debbie Hepplewhite Print Font" panose="03050602040000000000" pitchFamily="66" charset="0"/>
              </a:rPr>
              <a:t>Reading Comprehension- Task 1</a:t>
            </a:r>
          </a:p>
          <a:p>
            <a:pPr>
              <a:lnSpc>
                <a:spcPct val="150000"/>
              </a:lnSpc>
            </a:pPr>
            <a:r>
              <a:rPr lang="en-GB" sz="2000" dirty="0" smtClean="0">
                <a:solidFill>
                  <a:srgbClr val="0070C0"/>
                </a:solidFill>
                <a:latin typeface="Debbie Hepplewhite Print Font" panose="03050602040000000000" pitchFamily="66" charset="0"/>
              </a:rPr>
              <a:t>CLICK ME FOR A REMINDER</a:t>
            </a:r>
            <a:endParaRPr lang="en-GB" sz="2000" dirty="0">
              <a:solidFill>
                <a:srgbClr val="0070C0"/>
              </a:solidFill>
              <a:latin typeface="Debbie Hepplewhite Print Font" panose="03050602040000000000" pitchFamily="66" charset="0"/>
            </a:endParaRPr>
          </a:p>
          <a:p>
            <a:r>
              <a:rPr lang="en-GB" sz="2000" dirty="0" smtClean="0">
                <a:latin typeface="Debbie Hepplewhite Print Font" panose="03050602040000000000" pitchFamily="66" charset="0"/>
              </a:rPr>
              <a:t>I hope you enjoyed reading all about ‘All Gone!’</a:t>
            </a:r>
          </a:p>
          <a:p>
            <a:endParaRPr lang="en-GB" sz="2000" dirty="0">
              <a:latin typeface="Debbie Hepplewhite Print Font" panose="03050602040000000000" pitchFamily="66" charset="0"/>
            </a:endParaRPr>
          </a:p>
          <a:p>
            <a:r>
              <a:rPr lang="en-GB" sz="2000" dirty="0" smtClean="0">
                <a:latin typeface="Debbie Hepplewhite Print Font" panose="03050602040000000000" pitchFamily="66" charset="0"/>
              </a:rPr>
              <a:t>In your homework book, answer the questions below.</a:t>
            </a:r>
          </a:p>
          <a:p>
            <a:endParaRPr lang="en-GB" sz="2000" dirty="0">
              <a:latin typeface="Debbie Hepplewhite Print Font" panose="03050602040000000000" pitchFamily="66" charset="0"/>
            </a:endParaRPr>
          </a:p>
          <a:p>
            <a:pPr marL="457200" indent="-457200">
              <a:buAutoNum type="arabicPeriod"/>
            </a:pPr>
            <a:r>
              <a:rPr lang="en-GB" sz="2000" dirty="0" smtClean="0">
                <a:latin typeface="Debbie Hepplewhite Print Font" panose="03050602040000000000" pitchFamily="66" charset="0"/>
              </a:rPr>
              <a:t>Is this book fiction or non-fiction?</a:t>
            </a:r>
            <a:r>
              <a:rPr lang="en-GB" sz="2000" dirty="0">
                <a:latin typeface="Debbie Hepplewhite Print Font" panose="03050602040000000000" pitchFamily="66" charset="0"/>
              </a:rPr>
              <a:t> </a:t>
            </a:r>
            <a:r>
              <a:rPr lang="en-GB" sz="2000" dirty="0" smtClean="0">
                <a:latin typeface="Debbie Hepplewhite Print Font" panose="03050602040000000000" pitchFamily="66" charset="0"/>
              </a:rPr>
              <a:t>How do you know?</a:t>
            </a:r>
          </a:p>
          <a:p>
            <a:pPr marL="457200" indent="-457200">
              <a:buAutoNum type="arabicPeriod"/>
            </a:pPr>
            <a:r>
              <a:rPr lang="en-GB" sz="2000" dirty="0" smtClean="0">
                <a:latin typeface="Debbie Hepplewhite Print Font" panose="03050602040000000000" pitchFamily="66" charset="0"/>
              </a:rPr>
              <a:t>What did Kiki order at the café?</a:t>
            </a:r>
            <a:endParaRPr lang="en-GB" sz="2000" dirty="0">
              <a:latin typeface="Debbie Hepplewhite Print Font" panose="03050602040000000000" pitchFamily="66" charset="0"/>
            </a:endParaRPr>
          </a:p>
          <a:p>
            <a:pPr marL="457200" indent="-457200">
              <a:buAutoNum type="arabicPeriod"/>
            </a:pPr>
            <a:r>
              <a:rPr lang="en-GB" sz="2000" dirty="0" smtClean="0">
                <a:latin typeface="Debbie Hepplewhite Print Font" panose="03050602040000000000" pitchFamily="66" charset="0"/>
              </a:rPr>
              <a:t>Where was Jason stood on Page 7?</a:t>
            </a:r>
          </a:p>
          <a:p>
            <a:pPr marL="457200" indent="-457200">
              <a:buAutoNum type="arabicPeriod"/>
            </a:pPr>
            <a:r>
              <a:rPr lang="en-GB" sz="2000" dirty="0" smtClean="0">
                <a:latin typeface="Debbie Hepplewhite Print Font" panose="03050602040000000000" pitchFamily="66" charset="0"/>
              </a:rPr>
              <a:t>Can you find any conjunctions in the text?</a:t>
            </a:r>
          </a:p>
          <a:p>
            <a:endParaRPr lang="en-GB" sz="2000" dirty="0">
              <a:latin typeface="Debbie Hepplewhite Print Font" panose="03050602040000000000" pitchFamily="66" charset="0"/>
            </a:endParaRPr>
          </a:p>
          <a:p>
            <a:r>
              <a:rPr lang="en-GB" sz="2000" dirty="0" smtClean="0">
                <a:latin typeface="Debbie Hepplewhite Print Font" panose="03050602040000000000" pitchFamily="66" charset="0"/>
              </a:rPr>
              <a:t>After you have finished your sentences, you can illustrate your work!</a:t>
            </a:r>
          </a:p>
          <a:p>
            <a:endParaRPr lang="en-GB" dirty="0">
              <a:latin typeface="Debbie Hepplewhite Print Font" panose="03050602040000000000" pitchFamily="66" charset="0"/>
            </a:endParaRPr>
          </a:p>
        </p:txBody>
      </p:sp>
      <p:pic>
        <p:nvPicPr>
          <p:cNvPr id="2" name="5 Fagley Crescent (1)">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364583" y="968828"/>
            <a:ext cx="609600" cy="609600"/>
          </a:xfrm>
          <a:prstGeom prst="rect">
            <a:avLst/>
          </a:prstGeom>
        </p:spPr>
      </p:pic>
    </p:spTree>
    <p:extLst>
      <p:ext uri="{BB962C8B-B14F-4D97-AF65-F5344CB8AC3E}">
        <p14:creationId xmlns:p14="http://schemas.microsoft.com/office/powerpoint/2010/main" val="7798775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478"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20"/>
            <a:ext cx="9144000" cy="2387600"/>
          </a:xfrm>
        </p:spPr>
        <p:txBody>
          <a:bodyPr/>
          <a:lstStyle/>
          <a:p>
            <a:r>
              <a:rPr lang="en-GB" dirty="0" smtClean="0">
                <a:latin typeface="Debbie Hepplewhite Print Font" panose="03050602040000000000" pitchFamily="66" charset="0"/>
              </a:rPr>
              <a:t>Day 3</a:t>
            </a:r>
            <a:endParaRPr lang="en-GB" dirty="0">
              <a:latin typeface="Debbie Hepplewhite Print Font" panose="03050602040000000000" pitchFamily="66" charset="0"/>
            </a:endParaRPr>
          </a:p>
        </p:txBody>
      </p:sp>
      <p:sp>
        <p:nvSpPr>
          <p:cNvPr id="3" name="Subtitle 2"/>
          <p:cNvSpPr>
            <a:spLocks noGrp="1"/>
          </p:cNvSpPr>
          <p:nvPr>
            <p:ph type="subTitle" idx="1"/>
          </p:nvPr>
        </p:nvSpPr>
        <p:spPr/>
        <p:txBody>
          <a:bodyPr>
            <a:normAutofit/>
          </a:bodyPr>
          <a:lstStyle/>
          <a:p>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544680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70708" y="927463"/>
            <a:ext cx="10293531" cy="2745377"/>
          </a:xfrm>
        </p:spPr>
        <p:txBody>
          <a:bodyPr>
            <a:normAutofit/>
          </a:bodyPr>
          <a:lstStyle/>
          <a:p>
            <a:r>
              <a:rPr lang="en-GB" sz="3600" dirty="0" smtClean="0">
                <a:latin typeface="Debbie Hepplewhite Print Font" panose="03050602040000000000" pitchFamily="66" charset="0"/>
              </a:rPr>
              <a:t>Do you remember the poem we have been reading in class?</a:t>
            </a:r>
            <a:endParaRPr lang="en-GB" sz="3600" dirty="0">
              <a:latin typeface="Debbie Hepplewhite Print Font" panose="03050602040000000000" pitchFamily="66" charset="0"/>
            </a:endParaRPr>
          </a:p>
        </p:txBody>
      </p:sp>
    </p:spTree>
    <p:extLst>
      <p:ext uri="{BB962C8B-B14F-4D97-AF65-F5344CB8AC3E}">
        <p14:creationId xmlns:p14="http://schemas.microsoft.com/office/powerpoint/2010/main" val="3984972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78823"/>
            <a:ext cx="9144000" cy="6100353"/>
          </a:xfrm>
        </p:spPr>
        <p:txBody>
          <a:bodyPr>
            <a:normAutofit fontScale="70000" lnSpcReduction="20000"/>
          </a:bodyPr>
          <a:lstStyle/>
          <a:p>
            <a:r>
              <a:rPr lang="en-GB" sz="2800" dirty="0">
                <a:latin typeface="Debbie Hepplewhite Print Font" panose="03050602040000000000" pitchFamily="66" charset="0"/>
              </a:rPr>
              <a:t>The Wicked Witches’ Song by Clare Bevan.</a:t>
            </a:r>
          </a:p>
          <a:p>
            <a:r>
              <a:rPr lang="en-GB" sz="2800" dirty="0">
                <a:latin typeface="Debbie Hepplewhite Print Font" panose="03050602040000000000" pitchFamily="66" charset="0"/>
              </a:rPr>
              <a:t>I’m making witch spells,</a:t>
            </a:r>
          </a:p>
          <a:p>
            <a:r>
              <a:rPr lang="en-GB" sz="2800" dirty="0">
                <a:latin typeface="Debbie Hepplewhite Print Font" panose="03050602040000000000" pitchFamily="66" charset="0"/>
              </a:rPr>
              <a:t>Give-you-all-an-itch spells,</a:t>
            </a:r>
          </a:p>
          <a:p>
            <a:r>
              <a:rPr lang="en-GB" sz="2800" dirty="0">
                <a:latin typeface="Debbie Hepplewhite Print Font" panose="03050602040000000000" pitchFamily="66" charset="0"/>
              </a:rPr>
              <a:t>Stir the steamy cauldron with a monster </a:t>
            </a:r>
          </a:p>
          <a:p>
            <a:r>
              <a:rPr lang="en-GB" sz="2800" dirty="0">
                <a:latin typeface="Debbie Hepplewhite Print Font" panose="03050602040000000000" pitchFamily="66" charset="0"/>
              </a:rPr>
              <a:t>Bone,</a:t>
            </a:r>
          </a:p>
          <a:p>
            <a:r>
              <a:rPr lang="en-GB" sz="2800" dirty="0">
                <a:latin typeface="Debbie Hepplewhite Print Font" panose="03050602040000000000" pitchFamily="66" charset="0"/>
              </a:rPr>
              <a:t>I’m making mean spells,</a:t>
            </a:r>
          </a:p>
          <a:p>
            <a:r>
              <a:rPr lang="en-GB" sz="2800" dirty="0">
                <a:latin typeface="Debbie Hepplewhite Print Font" panose="03050602040000000000" pitchFamily="66" charset="0"/>
              </a:rPr>
              <a:t>Slithery and green spells,</a:t>
            </a:r>
          </a:p>
          <a:p>
            <a:r>
              <a:rPr lang="en-GB" sz="2800" dirty="0">
                <a:latin typeface="Debbie Hepplewhite Print Font" panose="03050602040000000000" pitchFamily="66" charset="0"/>
              </a:rPr>
              <a:t>Turn you into a lizard on a slimy stone.</a:t>
            </a:r>
          </a:p>
          <a:p>
            <a:endParaRPr lang="en-GB" sz="2800" dirty="0">
              <a:latin typeface="Debbie Hepplewhite Print Font" panose="03050602040000000000" pitchFamily="66" charset="0"/>
            </a:endParaRPr>
          </a:p>
          <a:p>
            <a:r>
              <a:rPr lang="en-GB" sz="2800" dirty="0">
                <a:latin typeface="Debbie Hepplewhite Print Font" panose="03050602040000000000" pitchFamily="66" charset="0"/>
              </a:rPr>
              <a:t>I’m making cat spells, </a:t>
            </a:r>
          </a:p>
          <a:p>
            <a:r>
              <a:rPr lang="en-GB" sz="2800" dirty="0">
                <a:latin typeface="Debbie Hepplewhite Print Font" panose="03050602040000000000" pitchFamily="66" charset="0"/>
              </a:rPr>
              <a:t>Dangle-like-a-bat spells,</a:t>
            </a:r>
          </a:p>
          <a:p>
            <a:r>
              <a:rPr lang="en-GB" sz="2800" dirty="0">
                <a:latin typeface="Debbie Hepplewhite Print Font" panose="03050602040000000000" pitchFamily="66" charset="0"/>
              </a:rPr>
              <a:t>Swish you on a broomstick through the </a:t>
            </a:r>
          </a:p>
          <a:p>
            <a:r>
              <a:rPr lang="en-GB" sz="2800" dirty="0">
                <a:latin typeface="Debbie Hepplewhite Print Font" panose="03050602040000000000" pitchFamily="66" charset="0"/>
              </a:rPr>
              <a:t>Inky sky,</a:t>
            </a:r>
          </a:p>
          <a:p>
            <a:r>
              <a:rPr lang="en-GB" sz="2800" dirty="0">
                <a:latin typeface="Debbie Hepplewhite Print Font" panose="03050602040000000000" pitchFamily="66" charset="0"/>
              </a:rPr>
              <a:t>I’m making shark spells,</a:t>
            </a:r>
          </a:p>
          <a:p>
            <a:r>
              <a:rPr lang="en-GB" sz="2800" dirty="0">
                <a:latin typeface="Debbie Hepplewhite Print Font" panose="03050602040000000000" pitchFamily="66" charset="0"/>
              </a:rPr>
              <a:t>Dangerous and dark spells,</a:t>
            </a:r>
          </a:p>
          <a:p>
            <a:r>
              <a:rPr lang="en-GB" sz="2800" dirty="0">
                <a:latin typeface="Debbie Hepplewhite Print Font" panose="03050602040000000000" pitchFamily="66" charset="0"/>
              </a:rPr>
              <a:t>Give you all a nightmare ‘til you scream</a:t>
            </a:r>
          </a:p>
          <a:p>
            <a:r>
              <a:rPr lang="en-GB" sz="2800" dirty="0">
                <a:latin typeface="Debbie Hepplewhite Print Font" panose="03050602040000000000" pitchFamily="66" charset="0"/>
              </a:rPr>
              <a:t>And cry.</a:t>
            </a:r>
          </a:p>
        </p:txBody>
      </p:sp>
    </p:spTree>
    <p:extLst>
      <p:ext uri="{BB962C8B-B14F-4D97-AF65-F5344CB8AC3E}">
        <p14:creationId xmlns:p14="http://schemas.microsoft.com/office/powerpoint/2010/main" val="295688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6600" y="457200"/>
            <a:ext cx="10634577" cy="3722914"/>
          </a:xfrm>
        </p:spPr>
        <p:txBody>
          <a:bodyPr>
            <a:normAutofit/>
          </a:bodyPr>
          <a:lstStyle/>
          <a:p>
            <a:r>
              <a:rPr lang="en-GB" sz="2200" dirty="0">
                <a:latin typeface="Debbie Hepplewhite Print Font" panose="03050602040000000000" pitchFamily="66" charset="0"/>
              </a:rPr>
              <a:t>Today </a:t>
            </a:r>
            <a:r>
              <a:rPr lang="en-GB" sz="2200" dirty="0" smtClean="0">
                <a:latin typeface="Debbie Hepplewhite Print Font" panose="03050602040000000000" pitchFamily="66" charset="0"/>
              </a:rPr>
              <a:t>you are </a:t>
            </a:r>
            <a:r>
              <a:rPr lang="en-GB" sz="2200" dirty="0">
                <a:latin typeface="Debbie Hepplewhite Print Font" panose="03050602040000000000" pitchFamily="66" charset="0"/>
              </a:rPr>
              <a:t>going </a:t>
            </a:r>
            <a:r>
              <a:rPr lang="en-GB" sz="2200" dirty="0" smtClean="0">
                <a:latin typeface="Debbie Hepplewhite Print Font" panose="03050602040000000000" pitchFamily="66" charset="0"/>
              </a:rPr>
              <a:t>to </a:t>
            </a:r>
            <a:r>
              <a:rPr lang="en-GB" sz="2200" dirty="0">
                <a:latin typeface="Debbie Hepplewhite Print Font" panose="03050602040000000000" pitchFamily="66" charset="0"/>
              </a:rPr>
              <a:t>practice reading the poem. </a:t>
            </a:r>
            <a:br>
              <a:rPr lang="en-GB" sz="2200" dirty="0">
                <a:latin typeface="Debbie Hepplewhite Print Font" panose="03050602040000000000" pitchFamily="66" charset="0"/>
              </a:rPr>
            </a:br>
            <a:r>
              <a:rPr lang="en-GB" sz="2200" dirty="0">
                <a:latin typeface="Debbie Hepplewhite Print Font" panose="03050602040000000000" pitchFamily="66" charset="0"/>
              </a:rPr>
              <a:t/>
            </a:r>
            <a:br>
              <a:rPr lang="en-GB" sz="2200" dirty="0">
                <a:latin typeface="Debbie Hepplewhite Print Font" panose="03050602040000000000" pitchFamily="66" charset="0"/>
              </a:rPr>
            </a:br>
            <a:r>
              <a:rPr lang="en-GB" sz="2200" dirty="0">
                <a:latin typeface="Debbie Hepplewhite Print Font" panose="03050602040000000000" pitchFamily="66" charset="0"/>
              </a:rPr>
              <a:t>How will you make it interesting?</a:t>
            </a:r>
            <a:br>
              <a:rPr lang="en-GB" sz="2200" dirty="0">
                <a:latin typeface="Debbie Hepplewhite Print Font" panose="03050602040000000000" pitchFamily="66" charset="0"/>
              </a:rPr>
            </a:br>
            <a:r>
              <a:rPr lang="en-GB" sz="2200" dirty="0">
                <a:latin typeface="Debbie Hepplewhite Print Font" panose="03050602040000000000" pitchFamily="66" charset="0"/>
              </a:rPr>
              <a:t>Will you add actions?</a:t>
            </a:r>
            <a:br>
              <a:rPr lang="en-GB" sz="2200" dirty="0">
                <a:latin typeface="Debbie Hepplewhite Print Font" panose="03050602040000000000" pitchFamily="66" charset="0"/>
              </a:rPr>
            </a:br>
            <a:r>
              <a:rPr lang="en-GB" sz="2200" dirty="0">
                <a:latin typeface="Debbie Hepplewhite Print Font" panose="03050602040000000000" pitchFamily="66" charset="0"/>
              </a:rPr>
              <a:t/>
            </a:r>
            <a:br>
              <a:rPr lang="en-GB" sz="2200" dirty="0">
                <a:latin typeface="Debbie Hepplewhite Print Font" panose="03050602040000000000" pitchFamily="66" charset="0"/>
              </a:rPr>
            </a:br>
            <a:r>
              <a:rPr lang="en-GB" sz="2200" dirty="0">
                <a:latin typeface="Debbie Hepplewhite Print Font" panose="03050602040000000000" pitchFamily="66" charset="0"/>
              </a:rPr>
              <a:t>Practice carefully because you are going to perform </a:t>
            </a:r>
            <a:r>
              <a:rPr lang="en-GB" sz="2200" dirty="0" smtClean="0">
                <a:latin typeface="Debbie Hepplewhite Print Font" panose="03050602040000000000" pitchFamily="66" charset="0"/>
              </a:rPr>
              <a:t>to your family tomorrow.</a:t>
            </a:r>
            <a:r>
              <a:rPr lang="en-GB" sz="5400" dirty="0">
                <a:latin typeface="Debbie Hepplewhite Print Font" panose="03050602040000000000" pitchFamily="66" charset="0"/>
              </a:rPr>
              <a:t/>
            </a:r>
            <a:br>
              <a:rPr lang="en-GB" sz="5400" dirty="0">
                <a:latin typeface="Debbie Hepplewhite Print Font" panose="03050602040000000000" pitchFamily="66" charset="0"/>
              </a:rPr>
            </a:br>
            <a:endParaRPr lang="en-GB" sz="5400" dirty="0">
              <a:latin typeface="Debbie Hepplewhite Print Font" panose="03050602040000000000" pitchFamily="66" charset="0"/>
            </a:endParaRPr>
          </a:p>
        </p:txBody>
      </p:sp>
    </p:spTree>
    <p:extLst>
      <p:ext uri="{BB962C8B-B14F-4D97-AF65-F5344CB8AC3E}">
        <p14:creationId xmlns:p14="http://schemas.microsoft.com/office/powerpoint/2010/main" val="1325190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20"/>
            <a:ext cx="9144000" cy="2387600"/>
          </a:xfrm>
        </p:spPr>
        <p:txBody>
          <a:bodyPr/>
          <a:lstStyle/>
          <a:p>
            <a:r>
              <a:rPr lang="en-GB" dirty="0" smtClean="0">
                <a:latin typeface="Debbie Hepplewhite Print Font" panose="03050602040000000000" pitchFamily="66" charset="0"/>
              </a:rPr>
              <a:t>Day 4</a:t>
            </a:r>
            <a:endParaRPr lang="en-GB" dirty="0">
              <a:latin typeface="Debbie Hepplewhite Print Font" panose="03050602040000000000" pitchFamily="66" charset="0"/>
            </a:endParaRPr>
          </a:p>
        </p:txBody>
      </p:sp>
      <p:sp>
        <p:nvSpPr>
          <p:cNvPr id="3" name="Subtitle 2"/>
          <p:cNvSpPr>
            <a:spLocks noGrp="1"/>
          </p:cNvSpPr>
          <p:nvPr>
            <p:ph type="subTitle" idx="1"/>
          </p:nvPr>
        </p:nvSpPr>
        <p:spPr/>
        <p:txBody>
          <a:bodyPr>
            <a:normAutofit/>
          </a:bodyPr>
          <a:lstStyle/>
          <a:p>
            <a:endParaRPr lang="en-GB" sz="2000" dirty="0">
              <a:latin typeface="Debbie Hepplewhite Print Font" panose="03050602040000000000" pitchFamily="66" charset="0"/>
            </a:endParaRPr>
          </a:p>
        </p:txBody>
      </p:sp>
    </p:spTree>
    <p:extLst>
      <p:ext uri="{BB962C8B-B14F-4D97-AF65-F5344CB8AC3E}">
        <p14:creationId xmlns:p14="http://schemas.microsoft.com/office/powerpoint/2010/main" val="30639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19"/>
            <a:ext cx="9144000" cy="5474381"/>
          </a:xfrm>
        </p:spPr>
        <p:txBody>
          <a:bodyPr>
            <a:normAutofit/>
          </a:bodyPr>
          <a:lstStyle/>
          <a:p>
            <a:r>
              <a:rPr lang="en-GB" dirty="0"/>
              <a:t/>
            </a:r>
            <a:br>
              <a:rPr lang="en-GB" dirty="0"/>
            </a:br>
            <a:endParaRPr lang="en-GB" dirty="0">
              <a:latin typeface="Debbie Hepplewhite Print Font" panose="03050602040000000000" pitchFamily="66" charset="0"/>
            </a:endParaRPr>
          </a:p>
        </p:txBody>
      </p:sp>
      <p:sp>
        <p:nvSpPr>
          <p:cNvPr id="4" name="TextBox 3"/>
          <p:cNvSpPr txBox="1"/>
          <p:nvPr/>
        </p:nvSpPr>
        <p:spPr>
          <a:xfrm>
            <a:off x="1082040" y="822960"/>
            <a:ext cx="10210800" cy="5016758"/>
          </a:xfrm>
          <a:prstGeom prst="rect">
            <a:avLst/>
          </a:prstGeom>
          <a:noFill/>
        </p:spPr>
        <p:txBody>
          <a:bodyPr wrap="square" rtlCol="0">
            <a:spAutoFit/>
          </a:bodyPr>
          <a:lstStyle/>
          <a:p>
            <a:r>
              <a:rPr lang="en-GB" sz="3200" dirty="0" smtClean="0">
                <a:latin typeface="Debbie Hepplewhite Print Font" panose="03050602040000000000" pitchFamily="66" charset="0"/>
              </a:rPr>
              <a:t>Today you are going to perform the poem to an audience. </a:t>
            </a:r>
          </a:p>
          <a:p>
            <a:endParaRPr lang="en-GB" sz="3200" dirty="0" smtClean="0">
              <a:latin typeface="Debbie Hepplewhite Print Font" panose="03050602040000000000" pitchFamily="66" charset="0"/>
            </a:endParaRPr>
          </a:p>
          <a:p>
            <a:r>
              <a:rPr lang="en-GB" sz="3200" dirty="0" smtClean="0">
                <a:latin typeface="Debbie Hepplewhite Print Font" panose="03050602040000000000" pitchFamily="66" charset="0"/>
              </a:rPr>
              <a:t>What do you need to remember when you are performing a poem? Remember to speak clearly, look at your audience and make it interesting.</a:t>
            </a:r>
          </a:p>
          <a:p>
            <a:endParaRPr lang="en-GB" sz="3200" dirty="0">
              <a:latin typeface="Debbie Hepplewhite Print Font" panose="03050602040000000000" pitchFamily="66" charset="0"/>
            </a:endParaRPr>
          </a:p>
          <a:p>
            <a:r>
              <a:rPr lang="en-GB" sz="3200" dirty="0" smtClean="0">
                <a:latin typeface="Debbie Hepplewhite Print Font" panose="03050602040000000000" pitchFamily="66" charset="0"/>
              </a:rPr>
              <a:t>You could even record yourself reading the poem on a phone or tablet.</a:t>
            </a:r>
            <a:endParaRPr lang="en-GB" sz="3200" dirty="0">
              <a:latin typeface="Debbie Hepplewhite Print Font" panose="03050602040000000000" pitchFamily="66" charset="0"/>
            </a:endParaRPr>
          </a:p>
        </p:txBody>
      </p:sp>
    </p:spTree>
    <p:extLst>
      <p:ext uri="{BB962C8B-B14F-4D97-AF65-F5344CB8AC3E}">
        <p14:creationId xmlns:p14="http://schemas.microsoft.com/office/powerpoint/2010/main" val="3622794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112520" y="563880"/>
            <a:ext cx="9516292" cy="5410200"/>
          </a:xfrm>
        </p:spPr>
        <p:txBody>
          <a:bodyPr>
            <a:normAutofit fontScale="90000"/>
          </a:bodyPr>
          <a:lstStyle/>
          <a:p>
            <a:r>
              <a:rPr lang="en-GB" sz="2200" dirty="0">
                <a:latin typeface="Debbie Hepplewhite Print Font" panose="03050602040000000000" pitchFamily="66" charset="0"/>
              </a:rPr>
              <a:t>The Wicked Witches’ Song by Clare Bevan.</a:t>
            </a:r>
            <a:br>
              <a:rPr lang="en-GB" sz="2200" dirty="0">
                <a:latin typeface="Debbie Hepplewhite Print Font" panose="03050602040000000000" pitchFamily="66" charset="0"/>
              </a:rPr>
            </a:br>
            <a:r>
              <a:rPr lang="en-GB" sz="2200" dirty="0">
                <a:latin typeface="Debbie Hepplewhite Print Font" panose="03050602040000000000" pitchFamily="66" charset="0"/>
              </a:rPr>
              <a:t>I’m making witch spells,</a:t>
            </a:r>
            <a:br>
              <a:rPr lang="en-GB" sz="2200" dirty="0">
                <a:latin typeface="Debbie Hepplewhite Print Font" panose="03050602040000000000" pitchFamily="66" charset="0"/>
              </a:rPr>
            </a:br>
            <a:r>
              <a:rPr lang="en-GB" sz="2200" dirty="0">
                <a:latin typeface="Debbie Hepplewhite Print Font" panose="03050602040000000000" pitchFamily="66" charset="0"/>
              </a:rPr>
              <a:t>Give-you-all-an-itch spells,</a:t>
            </a:r>
            <a:br>
              <a:rPr lang="en-GB" sz="2200" dirty="0">
                <a:latin typeface="Debbie Hepplewhite Print Font" panose="03050602040000000000" pitchFamily="66" charset="0"/>
              </a:rPr>
            </a:br>
            <a:r>
              <a:rPr lang="en-GB" sz="2200" dirty="0">
                <a:latin typeface="Debbie Hepplewhite Print Font" panose="03050602040000000000" pitchFamily="66" charset="0"/>
              </a:rPr>
              <a:t>Stir the steamy cauldron with a monster </a:t>
            </a:r>
            <a:br>
              <a:rPr lang="en-GB" sz="2200" dirty="0">
                <a:latin typeface="Debbie Hepplewhite Print Font" panose="03050602040000000000" pitchFamily="66" charset="0"/>
              </a:rPr>
            </a:br>
            <a:r>
              <a:rPr lang="en-GB" sz="2200" dirty="0">
                <a:latin typeface="Debbie Hepplewhite Print Font" panose="03050602040000000000" pitchFamily="66" charset="0"/>
              </a:rPr>
              <a:t>Bone,</a:t>
            </a:r>
            <a:br>
              <a:rPr lang="en-GB" sz="2200" dirty="0">
                <a:latin typeface="Debbie Hepplewhite Print Font" panose="03050602040000000000" pitchFamily="66" charset="0"/>
              </a:rPr>
            </a:br>
            <a:r>
              <a:rPr lang="en-GB" sz="2200" dirty="0">
                <a:latin typeface="Debbie Hepplewhite Print Font" panose="03050602040000000000" pitchFamily="66" charset="0"/>
              </a:rPr>
              <a:t>I’m making mean spells,</a:t>
            </a:r>
            <a:br>
              <a:rPr lang="en-GB" sz="2200" dirty="0">
                <a:latin typeface="Debbie Hepplewhite Print Font" panose="03050602040000000000" pitchFamily="66" charset="0"/>
              </a:rPr>
            </a:br>
            <a:r>
              <a:rPr lang="en-GB" sz="2200" dirty="0">
                <a:latin typeface="Debbie Hepplewhite Print Font" panose="03050602040000000000" pitchFamily="66" charset="0"/>
              </a:rPr>
              <a:t>Slithery and green spells,</a:t>
            </a:r>
            <a:br>
              <a:rPr lang="en-GB" sz="2200" dirty="0">
                <a:latin typeface="Debbie Hepplewhite Print Font" panose="03050602040000000000" pitchFamily="66" charset="0"/>
              </a:rPr>
            </a:br>
            <a:r>
              <a:rPr lang="en-GB" sz="2200" dirty="0">
                <a:latin typeface="Debbie Hepplewhite Print Font" panose="03050602040000000000" pitchFamily="66" charset="0"/>
              </a:rPr>
              <a:t>Turn you into a lizard on a slimy stone.</a:t>
            </a:r>
            <a:br>
              <a:rPr lang="en-GB" sz="2200" dirty="0">
                <a:latin typeface="Debbie Hepplewhite Print Font" panose="03050602040000000000" pitchFamily="66" charset="0"/>
              </a:rPr>
            </a:br>
            <a:r>
              <a:rPr lang="en-GB" sz="2200" dirty="0">
                <a:latin typeface="Debbie Hepplewhite Print Font" panose="03050602040000000000" pitchFamily="66" charset="0"/>
              </a:rPr>
              <a:t/>
            </a:r>
            <a:br>
              <a:rPr lang="en-GB" sz="2200" dirty="0">
                <a:latin typeface="Debbie Hepplewhite Print Font" panose="03050602040000000000" pitchFamily="66" charset="0"/>
              </a:rPr>
            </a:br>
            <a:r>
              <a:rPr lang="en-GB" sz="2200" dirty="0">
                <a:latin typeface="Debbie Hepplewhite Print Font" panose="03050602040000000000" pitchFamily="66" charset="0"/>
              </a:rPr>
              <a:t>I’m making cat spells, </a:t>
            </a:r>
            <a:br>
              <a:rPr lang="en-GB" sz="2200" dirty="0">
                <a:latin typeface="Debbie Hepplewhite Print Font" panose="03050602040000000000" pitchFamily="66" charset="0"/>
              </a:rPr>
            </a:br>
            <a:r>
              <a:rPr lang="en-GB" sz="2200" dirty="0">
                <a:latin typeface="Debbie Hepplewhite Print Font" panose="03050602040000000000" pitchFamily="66" charset="0"/>
              </a:rPr>
              <a:t>Dangle-like-a-bat spells,</a:t>
            </a:r>
            <a:br>
              <a:rPr lang="en-GB" sz="2200" dirty="0">
                <a:latin typeface="Debbie Hepplewhite Print Font" panose="03050602040000000000" pitchFamily="66" charset="0"/>
              </a:rPr>
            </a:br>
            <a:r>
              <a:rPr lang="en-GB" sz="2200" dirty="0">
                <a:latin typeface="Debbie Hepplewhite Print Font" panose="03050602040000000000" pitchFamily="66" charset="0"/>
              </a:rPr>
              <a:t>Swish you on a broomstick through the </a:t>
            </a:r>
            <a:br>
              <a:rPr lang="en-GB" sz="2200" dirty="0">
                <a:latin typeface="Debbie Hepplewhite Print Font" panose="03050602040000000000" pitchFamily="66" charset="0"/>
              </a:rPr>
            </a:br>
            <a:r>
              <a:rPr lang="en-GB" sz="2200" dirty="0">
                <a:latin typeface="Debbie Hepplewhite Print Font" panose="03050602040000000000" pitchFamily="66" charset="0"/>
              </a:rPr>
              <a:t>Inky sky,</a:t>
            </a:r>
            <a:br>
              <a:rPr lang="en-GB" sz="2200" dirty="0">
                <a:latin typeface="Debbie Hepplewhite Print Font" panose="03050602040000000000" pitchFamily="66" charset="0"/>
              </a:rPr>
            </a:br>
            <a:r>
              <a:rPr lang="en-GB" sz="2200" dirty="0">
                <a:latin typeface="Debbie Hepplewhite Print Font" panose="03050602040000000000" pitchFamily="66" charset="0"/>
              </a:rPr>
              <a:t>I’m making shark spells,</a:t>
            </a:r>
            <a:br>
              <a:rPr lang="en-GB" sz="2200" dirty="0">
                <a:latin typeface="Debbie Hepplewhite Print Font" panose="03050602040000000000" pitchFamily="66" charset="0"/>
              </a:rPr>
            </a:br>
            <a:r>
              <a:rPr lang="en-GB" sz="2200" dirty="0">
                <a:latin typeface="Debbie Hepplewhite Print Font" panose="03050602040000000000" pitchFamily="66" charset="0"/>
              </a:rPr>
              <a:t>Dangerous and dark spells,</a:t>
            </a:r>
            <a:br>
              <a:rPr lang="en-GB" sz="2200" dirty="0">
                <a:latin typeface="Debbie Hepplewhite Print Font" panose="03050602040000000000" pitchFamily="66" charset="0"/>
              </a:rPr>
            </a:br>
            <a:r>
              <a:rPr lang="en-GB" sz="2200" dirty="0">
                <a:latin typeface="Debbie Hepplewhite Print Font" panose="03050602040000000000" pitchFamily="66" charset="0"/>
              </a:rPr>
              <a:t>Give you all a nightmare ‘til you scream</a:t>
            </a:r>
            <a:br>
              <a:rPr lang="en-GB" sz="2200" dirty="0">
                <a:latin typeface="Debbie Hepplewhite Print Font" panose="03050602040000000000" pitchFamily="66" charset="0"/>
              </a:rPr>
            </a:br>
            <a:r>
              <a:rPr lang="en-GB" sz="2200" dirty="0">
                <a:latin typeface="Debbie Hepplewhite Print Font" panose="03050602040000000000" pitchFamily="66" charset="0"/>
              </a:rPr>
              <a:t>And cry.</a:t>
            </a:r>
            <a:r>
              <a:rPr lang="en-GB" sz="3200" dirty="0">
                <a:latin typeface="Debbie Hepplewhite Print Font" panose="03050602040000000000" pitchFamily="66" charset="0"/>
              </a:rPr>
              <a:t/>
            </a:r>
            <a:br>
              <a:rPr lang="en-GB" sz="3200" dirty="0">
                <a:latin typeface="Debbie Hepplewhite Print Font" panose="03050602040000000000" pitchFamily="66" charset="0"/>
              </a:rPr>
            </a:br>
            <a:endParaRPr lang="en-GB" sz="3200" dirty="0">
              <a:latin typeface="Debbie Hepplewhite Print Font" panose="03050602040000000000" pitchFamily="66" charset="0"/>
            </a:endParaRPr>
          </a:p>
        </p:txBody>
      </p:sp>
    </p:spTree>
    <p:extLst>
      <p:ext uri="{BB962C8B-B14F-4D97-AF65-F5344CB8AC3E}">
        <p14:creationId xmlns:p14="http://schemas.microsoft.com/office/powerpoint/2010/main" val="1755912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496291" y="-401637"/>
            <a:ext cx="9144000" cy="3771854"/>
          </a:xfrm>
        </p:spPr>
        <p:txBody>
          <a:bodyPr>
            <a:normAutofit/>
          </a:bodyPr>
          <a:lstStyle/>
          <a:p>
            <a:r>
              <a:rPr lang="en-GB" dirty="0" smtClean="0">
                <a:latin typeface="Debbie Hepplewhite Print Font" panose="03050602040000000000" pitchFamily="66" charset="0"/>
              </a:rPr>
              <a:t>Day 5</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2656653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5421"/>
            <a:ext cx="9144000" cy="1210900"/>
          </a:xfrm>
        </p:spPr>
        <p:txBody>
          <a:bodyPr/>
          <a:lstStyle/>
          <a:p>
            <a:r>
              <a:rPr lang="en-GB" dirty="0" smtClean="0">
                <a:latin typeface="Debbie Hepplewhite Print Font" panose="03050602040000000000" pitchFamily="66" charset="0"/>
              </a:rPr>
              <a:t>This week..</a:t>
            </a:r>
            <a:endParaRPr lang="en-GB" dirty="0">
              <a:latin typeface="Debbie Hepplewhite Print Font" panose="03050602040000000000" pitchFamily="66" charset="0"/>
            </a:endParaRPr>
          </a:p>
        </p:txBody>
      </p:sp>
      <p:sp>
        <p:nvSpPr>
          <p:cNvPr id="3" name="Subtitle 2"/>
          <p:cNvSpPr>
            <a:spLocks noGrp="1"/>
          </p:cNvSpPr>
          <p:nvPr>
            <p:ph type="subTitle" idx="1"/>
          </p:nvPr>
        </p:nvSpPr>
        <p:spPr>
          <a:xfrm>
            <a:off x="1071154" y="1927982"/>
            <a:ext cx="10313126" cy="4585359"/>
          </a:xfrm>
        </p:spPr>
        <p:txBody>
          <a:bodyPr>
            <a:normAutofit/>
          </a:bodyPr>
          <a:lstStyle/>
          <a:p>
            <a:pPr algn="l"/>
            <a:r>
              <a:rPr lang="en-GB" sz="3200" dirty="0" smtClean="0">
                <a:latin typeface="Debbie Hepplewhite Print Font" panose="03050602040000000000" pitchFamily="66" charset="0"/>
              </a:rPr>
              <a:t>Day 1: Grammar- Conjunctions</a:t>
            </a:r>
          </a:p>
          <a:p>
            <a:pPr algn="l"/>
            <a:r>
              <a:rPr lang="en-GB" sz="3200" dirty="0" smtClean="0">
                <a:latin typeface="Debbie Hepplewhite Print Font" panose="03050602040000000000" pitchFamily="66" charset="0"/>
              </a:rPr>
              <a:t>Day 2: Reading comprehension</a:t>
            </a:r>
          </a:p>
          <a:p>
            <a:pPr algn="l"/>
            <a:r>
              <a:rPr lang="en-GB" sz="3200" dirty="0" smtClean="0">
                <a:latin typeface="Debbie Hepplewhite Print Font" panose="03050602040000000000" pitchFamily="66" charset="0"/>
              </a:rPr>
              <a:t>Day 3: Poetry performance practice</a:t>
            </a:r>
          </a:p>
          <a:p>
            <a:pPr algn="l"/>
            <a:r>
              <a:rPr lang="en-GB" sz="3200" dirty="0" smtClean="0">
                <a:latin typeface="Debbie Hepplewhite Print Font" panose="03050602040000000000" pitchFamily="66" charset="0"/>
              </a:rPr>
              <a:t>Day 4: Poetry performance</a:t>
            </a:r>
          </a:p>
          <a:p>
            <a:pPr algn="l"/>
            <a:r>
              <a:rPr lang="en-GB" sz="3200" dirty="0" smtClean="0">
                <a:latin typeface="Debbie Hepplewhite Print Font" panose="03050602040000000000" pitchFamily="66" charset="0"/>
              </a:rPr>
              <a:t>Day 5:</a:t>
            </a:r>
            <a:endParaRPr lang="en-GB" sz="3200" dirty="0">
              <a:latin typeface="Debbie Hepplewhite Print Font" panose="03050602040000000000" pitchFamily="66" charset="0"/>
            </a:endParaRPr>
          </a:p>
        </p:txBody>
      </p:sp>
    </p:spTree>
    <p:extLst>
      <p:ext uri="{BB962C8B-B14F-4D97-AF65-F5344CB8AC3E}">
        <p14:creationId xmlns:p14="http://schemas.microsoft.com/office/powerpoint/2010/main" val="2301235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pPr lvl="0">
              <a:spcBef>
                <a:spcPts val="1000"/>
              </a:spcBef>
            </a:pPr>
            <a:r>
              <a:rPr lang="en-GB" sz="2800" dirty="0" smtClean="0">
                <a:solidFill>
                  <a:prstClr val="black"/>
                </a:solidFill>
                <a:latin typeface="Calibri" panose="020F0502020204030204"/>
                <a:ea typeface="+mn-ea"/>
                <a:cs typeface="+mn-cs"/>
              </a:rPr>
              <a:t> </a:t>
            </a:r>
            <a:r>
              <a:rPr lang="en-GB" sz="2800" dirty="0">
                <a:solidFill>
                  <a:prstClr val="black"/>
                </a:solidFill>
                <a:latin typeface="Calibri" panose="020F0502020204030204"/>
                <a:ea typeface="+mn-ea"/>
                <a:cs typeface="+mn-cs"/>
              </a:rPr>
              <a:t/>
            </a:r>
            <a:br>
              <a:rPr lang="en-GB" sz="2800" dirty="0">
                <a:solidFill>
                  <a:prstClr val="black"/>
                </a:solidFill>
                <a:latin typeface="Calibri" panose="020F0502020204030204"/>
                <a:ea typeface="+mn-ea"/>
                <a:cs typeface="+mn-cs"/>
              </a:rPr>
            </a:br>
            <a:endParaRPr lang="en-GB" dirty="0"/>
          </a:p>
        </p:txBody>
      </p:sp>
      <p:sp>
        <p:nvSpPr>
          <p:cNvPr id="6" name="Subtitle 5"/>
          <p:cNvSpPr>
            <a:spLocks noGrp="1"/>
          </p:cNvSpPr>
          <p:nvPr>
            <p:ph type="subTitle" idx="1"/>
          </p:nvPr>
        </p:nvSpPr>
        <p:spPr>
          <a:xfrm>
            <a:off x="587829" y="512619"/>
            <a:ext cx="10868297" cy="5770616"/>
          </a:xfrm>
        </p:spPr>
        <p:txBody>
          <a:bodyPr>
            <a:normAutofit/>
          </a:bodyPr>
          <a:lstStyle/>
          <a:p>
            <a:endParaRPr lang="en-GB" dirty="0">
              <a:latin typeface="Debbie Hepplewhite Print Font" panose="03050602040000000000" pitchFamily="66" charset="0"/>
            </a:endParaRPr>
          </a:p>
        </p:txBody>
      </p:sp>
      <p:sp>
        <p:nvSpPr>
          <p:cNvPr id="3" name="TextBox 2"/>
          <p:cNvSpPr txBox="1"/>
          <p:nvPr/>
        </p:nvSpPr>
        <p:spPr>
          <a:xfrm>
            <a:off x="692331" y="339634"/>
            <a:ext cx="10972800" cy="4832092"/>
          </a:xfrm>
          <a:prstGeom prst="rect">
            <a:avLst/>
          </a:prstGeom>
          <a:noFill/>
        </p:spPr>
        <p:txBody>
          <a:bodyPr wrap="square" rtlCol="0">
            <a:spAutoFit/>
          </a:bodyPr>
          <a:lstStyle/>
          <a:p>
            <a:pPr algn="ctr"/>
            <a:r>
              <a:rPr lang="en-GB" sz="4400" dirty="0">
                <a:latin typeface="Debbie Hepplewhite Print Font" panose="03050602040000000000" pitchFamily="66" charset="0"/>
              </a:rPr>
              <a:t>We are working towards writing our own poem but first you need to come up with your own potion?</a:t>
            </a:r>
          </a:p>
          <a:p>
            <a:pPr algn="ctr"/>
            <a:r>
              <a:rPr lang="en-GB" sz="4400" dirty="0">
                <a:latin typeface="Debbie Hepplewhite Print Font" panose="03050602040000000000" pitchFamily="66" charset="0"/>
              </a:rPr>
              <a:t>What will you put in it?</a:t>
            </a:r>
          </a:p>
          <a:p>
            <a:pPr algn="ctr"/>
            <a:r>
              <a:rPr lang="en-GB" sz="4400" dirty="0">
                <a:latin typeface="Debbie Hepplewhite Print Font" panose="03050602040000000000" pitchFamily="66" charset="0"/>
              </a:rPr>
              <a:t>What will the potion do?</a:t>
            </a:r>
          </a:p>
          <a:p>
            <a:pPr algn="ctr"/>
            <a:r>
              <a:rPr lang="en-GB" sz="4400" dirty="0">
                <a:latin typeface="Debbie Hepplewhite Print Font" panose="03050602040000000000" pitchFamily="66" charset="0"/>
              </a:rPr>
              <a:t>Will it be disgusting or lovely?</a:t>
            </a:r>
          </a:p>
        </p:txBody>
      </p:sp>
    </p:spTree>
    <p:extLst>
      <p:ext uri="{BB962C8B-B14F-4D97-AF65-F5344CB8AC3E}">
        <p14:creationId xmlns:p14="http://schemas.microsoft.com/office/powerpoint/2010/main" val="1319838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78823"/>
            <a:ext cx="9144000" cy="6100353"/>
          </a:xfrm>
        </p:spPr>
        <p:txBody>
          <a:bodyPr>
            <a:normAutofit/>
          </a:bodyPr>
          <a:lstStyle/>
          <a:p>
            <a:r>
              <a:rPr lang="en-GB" sz="2800" dirty="0">
                <a:latin typeface="Debbie Hepplewhite Print Font" panose="03050602040000000000" pitchFamily="66" charset="0"/>
              </a:rPr>
              <a:t>Read through the witch’s brew recipe.</a:t>
            </a:r>
          </a:p>
          <a:p>
            <a:endParaRPr lang="en-GB" sz="2800" dirty="0">
              <a:latin typeface="Debbie Hepplewhite Print Font" panose="03050602040000000000" pitchFamily="66" charset="0"/>
            </a:endParaRPr>
          </a:p>
          <a:p>
            <a:r>
              <a:rPr lang="en-GB" sz="2800" dirty="0">
                <a:latin typeface="Debbie Hepplewhite Print Font" panose="03050602040000000000" pitchFamily="66" charset="0"/>
              </a:rPr>
              <a:t>1 cat’s tail</a:t>
            </a:r>
          </a:p>
          <a:p>
            <a:r>
              <a:rPr lang="en-GB" sz="2800" dirty="0">
                <a:latin typeface="Debbie Hepplewhite Print Font" panose="03050602040000000000" pitchFamily="66" charset="0"/>
              </a:rPr>
              <a:t>3 frog’s eyes</a:t>
            </a:r>
          </a:p>
          <a:p>
            <a:r>
              <a:rPr lang="en-GB" sz="2800" dirty="0">
                <a:latin typeface="Debbie Hepplewhite Print Font" panose="03050602040000000000" pitchFamily="66" charset="0"/>
              </a:rPr>
              <a:t>1 giant bat</a:t>
            </a:r>
          </a:p>
          <a:p>
            <a:r>
              <a:rPr lang="en-GB" sz="2800" dirty="0">
                <a:latin typeface="Debbie Hepplewhite Print Font" panose="03050602040000000000" pitchFamily="66" charset="0"/>
              </a:rPr>
              <a:t>5 little boy’s noses</a:t>
            </a:r>
          </a:p>
          <a:p>
            <a:r>
              <a:rPr lang="en-GB" sz="2800" dirty="0">
                <a:latin typeface="Debbie Hepplewhite Print Font" panose="03050602040000000000" pitchFamily="66" charset="0"/>
              </a:rPr>
              <a:t>½ a snail</a:t>
            </a:r>
          </a:p>
          <a:p>
            <a:r>
              <a:rPr lang="en-GB" sz="2800" dirty="0">
                <a:latin typeface="Debbie Hepplewhite Print Font" panose="03050602040000000000" pitchFamily="66" charset="0"/>
              </a:rPr>
              <a:t>6 dirty tissues.</a:t>
            </a:r>
          </a:p>
        </p:txBody>
      </p:sp>
    </p:spTree>
    <p:extLst>
      <p:ext uri="{BB962C8B-B14F-4D97-AF65-F5344CB8AC3E}">
        <p14:creationId xmlns:p14="http://schemas.microsoft.com/office/powerpoint/2010/main" val="11614196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679269" y="509451"/>
            <a:ext cx="11152513" cy="5839097"/>
          </a:xfrm>
        </p:spPr>
        <p:txBody>
          <a:bodyPr>
            <a:normAutofit/>
          </a:bodyPr>
          <a:lstStyle/>
          <a:p>
            <a:r>
              <a:rPr lang="en-GB" dirty="0">
                <a:solidFill>
                  <a:srgbClr val="000000"/>
                </a:solidFill>
                <a:latin typeface="Debbie Hepplewhite Print Font" panose="03050602040000000000" pitchFamily="66" charset="0"/>
              </a:rPr>
              <a:t>What could you put in your witch’s brew? T</a:t>
            </a:r>
            <a:r>
              <a:rPr lang="en-GB" dirty="0" smtClean="0">
                <a:solidFill>
                  <a:srgbClr val="000000"/>
                </a:solidFill>
                <a:latin typeface="Debbie Hepplewhite Print Font" panose="03050602040000000000" pitchFamily="66" charset="0"/>
              </a:rPr>
              <a:t>hink </a:t>
            </a:r>
            <a:r>
              <a:rPr lang="en-GB" dirty="0">
                <a:solidFill>
                  <a:srgbClr val="000000"/>
                </a:solidFill>
                <a:latin typeface="Debbie Hepplewhite Print Font" panose="03050602040000000000" pitchFamily="66" charset="0"/>
              </a:rPr>
              <a:t>of the most disgusting and strange things to put into a potion. </a:t>
            </a:r>
            <a:endParaRPr lang="en-GB" dirty="0" smtClean="0">
              <a:solidFill>
                <a:srgbClr val="000000"/>
              </a:solidFill>
              <a:latin typeface="Debbie Hepplewhite Print Font" panose="03050602040000000000" pitchFamily="66" charset="0"/>
            </a:endParaRPr>
          </a:p>
          <a:p>
            <a:endParaRPr lang="en-GB" sz="1050" dirty="0">
              <a:solidFill>
                <a:srgbClr val="000000"/>
              </a:solidFill>
              <a:latin typeface="Debbie Hepplewhite Print Font" panose="03050602040000000000" pitchFamily="66" charset="0"/>
            </a:endParaRPr>
          </a:p>
          <a:p>
            <a:endParaRPr lang="en-GB" sz="1050" dirty="0">
              <a:solidFill>
                <a:prstClr val="black"/>
              </a:solidFill>
              <a:latin typeface="Segoe UI" panose="020B0502040204020203" pitchFamily="34" charset="0"/>
            </a:endParaRPr>
          </a:p>
          <a:p>
            <a:r>
              <a:rPr lang="en-GB" dirty="0">
                <a:solidFill>
                  <a:srgbClr val="000000"/>
                </a:solidFill>
                <a:latin typeface="Debbie Hepplewhite Print Font" panose="03050602040000000000" pitchFamily="66" charset="0"/>
              </a:rPr>
              <a:t>Think about the words to describe what you are adding to the potion and how you are adding them. How are you mixing your potion? What is happening to it</a:t>
            </a:r>
            <a:r>
              <a:rPr lang="en-GB" dirty="0" smtClean="0">
                <a:solidFill>
                  <a:srgbClr val="000000"/>
                </a:solidFill>
                <a:latin typeface="Debbie Hepplewhite Print Font" panose="03050602040000000000" pitchFamily="66" charset="0"/>
              </a:rPr>
              <a:t>?</a:t>
            </a:r>
          </a:p>
          <a:p>
            <a:endParaRPr lang="en-GB" dirty="0">
              <a:solidFill>
                <a:srgbClr val="000000"/>
              </a:solidFill>
              <a:latin typeface="Debbie Hepplewhite Print Font" panose="03050602040000000000" pitchFamily="66" charset="0"/>
            </a:endParaRPr>
          </a:p>
          <a:p>
            <a:r>
              <a:rPr lang="en-GB" dirty="0" smtClean="0">
                <a:solidFill>
                  <a:srgbClr val="000000"/>
                </a:solidFill>
                <a:latin typeface="Debbie Hepplewhite Print Font" panose="03050602040000000000" pitchFamily="66" charset="0"/>
              </a:rPr>
              <a:t>Make a list of all the things you are going to add to the potion and words you can use to describe them.</a:t>
            </a:r>
          </a:p>
          <a:p>
            <a:r>
              <a:rPr lang="en-GB" dirty="0" smtClean="0">
                <a:solidFill>
                  <a:srgbClr val="000000"/>
                </a:solidFill>
                <a:latin typeface="Debbie Hepplewhite Print Font" panose="03050602040000000000" pitchFamily="66" charset="0"/>
              </a:rPr>
              <a:t>Make a list in your homework book.</a:t>
            </a:r>
            <a:endParaRPr lang="en-GB" dirty="0">
              <a:solidFill>
                <a:srgbClr val="000000"/>
              </a:solidFill>
              <a:latin typeface="Debbie Hepplewhite Print Font" panose="03050602040000000000" pitchFamily="66" charset="0"/>
            </a:endParaRPr>
          </a:p>
          <a:p>
            <a:endParaRPr lang="en-GB" sz="1050" dirty="0">
              <a:solidFill>
                <a:prstClr val="black"/>
              </a:solidFill>
              <a:latin typeface="Segoe UI" panose="020B0502040204020203" pitchFamily="34" charset="0"/>
            </a:endParaRPr>
          </a:p>
          <a:p>
            <a:endParaRPr lang="en-GB" dirty="0"/>
          </a:p>
        </p:txBody>
      </p:sp>
    </p:spTree>
    <p:extLst>
      <p:ext uri="{BB962C8B-B14F-4D97-AF65-F5344CB8AC3E}">
        <p14:creationId xmlns:p14="http://schemas.microsoft.com/office/powerpoint/2010/main" val="2367435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658984" y="404949"/>
            <a:ext cx="9718766" cy="5943599"/>
          </a:xfrm>
        </p:spPr>
        <p:txBody>
          <a:bodyPr>
            <a:normAutofit/>
          </a:bodyPr>
          <a:lstStyle/>
          <a:p>
            <a:endParaRPr lang="en-GB" sz="4000" dirty="0" smtClean="0">
              <a:solidFill>
                <a:srgbClr val="000000"/>
              </a:solidFill>
              <a:latin typeface="Debbie Hepplewhite Print Font" panose="03050602040000000000" pitchFamily="66" charset="0"/>
            </a:endParaRPr>
          </a:p>
          <a:p>
            <a:r>
              <a:rPr lang="en-GB" sz="4000" dirty="0" smtClean="0">
                <a:solidFill>
                  <a:srgbClr val="000000"/>
                </a:solidFill>
                <a:latin typeface="Debbie Hepplewhite Print Font" panose="03050602040000000000" pitchFamily="66" charset="0"/>
              </a:rPr>
              <a:t>Now </a:t>
            </a:r>
            <a:r>
              <a:rPr lang="en-GB" sz="4000" dirty="0">
                <a:solidFill>
                  <a:srgbClr val="000000"/>
                </a:solidFill>
                <a:latin typeface="Debbie Hepplewhite Print Font" panose="03050602040000000000" pitchFamily="66" charset="0"/>
              </a:rPr>
              <a:t>you need to draw everything you need for the witch’s brew on a piece of paper, remember to colour them in the correct colours</a:t>
            </a:r>
            <a:r>
              <a:rPr lang="en-GB" sz="4000" dirty="0" smtClean="0">
                <a:solidFill>
                  <a:srgbClr val="000000"/>
                </a:solidFill>
                <a:latin typeface="Debbie Hepplewhite Print Font" panose="03050602040000000000" pitchFamily="66" charset="0"/>
              </a:rPr>
              <a:t>. Do this in your homework book.</a:t>
            </a:r>
            <a:endParaRPr lang="en-GB" sz="4000" dirty="0">
              <a:solidFill>
                <a:srgbClr val="000000"/>
              </a:solidFill>
              <a:latin typeface="Debbie Hepplewhite Print Font" panose="03050602040000000000" pitchFamily="66" charset="0"/>
            </a:endParaRPr>
          </a:p>
          <a:p>
            <a:endParaRPr lang="en-GB" dirty="0"/>
          </a:p>
        </p:txBody>
      </p:sp>
    </p:spTree>
    <p:extLst>
      <p:ext uri="{BB962C8B-B14F-4D97-AF65-F5344CB8AC3E}">
        <p14:creationId xmlns:p14="http://schemas.microsoft.com/office/powerpoint/2010/main" val="981676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4" name="Title 1"/>
          <p:cNvSpPr txBox="1">
            <a:spLocks/>
          </p:cNvSpPr>
          <p:nvPr/>
        </p:nvSpPr>
        <p:spPr>
          <a:xfrm>
            <a:off x="1028196" y="3230880"/>
            <a:ext cx="10157964" cy="301752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800" dirty="0" smtClean="0">
                <a:latin typeface="Debbie Hepplewhite Print Font" panose="03050602040000000000" pitchFamily="66" charset="0"/>
              </a:rPr>
              <a:t>Lets warm up!</a:t>
            </a:r>
          </a:p>
          <a:p>
            <a:endParaRPr lang="en-GB" sz="2800" dirty="0">
              <a:latin typeface="Debbie Hepplewhite Print Font" panose="03050602040000000000" pitchFamily="66" charset="0"/>
            </a:endParaRPr>
          </a:p>
          <a:p>
            <a:endParaRPr lang="en-GB" sz="2800" dirty="0" smtClean="0">
              <a:latin typeface="Debbie Hepplewhite Print Font" panose="03050602040000000000" pitchFamily="66" charset="0"/>
            </a:endParaRPr>
          </a:p>
          <a:p>
            <a:endParaRPr lang="en-GB" sz="2800" dirty="0">
              <a:latin typeface="Debbie Hepplewhite Print Font" panose="03050602040000000000" pitchFamily="66" charset="0"/>
            </a:endParaRPr>
          </a:p>
          <a:p>
            <a:endParaRPr lang="en-GB" sz="2800" dirty="0" smtClean="0">
              <a:latin typeface="Debbie Hepplewhite Print Font" panose="03050602040000000000" pitchFamily="66" charset="0"/>
            </a:endParaRPr>
          </a:p>
          <a:p>
            <a:endParaRPr lang="en-GB" sz="2800" dirty="0">
              <a:latin typeface="Debbie Hepplewhite Print Font" panose="03050602040000000000" pitchFamily="66" charset="0"/>
            </a:endParaRPr>
          </a:p>
          <a:p>
            <a:r>
              <a:rPr lang="en-GB" sz="2800" dirty="0" smtClean="0">
                <a:latin typeface="Debbie Hepplewhite Print Font" panose="03050602040000000000" pitchFamily="66" charset="0"/>
              </a:rPr>
              <a:t>Can you play this adjective game and identify them correctly!</a:t>
            </a:r>
          </a:p>
          <a:p>
            <a:endParaRPr lang="en-GB" sz="2800" dirty="0">
              <a:latin typeface="Debbie Hepplewhite Print Font" panose="03050602040000000000" pitchFamily="66" charset="0"/>
            </a:endParaRPr>
          </a:p>
          <a:p>
            <a:r>
              <a:rPr lang="en-GB" sz="2800" dirty="0" smtClean="0">
                <a:latin typeface="Debbie Hepplewhite Print Font" panose="03050602040000000000" pitchFamily="66" charset="0"/>
                <a:hlinkClick r:id="rId2"/>
              </a:rPr>
              <a:t>https://www.sheppardsoftware.com/grammar/adjectives.htm</a:t>
            </a:r>
            <a:endParaRPr lang="en-GB" sz="2800" dirty="0" smtClean="0">
              <a:latin typeface="Debbie Hepplewhite Print Font" panose="03050602040000000000" pitchFamily="66" charset="0"/>
            </a:endParaRPr>
          </a:p>
          <a:p>
            <a:endParaRPr lang="en-GB" sz="2800" dirty="0" smtClean="0">
              <a:latin typeface="Debbie Hepplewhite Print Font" panose="03050602040000000000" pitchFamily="66" charset="0"/>
            </a:endParaRPr>
          </a:p>
        </p:txBody>
      </p:sp>
    </p:spTree>
    <p:extLst>
      <p:ext uri="{BB962C8B-B14F-4D97-AF65-F5344CB8AC3E}">
        <p14:creationId xmlns:p14="http://schemas.microsoft.com/office/powerpoint/2010/main" val="2309568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3" name="Subtitle 2"/>
          <p:cNvSpPr>
            <a:spLocks noGrp="1"/>
          </p:cNvSpPr>
          <p:nvPr>
            <p:ph type="subTitle" idx="1"/>
          </p:nvPr>
        </p:nvSpPr>
        <p:spPr>
          <a:xfrm>
            <a:off x="594360" y="445714"/>
            <a:ext cx="10911840" cy="6077006"/>
          </a:xfrm>
        </p:spPr>
        <p:txBody>
          <a:bodyPr>
            <a:normAutofit/>
          </a:bodyPr>
          <a:lstStyle/>
          <a:p>
            <a:pPr>
              <a:lnSpc>
                <a:spcPct val="150000"/>
              </a:lnSpc>
            </a:pPr>
            <a:r>
              <a:rPr lang="en-GB" sz="2900" dirty="0" smtClean="0">
                <a:latin typeface="Debbie Hepplewhite Print Font" panose="03050602040000000000" pitchFamily="66" charset="0"/>
              </a:rPr>
              <a:t>Today we are going to be recapping all of our learning about conjunctions.</a:t>
            </a:r>
          </a:p>
          <a:p>
            <a:pPr>
              <a:lnSpc>
                <a:spcPct val="150000"/>
              </a:lnSpc>
            </a:pPr>
            <a:r>
              <a:rPr lang="en-GB" sz="2900" dirty="0" smtClean="0">
                <a:latin typeface="Debbie Hepplewhite Print Font" panose="03050602040000000000" pitchFamily="66" charset="0"/>
              </a:rPr>
              <a:t>Have you got your grammar hat on?</a:t>
            </a:r>
            <a:endParaRPr lang="en-GB" sz="2900" dirty="0">
              <a:latin typeface="Debbie Hepplewhite Print Font" panose="03050602040000000000" pitchFamily="66" charset="0"/>
            </a:endParaRPr>
          </a:p>
          <a:p>
            <a:pPr>
              <a:lnSpc>
                <a:spcPct val="150000"/>
              </a:lnSpc>
            </a:pPr>
            <a:endParaRPr lang="en-GB" sz="2900" dirty="0" smtClean="0">
              <a:latin typeface="Debbie Hepplewhite Print Font" panose="03050602040000000000" pitchFamily="66" charset="0"/>
            </a:endParaRPr>
          </a:p>
          <a:p>
            <a:pPr>
              <a:lnSpc>
                <a:spcPct val="150000"/>
              </a:lnSpc>
            </a:pPr>
            <a:r>
              <a:rPr lang="en-GB" sz="2900" dirty="0" smtClean="0">
                <a:latin typeface="Debbie Hepplewhite Print Font" panose="03050602040000000000" pitchFamily="66" charset="0"/>
              </a:rPr>
              <a:t>What is a conjunction?</a:t>
            </a:r>
          </a:p>
          <a:p>
            <a:pPr>
              <a:lnSpc>
                <a:spcPct val="150000"/>
              </a:lnSpc>
            </a:pPr>
            <a:r>
              <a:rPr lang="en-GB" sz="2900" dirty="0" smtClean="0">
                <a:latin typeface="Debbie Hepplewhite Print Font" panose="03050602040000000000" pitchFamily="66" charset="0"/>
              </a:rPr>
              <a:t>A word that is used to connect sentences together</a:t>
            </a:r>
          </a:p>
          <a:p>
            <a:pPr>
              <a:lnSpc>
                <a:spcPct val="150000"/>
              </a:lnSpc>
            </a:pPr>
            <a:endParaRPr lang="en-GB" sz="2900" dirty="0" smtClean="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sp>
        <p:nvSpPr>
          <p:cNvPr id="5" name="Rectangle 4"/>
          <p:cNvSpPr/>
          <p:nvPr/>
        </p:nvSpPr>
        <p:spPr>
          <a:xfrm>
            <a:off x="1341120" y="4404360"/>
            <a:ext cx="9540240" cy="15849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509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9240" y="588644"/>
            <a:ext cx="9342119" cy="60712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7438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3" name="Subtitle 2"/>
          <p:cNvSpPr>
            <a:spLocks noGrp="1"/>
          </p:cNvSpPr>
          <p:nvPr>
            <p:ph type="subTitle" idx="1"/>
          </p:nvPr>
        </p:nvSpPr>
        <p:spPr>
          <a:xfrm>
            <a:off x="387928" y="466495"/>
            <a:ext cx="11804072" cy="6183687"/>
          </a:xfrm>
        </p:spPr>
        <p:txBody>
          <a:bodyPr>
            <a:normAutofit/>
          </a:bodyPr>
          <a:lstStyle/>
          <a:p>
            <a:pPr>
              <a:lnSpc>
                <a:spcPct val="150000"/>
              </a:lnSpc>
            </a:pPr>
            <a:r>
              <a:rPr lang="en-GB" sz="3600" dirty="0" smtClean="0">
                <a:solidFill>
                  <a:srgbClr val="FF0000"/>
                </a:solidFill>
                <a:latin typeface="Debbie Hepplewhite Print Font" panose="03050602040000000000" pitchFamily="66" charset="0"/>
              </a:rPr>
              <a:t>First Task!</a:t>
            </a:r>
          </a:p>
          <a:p>
            <a:pPr>
              <a:lnSpc>
                <a:spcPct val="150000"/>
              </a:lnSpc>
            </a:pPr>
            <a:endParaRPr lang="en-GB" sz="2000" dirty="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660" y="1231587"/>
            <a:ext cx="9460974" cy="5394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4866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3" name="Subtitle 2"/>
          <p:cNvSpPr>
            <a:spLocks noGrp="1"/>
          </p:cNvSpPr>
          <p:nvPr>
            <p:ph type="subTitle" idx="1"/>
          </p:nvPr>
        </p:nvSpPr>
        <p:spPr>
          <a:xfrm>
            <a:off x="387928" y="466495"/>
            <a:ext cx="11804072" cy="6183687"/>
          </a:xfrm>
        </p:spPr>
        <p:txBody>
          <a:bodyPr>
            <a:normAutofit/>
          </a:bodyPr>
          <a:lstStyle/>
          <a:p>
            <a:pPr>
              <a:lnSpc>
                <a:spcPct val="150000"/>
              </a:lnSpc>
            </a:pPr>
            <a:r>
              <a:rPr lang="en-GB" sz="3600" dirty="0" smtClean="0">
                <a:solidFill>
                  <a:srgbClr val="FF0000"/>
                </a:solidFill>
                <a:latin typeface="Debbie Hepplewhite Print Font" panose="03050602040000000000" pitchFamily="66" charset="0"/>
              </a:rPr>
              <a:t>Lets check our answers!</a:t>
            </a:r>
            <a:endParaRPr lang="en-GB" sz="3600" dirty="0" smtClean="0">
              <a:solidFill>
                <a:srgbClr val="FF0000"/>
              </a:solidFill>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660" y="1231587"/>
            <a:ext cx="9460974" cy="5394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C:\Users\JessicaCroot\AppData\Local\Microsoft\Windows\Temporary Internet Files\Content.IE5\25L22MM7\check-304167_64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87594" y="4814747"/>
            <a:ext cx="411457" cy="45014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essicaCroot\AppData\Local\Microsoft\Windows\Temporary Internet Files\Content.IE5\25L22MM7\check-304167_6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77558" y="5039817"/>
            <a:ext cx="475253" cy="5199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JessicaCroot\AppData\Local\Microsoft\Windows\Temporary Internet Files\Content.IE5\25L22MM7\check-304167_6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27966" y="5423481"/>
            <a:ext cx="475253" cy="5199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ssicaCroot\AppData\Local\Microsoft\Windows\Temporary Internet Files\Content.IE5\25L22MM7\check-304167_6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31333" y="5697096"/>
            <a:ext cx="475253" cy="519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478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3" name="Subtitle 2"/>
          <p:cNvSpPr>
            <a:spLocks noGrp="1"/>
          </p:cNvSpPr>
          <p:nvPr>
            <p:ph type="subTitle" idx="1"/>
          </p:nvPr>
        </p:nvSpPr>
        <p:spPr>
          <a:xfrm>
            <a:off x="387928" y="466495"/>
            <a:ext cx="11804072" cy="6183687"/>
          </a:xfrm>
        </p:spPr>
        <p:txBody>
          <a:bodyPr>
            <a:normAutofit/>
          </a:bodyPr>
          <a:lstStyle/>
          <a:p>
            <a:pPr>
              <a:lnSpc>
                <a:spcPct val="150000"/>
              </a:lnSpc>
            </a:pPr>
            <a:r>
              <a:rPr lang="en-GB" sz="3600" u="sng" dirty="0" smtClean="0">
                <a:solidFill>
                  <a:srgbClr val="FF0000"/>
                </a:solidFill>
                <a:latin typeface="Debbie Hepplewhite Print Font" panose="03050602040000000000" pitchFamily="66" charset="0"/>
              </a:rPr>
              <a:t>Second Task!</a:t>
            </a:r>
          </a:p>
          <a:p>
            <a:pPr>
              <a:lnSpc>
                <a:spcPct val="150000"/>
              </a:lnSpc>
            </a:pPr>
            <a:endParaRPr lang="en-GB" sz="2000" dirty="0">
              <a:latin typeface="Debbie Hepplewhite Print Font" panose="03050602040000000000" pitchFamily="66" charset="0"/>
            </a:endParaRPr>
          </a:p>
          <a:p>
            <a:pPr>
              <a:lnSpc>
                <a:spcPct val="150000"/>
              </a:lnSpc>
            </a:pPr>
            <a:endParaRPr lang="en-GB" sz="2000" dirty="0">
              <a:latin typeface="Debbie Hepplewhite Print Font" panose="03050602040000000000" pitchFamily="66" charset="0"/>
            </a:endParaRPr>
          </a:p>
          <a:p>
            <a:endParaRPr lang="en-GB" dirty="0">
              <a:latin typeface="Debbie Hepplewhite Print Font" panose="03050602040000000000" pitchFamily="66" charset="0"/>
            </a:endParaRPr>
          </a:p>
          <a:p>
            <a:endParaRPr lang="en-GB" dirty="0" smtClean="0">
              <a:latin typeface="Debbie Hepplewhite Print Font" panose="03050602040000000000" pitchFamily="66" charset="0"/>
            </a:endParaRPr>
          </a:p>
          <a:p>
            <a:endParaRPr lang="en-GB"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989"/>
          <a:stretch/>
        </p:blipFill>
        <p:spPr bwMode="auto">
          <a:xfrm>
            <a:off x="2302193" y="1231586"/>
            <a:ext cx="7469493" cy="5262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9956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6844" y="-67017"/>
            <a:ext cx="5543006" cy="595941"/>
          </a:xfrm>
        </p:spPr>
        <p:txBody>
          <a:bodyPr>
            <a:normAutofit/>
          </a:bodyPr>
          <a:lstStyle/>
          <a:p>
            <a:r>
              <a:rPr lang="en-GB" sz="1800" dirty="0" smtClean="0">
                <a:latin typeface="Debbie Hepplewhite Print Font" panose="03050602040000000000" pitchFamily="66" charset="0"/>
              </a:rPr>
              <a:t>Day 1- Grammar</a:t>
            </a:r>
            <a:endParaRPr lang="en-GB" sz="1800" dirty="0">
              <a:latin typeface="Debbie Hepplewhite Print Font" panose="03050602040000000000" pitchFamily="66" charset="0"/>
            </a:endParaRPr>
          </a:p>
        </p:txBody>
      </p:sp>
      <p:sp>
        <p:nvSpPr>
          <p:cNvPr id="3" name="Subtitle 2"/>
          <p:cNvSpPr>
            <a:spLocks noGrp="1"/>
          </p:cNvSpPr>
          <p:nvPr>
            <p:ph type="subTitle" idx="1"/>
          </p:nvPr>
        </p:nvSpPr>
        <p:spPr>
          <a:xfrm>
            <a:off x="387928" y="466495"/>
            <a:ext cx="11804072" cy="6183687"/>
          </a:xfrm>
        </p:spPr>
        <p:txBody>
          <a:bodyPr>
            <a:normAutofit/>
          </a:bodyPr>
          <a:lstStyle/>
          <a:p>
            <a:endParaRPr lang="en-GB" sz="3600" dirty="0">
              <a:latin typeface="Debbie Hepplewhite Print Font" panose="03050602040000000000" pitchFamily="66" charset="0"/>
            </a:endParaRPr>
          </a:p>
        </p:txBody>
      </p:sp>
      <p:pic>
        <p:nvPicPr>
          <p:cNvPr id="2052" name="Picture 4" descr="C:\Users\JessicaCroot\AppData\Local\Microsoft\Windows\Temporary Internet Files\Content.IE5\IYWY47XB\Detective-with-magnifying-glas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41543" y="106679"/>
            <a:ext cx="1389783" cy="1124907"/>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989"/>
          <a:stretch/>
        </p:blipFill>
        <p:spPr bwMode="auto">
          <a:xfrm>
            <a:off x="2302192" y="1231586"/>
            <a:ext cx="7469493" cy="5262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584480" y="2527246"/>
            <a:ext cx="1487606" cy="369332"/>
          </a:xfrm>
          <a:prstGeom prst="rect">
            <a:avLst/>
          </a:prstGeom>
          <a:noFill/>
        </p:spPr>
        <p:txBody>
          <a:bodyPr wrap="square" rtlCol="0">
            <a:spAutoFit/>
          </a:bodyPr>
          <a:lstStyle/>
          <a:p>
            <a:r>
              <a:rPr lang="en-GB" dirty="0" smtClean="0">
                <a:latin typeface="Debbie Hepplewhite Print Font" panose="03050602040000000000" pitchFamily="66" charset="0"/>
              </a:rPr>
              <a:t>but</a:t>
            </a:r>
            <a:endParaRPr lang="en-GB" dirty="0">
              <a:latin typeface="Debbie Hepplewhite Print Font" panose="03050602040000000000" pitchFamily="66" charset="0"/>
            </a:endParaRPr>
          </a:p>
        </p:txBody>
      </p:sp>
      <p:sp>
        <p:nvSpPr>
          <p:cNvPr id="5" name="Rectangle 4"/>
          <p:cNvSpPr/>
          <p:nvPr/>
        </p:nvSpPr>
        <p:spPr>
          <a:xfrm>
            <a:off x="5788864" y="3244334"/>
            <a:ext cx="1283222" cy="369332"/>
          </a:xfrm>
          <a:prstGeom prst="rect">
            <a:avLst/>
          </a:prstGeom>
        </p:spPr>
        <p:txBody>
          <a:bodyPr wrap="square">
            <a:spAutoFit/>
          </a:bodyPr>
          <a:lstStyle/>
          <a:p>
            <a:r>
              <a:rPr lang="en-GB" dirty="0" smtClean="0">
                <a:latin typeface="Debbie Hepplewhite Print Font" panose="03050602040000000000" pitchFamily="66" charset="0"/>
              </a:rPr>
              <a:t>before</a:t>
            </a:r>
            <a:endParaRPr lang="en-GB" dirty="0">
              <a:latin typeface="Debbie Hepplewhite Print Font" panose="03050602040000000000" pitchFamily="66" charset="0"/>
            </a:endParaRPr>
          </a:p>
        </p:txBody>
      </p:sp>
      <p:sp>
        <p:nvSpPr>
          <p:cNvPr id="6" name="Rectangle 5"/>
          <p:cNvSpPr/>
          <p:nvPr/>
        </p:nvSpPr>
        <p:spPr>
          <a:xfrm>
            <a:off x="5174593" y="3862935"/>
            <a:ext cx="1153690" cy="369332"/>
          </a:xfrm>
          <a:prstGeom prst="rect">
            <a:avLst/>
          </a:prstGeom>
        </p:spPr>
        <p:txBody>
          <a:bodyPr wrap="square">
            <a:spAutoFit/>
          </a:bodyPr>
          <a:lstStyle/>
          <a:p>
            <a:r>
              <a:rPr lang="en-GB" dirty="0" smtClean="0">
                <a:latin typeface="Debbie Hepplewhite Print Font" panose="03050602040000000000" pitchFamily="66" charset="0"/>
              </a:rPr>
              <a:t>until</a:t>
            </a:r>
            <a:endParaRPr lang="en-GB" dirty="0">
              <a:latin typeface="Debbie Hepplewhite Print Font" panose="03050602040000000000" pitchFamily="66" charset="0"/>
            </a:endParaRPr>
          </a:p>
        </p:txBody>
      </p:sp>
      <p:sp>
        <p:nvSpPr>
          <p:cNvPr id="7" name="Rectangle 6"/>
          <p:cNvSpPr/>
          <p:nvPr/>
        </p:nvSpPr>
        <p:spPr>
          <a:xfrm>
            <a:off x="5277344" y="4268269"/>
            <a:ext cx="1050939" cy="369332"/>
          </a:xfrm>
          <a:prstGeom prst="rect">
            <a:avLst/>
          </a:prstGeom>
        </p:spPr>
        <p:txBody>
          <a:bodyPr wrap="square">
            <a:spAutoFit/>
          </a:bodyPr>
          <a:lstStyle/>
          <a:p>
            <a:r>
              <a:rPr lang="en-GB" dirty="0" smtClean="0">
                <a:latin typeface="Debbie Hepplewhite Print Font" panose="03050602040000000000" pitchFamily="66" charset="0"/>
              </a:rPr>
              <a:t>if</a:t>
            </a:r>
            <a:endParaRPr lang="en-GB" dirty="0">
              <a:latin typeface="Debbie Hepplewhite Print Font" panose="03050602040000000000" pitchFamily="66" charset="0"/>
            </a:endParaRPr>
          </a:p>
        </p:txBody>
      </p:sp>
      <p:sp>
        <p:nvSpPr>
          <p:cNvPr id="8" name="Rectangle 7"/>
          <p:cNvSpPr/>
          <p:nvPr/>
        </p:nvSpPr>
        <p:spPr>
          <a:xfrm>
            <a:off x="4718206" y="4758393"/>
            <a:ext cx="1608012" cy="369332"/>
          </a:xfrm>
          <a:prstGeom prst="rect">
            <a:avLst/>
          </a:prstGeom>
        </p:spPr>
        <p:txBody>
          <a:bodyPr wrap="square">
            <a:spAutoFit/>
          </a:bodyPr>
          <a:lstStyle/>
          <a:p>
            <a:r>
              <a:rPr lang="en-GB" dirty="0" smtClean="0">
                <a:latin typeface="Debbie Hepplewhite Print Font" panose="03050602040000000000" pitchFamily="66" charset="0"/>
              </a:rPr>
              <a:t>because</a:t>
            </a:r>
            <a:endParaRPr lang="en-GB" dirty="0">
              <a:latin typeface="Debbie Hepplewhite Print Font" panose="03050602040000000000" pitchFamily="66" charset="0"/>
            </a:endParaRPr>
          </a:p>
        </p:txBody>
      </p:sp>
      <p:sp>
        <p:nvSpPr>
          <p:cNvPr id="9" name="Rectangle 8"/>
          <p:cNvSpPr/>
          <p:nvPr/>
        </p:nvSpPr>
        <p:spPr>
          <a:xfrm>
            <a:off x="4970209" y="5127725"/>
            <a:ext cx="1171284" cy="369332"/>
          </a:xfrm>
          <a:prstGeom prst="rect">
            <a:avLst/>
          </a:prstGeom>
        </p:spPr>
        <p:txBody>
          <a:bodyPr wrap="square">
            <a:spAutoFit/>
          </a:bodyPr>
          <a:lstStyle/>
          <a:p>
            <a:r>
              <a:rPr lang="en-GB" dirty="0" smtClean="0">
                <a:latin typeface="Debbie Hepplewhite Print Font" panose="03050602040000000000" pitchFamily="66" charset="0"/>
              </a:rPr>
              <a:t>and</a:t>
            </a:r>
            <a:endParaRPr lang="en-GB" dirty="0">
              <a:latin typeface="Debbie Hepplewhite Print Font" panose="03050602040000000000" pitchFamily="66" charset="0"/>
            </a:endParaRPr>
          </a:p>
        </p:txBody>
      </p:sp>
      <p:sp>
        <p:nvSpPr>
          <p:cNvPr id="10" name="Rectangle 9"/>
          <p:cNvSpPr/>
          <p:nvPr/>
        </p:nvSpPr>
        <p:spPr>
          <a:xfrm>
            <a:off x="5265849" y="5497057"/>
            <a:ext cx="1060369" cy="369332"/>
          </a:xfrm>
          <a:prstGeom prst="rect">
            <a:avLst/>
          </a:prstGeom>
        </p:spPr>
        <p:txBody>
          <a:bodyPr wrap="square">
            <a:spAutoFit/>
          </a:bodyPr>
          <a:lstStyle/>
          <a:p>
            <a:r>
              <a:rPr lang="en-GB" dirty="0" smtClean="0">
                <a:latin typeface="Debbie Hepplewhite Print Font" panose="03050602040000000000" pitchFamily="66" charset="0"/>
              </a:rPr>
              <a:t>or</a:t>
            </a:r>
            <a:endParaRPr lang="en-GB" dirty="0">
              <a:latin typeface="Debbie Hepplewhite Print Font" panose="03050602040000000000" pitchFamily="66" charset="0"/>
            </a:endParaRPr>
          </a:p>
        </p:txBody>
      </p:sp>
      <p:sp>
        <p:nvSpPr>
          <p:cNvPr id="11" name="Rectangle 10"/>
          <p:cNvSpPr/>
          <p:nvPr/>
        </p:nvSpPr>
        <p:spPr>
          <a:xfrm>
            <a:off x="4867457" y="5917147"/>
            <a:ext cx="921407" cy="369332"/>
          </a:xfrm>
          <a:prstGeom prst="rect">
            <a:avLst/>
          </a:prstGeom>
        </p:spPr>
        <p:txBody>
          <a:bodyPr wrap="square">
            <a:spAutoFit/>
          </a:bodyPr>
          <a:lstStyle/>
          <a:p>
            <a:r>
              <a:rPr lang="en-GB" dirty="0" smtClean="0">
                <a:latin typeface="Debbie Hepplewhite Print Font" panose="03050602040000000000" pitchFamily="66" charset="0"/>
              </a:rPr>
              <a:t>after</a:t>
            </a:r>
            <a:endParaRPr lang="en-GB" dirty="0">
              <a:latin typeface="Debbie Hepplewhite Print Font" panose="03050602040000000000" pitchFamily="66" charset="0"/>
            </a:endParaRPr>
          </a:p>
        </p:txBody>
      </p:sp>
    </p:spTree>
    <p:extLst>
      <p:ext uri="{BB962C8B-B14F-4D97-AF65-F5344CB8AC3E}">
        <p14:creationId xmlns:p14="http://schemas.microsoft.com/office/powerpoint/2010/main" val="91449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TotalTime>
  <Words>596</Words>
  <Application>Microsoft Office PowerPoint</Application>
  <PresentationFormat>Custom</PresentationFormat>
  <Paragraphs>123</Paragraphs>
  <Slides>23</Slides>
  <Notes>0</Notes>
  <HiddenSlides>0</HiddenSlides>
  <MMClips>1</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Year 3 Home learning!  English</vt:lpstr>
      <vt:lpstr>This week..</vt:lpstr>
      <vt:lpstr>Day 1- Grammar</vt:lpstr>
      <vt:lpstr>Day 1- Grammar</vt:lpstr>
      <vt:lpstr>Day 1- Grammar</vt:lpstr>
      <vt:lpstr>Day 1- Grammar</vt:lpstr>
      <vt:lpstr>Day 1- Grammar</vt:lpstr>
      <vt:lpstr>Day 1- Grammar</vt:lpstr>
      <vt:lpstr>Day 1- Grammar</vt:lpstr>
      <vt:lpstr>PowerPoint Presentation</vt:lpstr>
      <vt:lpstr>PowerPoint Presentation</vt:lpstr>
      <vt:lpstr>Day 3</vt:lpstr>
      <vt:lpstr>Do you remember the poem we have been reading in class?</vt:lpstr>
      <vt:lpstr>PowerPoint Presentation</vt:lpstr>
      <vt:lpstr>Today you are going to practice reading the poem.   How will you make it interesting? Will you add actions?  Practice carefully because you are going to perform to your family tomorrow. </vt:lpstr>
      <vt:lpstr>Day 4</vt:lpstr>
      <vt:lpstr> </vt:lpstr>
      <vt:lpstr>The Wicked Witches’ Song by Clare Bevan. I’m making witch spells, Give-you-all-an-itch spells, Stir the steamy cauldron with a monster  Bone, I’m making mean spells, Slithery and green spells, Turn you into a lizard on a slimy stone.  I’m making cat spells,  Dangle-like-a-bat spells, Swish you on a broomstick through the  Inky sky, I’m making shark spells, Dangerous and dark spells, Give you all a nightmare ‘til you scream And cry. </vt:lpstr>
      <vt:lpstr>Day 5</vt:lpstr>
      <vt:lpstr>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Home learning!  English</dc:title>
  <dc:creator>Jessica Croot</dc:creator>
  <cp:lastModifiedBy>A Teacher</cp:lastModifiedBy>
  <cp:revision>43</cp:revision>
  <dcterms:created xsi:type="dcterms:W3CDTF">2020-09-16T07:55:07Z</dcterms:created>
  <dcterms:modified xsi:type="dcterms:W3CDTF">2020-10-12T06:55:18Z</dcterms:modified>
</cp:coreProperties>
</file>