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74" r:id="rId4"/>
    <p:sldId id="268" r:id="rId5"/>
    <p:sldId id="269" r:id="rId6"/>
    <p:sldId id="270" r:id="rId7"/>
    <p:sldId id="276" r:id="rId8"/>
    <p:sldId id="260" r:id="rId9"/>
    <p:sldId id="257" r:id="rId10"/>
    <p:sldId id="258" r:id="rId11"/>
    <p:sldId id="277" r:id="rId12"/>
    <p:sldId id="261" r:id="rId13"/>
    <p:sldId id="272" r:id="rId14"/>
    <p:sldId id="278" r:id="rId15"/>
    <p:sldId id="266" r:id="rId16"/>
    <p:sldId id="265" r:id="rId17"/>
    <p:sldId id="279" r:id="rId18"/>
    <p:sldId id="267" r:id="rId19"/>
    <p:sldId id="280" r:id="rId20"/>
    <p:sldId id="275" r:id="rId21"/>
    <p:sldId id="273"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4" autoAdjust="0"/>
    <p:restoredTop sz="94660"/>
  </p:normalViewPr>
  <p:slideViewPr>
    <p:cSldViewPr snapToGrid="0">
      <p:cViewPr varScale="1">
        <p:scale>
          <a:sx n="69" d="100"/>
          <a:sy n="69" d="100"/>
        </p:scale>
        <p:origin x="236" y="4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2CEC87E-098F-49D6-A602-F1830A14D490}" type="datetimeFigureOut">
              <a:rPr lang="en-GB" smtClean="0"/>
              <a:t>05/10/2020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F46A90-63EB-48E3-BE19-82809635B81E}" type="slidenum">
              <a:rPr lang="en-GB" smtClean="0"/>
              <a:t>‹#›</a:t>
            </a:fld>
            <a:endParaRPr lang="en-GB"/>
          </a:p>
        </p:txBody>
      </p:sp>
    </p:spTree>
    <p:extLst>
      <p:ext uri="{BB962C8B-B14F-4D97-AF65-F5344CB8AC3E}">
        <p14:creationId xmlns:p14="http://schemas.microsoft.com/office/powerpoint/2010/main" val="3001629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2CEC87E-098F-49D6-A602-F1830A14D490}" type="datetimeFigureOut">
              <a:rPr lang="en-GB" smtClean="0"/>
              <a:t>05/10/2020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F46A90-63EB-48E3-BE19-82809635B81E}" type="slidenum">
              <a:rPr lang="en-GB" smtClean="0"/>
              <a:t>‹#›</a:t>
            </a:fld>
            <a:endParaRPr lang="en-GB"/>
          </a:p>
        </p:txBody>
      </p:sp>
    </p:spTree>
    <p:extLst>
      <p:ext uri="{BB962C8B-B14F-4D97-AF65-F5344CB8AC3E}">
        <p14:creationId xmlns:p14="http://schemas.microsoft.com/office/powerpoint/2010/main" val="2967879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2CEC87E-098F-49D6-A602-F1830A14D490}" type="datetimeFigureOut">
              <a:rPr lang="en-GB" smtClean="0"/>
              <a:t>05/10/2020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F46A90-63EB-48E3-BE19-82809635B81E}" type="slidenum">
              <a:rPr lang="en-GB" smtClean="0"/>
              <a:t>‹#›</a:t>
            </a:fld>
            <a:endParaRPr lang="en-GB"/>
          </a:p>
        </p:txBody>
      </p:sp>
    </p:spTree>
    <p:extLst>
      <p:ext uri="{BB962C8B-B14F-4D97-AF65-F5344CB8AC3E}">
        <p14:creationId xmlns:p14="http://schemas.microsoft.com/office/powerpoint/2010/main" val="69623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2CEC87E-098F-49D6-A602-F1830A14D490}" type="datetimeFigureOut">
              <a:rPr lang="en-GB" smtClean="0"/>
              <a:t>05/10/2020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F46A90-63EB-48E3-BE19-82809635B81E}" type="slidenum">
              <a:rPr lang="en-GB" smtClean="0"/>
              <a:t>‹#›</a:t>
            </a:fld>
            <a:endParaRPr lang="en-GB"/>
          </a:p>
        </p:txBody>
      </p:sp>
    </p:spTree>
    <p:extLst>
      <p:ext uri="{BB962C8B-B14F-4D97-AF65-F5344CB8AC3E}">
        <p14:creationId xmlns:p14="http://schemas.microsoft.com/office/powerpoint/2010/main" val="4193413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2CEC87E-098F-49D6-A602-F1830A14D490}" type="datetimeFigureOut">
              <a:rPr lang="en-GB" smtClean="0"/>
              <a:t>05/10/2020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F46A90-63EB-48E3-BE19-82809635B81E}" type="slidenum">
              <a:rPr lang="en-GB" smtClean="0"/>
              <a:t>‹#›</a:t>
            </a:fld>
            <a:endParaRPr lang="en-GB"/>
          </a:p>
        </p:txBody>
      </p:sp>
    </p:spTree>
    <p:extLst>
      <p:ext uri="{BB962C8B-B14F-4D97-AF65-F5344CB8AC3E}">
        <p14:creationId xmlns:p14="http://schemas.microsoft.com/office/powerpoint/2010/main" val="20319815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2CEC87E-098F-49D6-A602-F1830A14D490}" type="datetimeFigureOut">
              <a:rPr lang="en-GB" smtClean="0"/>
              <a:t>05/10/2020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5F46A90-63EB-48E3-BE19-82809635B81E}" type="slidenum">
              <a:rPr lang="en-GB" smtClean="0"/>
              <a:t>‹#›</a:t>
            </a:fld>
            <a:endParaRPr lang="en-GB"/>
          </a:p>
        </p:txBody>
      </p:sp>
    </p:spTree>
    <p:extLst>
      <p:ext uri="{BB962C8B-B14F-4D97-AF65-F5344CB8AC3E}">
        <p14:creationId xmlns:p14="http://schemas.microsoft.com/office/powerpoint/2010/main" val="137550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2CEC87E-098F-49D6-A602-F1830A14D490}" type="datetimeFigureOut">
              <a:rPr lang="en-GB" smtClean="0"/>
              <a:t>05/10/2020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5F46A90-63EB-48E3-BE19-82809635B81E}" type="slidenum">
              <a:rPr lang="en-GB" smtClean="0"/>
              <a:t>‹#›</a:t>
            </a:fld>
            <a:endParaRPr lang="en-GB"/>
          </a:p>
        </p:txBody>
      </p:sp>
    </p:spTree>
    <p:extLst>
      <p:ext uri="{BB962C8B-B14F-4D97-AF65-F5344CB8AC3E}">
        <p14:creationId xmlns:p14="http://schemas.microsoft.com/office/powerpoint/2010/main" val="3880804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2CEC87E-098F-49D6-A602-F1830A14D490}" type="datetimeFigureOut">
              <a:rPr lang="en-GB" smtClean="0"/>
              <a:t>05/10/2020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5F46A90-63EB-48E3-BE19-82809635B81E}" type="slidenum">
              <a:rPr lang="en-GB" smtClean="0"/>
              <a:t>‹#›</a:t>
            </a:fld>
            <a:endParaRPr lang="en-GB"/>
          </a:p>
        </p:txBody>
      </p:sp>
    </p:spTree>
    <p:extLst>
      <p:ext uri="{BB962C8B-B14F-4D97-AF65-F5344CB8AC3E}">
        <p14:creationId xmlns:p14="http://schemas.microsoft.com/office/powerpoint/2010/main" val="3860270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CEC87E-098F-49D6-A602-F1830A14D490}" type="datetimeFigureOut">
              <a:rPr lang="en-GB" smtClean="0"/>
              <a:t>05/10/2020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5F46A90-63EB-48E3-BE19-82809635B81E}" type="slidenum">
              <a:rPr lang="en-GB" smtClean="0"/>
              <a:t>‹#›</a:t>
            </a:fld>
            <a:endParaRPr lang="en-GB"/>
          </a:p>
        </p:txBody>
      </p:sp>
    </p:spTree>
    <p:extLst>
      <p:ext uri="{BB962C8B-B14F-4D97-AF65-F5344CB8AC3E}">
        <p14:creationId xmlns:p14="http://schemas.microsoft.com/office/powerpoint/2010/main" val="1147378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2CEC87E-098F-49D6-A602-F1830A14D490}" type="datetimeFigureOut">
              <a:rPr lang="en-GB" smtClean="0"/>
              <a:t>05/10/2020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5F46A90-63EB-48E3-BE19-82809635B81E}" type="slidenum">
              <a:rPr lang="en-GB" smtClean="0"/>
              <a:t>‹#›</a:t>
            </a:fld>
            <a:endParaRPr lang="en-GB"/>
          </a:p>
        </p:txBody>
      </p:sp>
    </p:spTree>
    <p:extLst>
      <p:ext uri="{BB962C8B-B14F-4D97-AF65-F5344CB8AC3E}">
        <p14:creationId xmlns:p14="http://schemas.microsoft.com/office/powerpoint/2010/main" val="40336342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2CEC87E-098F-49D6-A602-F1830A14D490}" type="datetimeFigureOut">
              <a:rPr lang="en-GB" smtClean="0"/>
              <a:t>05/10/2020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5F46A90-63EB-48E3-BE19-82809635B81E}" type="slidenum">
              <a:rPr lang="en-GB" smtClean="0"/>
              <a:t>‹#›</a:t>
            </a:fld>
            <a:endParaRPr lang="en-GB"/>
          </a:p>
        </p:txBody>
      </p:sp>
    </p:spTree>
    <p:extLst>
      <p:ext uri="{BB962C8B-B14F-4D97-AF65-F5344CB8AC3E}">
        <p14:creationId xmlns:p14="http://schemas.microsoft.com/office/powerpoint/2010/main" val="2807055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CEC87E-098F-49D6-A602-F1830A14D490}" type="datetimeFigureOut">
              <a:rPr lang="en-GB" smtClean="0"/>
              <a:t>05/10/2020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F46A90-63EB-48E3-BE19-82809635B81E}" type="slidenum">
              <a:rPr lang="en-GB" smtClean="0"/>
              <a:t>‹#›</a:t>
            </a:fld>
            <a:endParaRPr lang="en-GB"/>
          </a:p>
        </p:txBody>
      </p:sp>
    </p:spTree>
    <p:extLst>
      <p:ext uri="{BB962C8B-B14F-4D97-AF65-F5344CB8AC3E}">
        <p14:creationId xmlns:p14="http://schemas.microsoft.com/office/powerpoint/2010/main" val="12239274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activelearnprimary.co.uk/login?c=0"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activelearnprimary.co.uk/"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English Home Learning</a:t>
            </a:r>
            <a:endParaRPr lang="en-GB" dirty="0"/>
          </a:p>
        </p:txBody>
      </p:sp>
      <p:sp>
        <p:nvSpPr>
          <p:cNvPr id="3" name="Subtitle 2"/>
          <p:cNvSpPr>
            <a:spLocks noGrp="1"/>
          </p:cNvSpPr>
          <p:nvPr>
            <p:ph type="subTitle" idx="1"/>
          </p:nvPr>
        </p:nvSpPr>
        <p:spPr/>
        <p:txBody>
          <a:bodyPr/>
          <a:lstStyle/>
          <a:p>
            <a:r>
              <a:rPr lang="en-GB" dirty="0" smtClean="0"/>
              <a:t>Week Beginning 5.10.20</a:t>
            </a:r>
            <a:endParaRPr lang="en-GB" dirty="0"/>
          </a:p>
        </p:txBody>
      </p:sp>
    </p:spTree>
    <p:extLst>
      <p:ext uri="{BB962C8B-B14F-4D97-AF65-F5344CB8AC3E}">
        <p14:creationId xmlns:p14="http://schemas.microsoft.com/office/powerpoint/2010/main" val="23809476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1705" y="504610"/>
            <a:ext cx="9421678" cy="642265"/>
          </a:xfrm>
        </p:spPr>
        <p:txBody>
          <a:bodyPr>
            <a:normAutofit fontScale="90000"/>
          </a:bodyPr>
          <a:lstStyle/>
          <a:p>
            <a:r>
              <a:rPr lang="en-GB" sz="2700" u="sng" dirty="0" smtClean="0">
                <a:latin typeface="Debbie Hepplewhite Print Font" panose="03050602040000000000" pitchFamily="66" charset="0"/>
              </a:rPr>
              <a:t>Day 2 - Task 1</a:t>
            </a:r>
            <a:r>
              <a:rPr lang="en-GB" sz="2700" dirty="0" smtClean="0">
                <a:latin typeface="Debbie Hepplewhite Print Font" panose="03050602040000000000" pitchFamily="66" charset="0"/>
              </a:rPr>
              <a:t/>
            </a:r>
            <a:br>
              <a:rPr lang="en-GB" sz="2700" dirty="0" smtClean="0">
                <a:latin typeface="Debbie Hepplewhite Print Font" panose="03050602040000000000" pitchFamily="66" charset="0"/>
              </a:rPr>
            </a:br>
            <a:r>
              <a:rPr lang="en-GB" sz="2700" dirty="0" smtClean="0">
                <a:latin typeface="Debbie Hepplewhite Print Font" panose="03050602040000000000" pitchFamily="66" charset="0"/>
              </a:rPr>
              <a:t>Answer these questions in your Home </a:t>
            </a:r>
            <a:r>
              <a:rPr lang="en-GB" sz="2700" dirty="0">
                <a:latin typeface="Debbie Hepplewhite Print Font" panose="03050602040000000000" pitchFamily="66" charset="0"/>
              </a:rPr>
              <a:t>L</a:t>
            </a:r>
            <a:r>
              <a:rPr lang="en-GB" sz="2700" dirty="0" smtClean="0">
                <a:latin typeface="Debbie Hepplewhite Print Font" panose="03050602040000000000" pitchFamily="66" charset="0"/>
              </a:rPr>
              <a:t>earning book </a:t>
            </a:r>
            <a:endParaRPr lang="en-GB" sz="2700" dirty="0">
              <a:latin typeface="Debbie Hepplewhite Print Font" panose="03050602040000000000" pitchFamily="66" charset="0"/>
            </a:endParaRPr>
          </a:p>
        </p:txBody>
      </p:sp>
      <p:sp>
        <p:nvSpPr>
          <p:cNvPr id="3" name="Content Placeholder 2"/>
          <p:cNvSpPr>
            <a:spLocks noGrp="1"/>
          </p:cNvSpPr>
          <p:nvPr>
            <p:ph idx="1"/>
          </p:nvPr>
        </p:nvSpPr>
        <p:spPr>
          <a:xfrm>
            <a:off x="201478" y="1565329"/>
            <a:ext cx="11152322" cy="4611634"/>
          </a:xfrm>
        </p:spPr>
        <p:txBody>
          <a:bodyPr>
            <a:normAutofit fontScale="77500" lnSpcReduction="20000"/>
          </a:bodyPr>
          <a:lstStyle/>
          <a:p>
            <a:pPr marL="457200" indent="-457200">
              <a:buAutoNum type="arabicPeriod"/>
            </a:pPr>
            <a:r>
              <a:rPr lang="en-GB" sz="2400" dirty="0" smtClean="0">
                <a:latin typeface="Debbie Hepplewhite Print Font" panose="03050602040000000000" pitchFamily="66" charset="0"/>
              </a:rPr>
              <a:t>What does a contents page tell us?</a:t>
            </a:r>
          </a:p>
          <a:p>
            <a:pPr marL="457200" indent="-457200">
              <a:buAutoNum type="arabicPeriod"/>
            </a:pPr>
            <a:endParaRPr lang="en-GB" sz="2400" dirty="0" smtClean="0">
              <a:latin typeface="Debbie Hepplewhite Print Font" panose="03050602040000000000" pitchFamily="66" charset="0"/>
            </a:endParaRPr>
          </a:p>
          <a:p>
            <a:pPr marL="0" indent="0">
              <a:buNone/>
            </a:pPr>
            <a:r>
              <a:rPr lang="en-GB" sz="2400" dirty="0" smtClean="0">
                <a:latin typeface="Debbie Hepplewhite Print Font" panose="03050602040000000000" pitchFamily="66" charset="0"/>
              </a:rPr>
              <a:t>2. On which page will we find information of how did</a:t>
            </a:r>
          </a:p>
          <a:p>
            <a:pPr marL="0" indent="0">
              <a:buNone/>
            </a:pPr>
            <a:r>
              <a:rPr lang="en-GB" sz="2400" dirty="0" smtClean="0">
                <a:latin typeface="Debbie Hepplewhite Print Font" panose="03050602040000000000" pitchFamily="66" charset="0"/>
              </a:rPr>
              <a:t> they get there? Use your contents page to answer this question.</a:t>
            </a:r>
          </a:p>
          <a:p>
            <a:pPr marL="0" indent="0">
              <a:buNone/>
            </a:pPr>
            <a:endParaRPr lang="en-GB" sz="2400" dirty="0" smtClean="0">
              <a:latin typeface="Debbie Hepplewhite Print Font" panose="03050602040000000000" pitchFamily="66" charset="0"/>
            </a:endParaRPr>
          </a:p>
          <a:p>
            <a:pPr marL="0" indent="0">
              <a:buNone/>
            </a:pPr>
            <a:r>
              <a:rPr lang="en-GB" sz="2400" dirty="0" smtClean="0">
                <a:latin typeface="Debbie Hepplewhite Print Font" panose="03050602040000000000" pitchFamily="66" charset="0"/>
              </a:rPr>
              <a:t>3. Where did Neil Armstrong want to fly to?</a:t>
            </a:r>
          </a:p>
          <a:p>
            <a:pPr marL="0" indent="0">
              <a:buNone/>
            </a:pPr>
            <a:endParaRPr lang="en-GB" sz="2400" dirty="0" smtClean="0">
              <a:latin typeface="Debbie Hepplewhite Print Font" panose="03050602040000000000" pitchFamily="66" charset="0"/>
            </a:endParaRPr>
          </a:p>
          <a:p>
            <a:pPr marL="0" indent="0">
              <a:buNone/>
            </a:pPr>
            <a:r>
              <a:rPr lang="en-GB" sz="2400" dirty="0" smtClean="0">
                <a:latin typeface="Debbie Hepplewhite Print Font" panose="03050602040000000000" pitchFamily="66" charset="0"/>
              </a:rPr>
              <a:t>4. Which two people is the book about?</a:t>
            </a:r>
          </a:p>
          <a:p>
            <a:pPr marL="0" indent="0">
              <a:buNone/>
            </a:pPr>
            <a:r>
              <a:rPr lang="en-GB" sz="2400" dirty="0" smtClean="0">
                <a:latin typeface="Debbie Hepplewhite Print Font" panose="03050602040000000000" pitchFamily="66" charset="0"/>
              </a:rPr>
              <a:t> </a:t>
            </a:r>
          </a:p>
          <a:p>
            <a:pPr marL="0" indent="0">
              <a:buNone/>
            </a:pPr>
            <a:r>
              <a:rPr lang="en-GB" sz="2400" dirty="0" smtClean="0">
                <a:latin typeface="Debbie Hepplewhite Print Font" panose="03050602040000000000" pitchFamily="66" charset="0"/>
              </a:rPr>
              <a:t>5. How long did it take them to get to where they were going?</a:t>
            </a:r>
          </a:p>
          <a:p>
            <a:pPr marL="0" indent="0">
              <a:buNone/>
            </a:pPr>
            <a:r>
              <a:rPr lang="en-GB" sz="2400" dirty="0" smtClean="0">
                <a:latin typeface="Debbie Hepplewhite Print Font" panose="03050602040000000000" pitchFamily="66" charset="0"/>
              </a:rPr>
              <a:t> </a:t>
            </a:r>
          </a:p>
          <a:p>
            <a:pPr marL="0" indent="0">
              <a:buNone/>
            </a:pPr>
            <a:r>
              <a:rPr lang="en-GB" sz="2400" dirty="0" smtClean="0">
                <a:latin typeface="Debbie Hepplewhite Print Font" panose="03050602040000000000" pitchFamily="66" charset="0"/>
              </a:rPr>
              <a:t>6. What did they find when they got there? </a:t>
            </a:r>
          </a:p>
          <a:p>
            <a:pPr marL="0" indent="0">
              <a:buNone/>
            </a:pPr>
            <a:endParaRPr lang="en-GB" sz="2400" dirty="0" smtClean="0">
              <a:latin typeface="Debbie Hepplewhite Print Font" panose="03050602040000000000" pitchFamily="66" charset="0"/>
            </a:endParaRPr>
          </a:p>
          <a:p>
            <a:pPr marL="0" indent="0">
              <a:buNone/>
            </a:pPr>
            <a:r>
              <a:rPr lang="en-GB" sz="2400" dirty="0" smtClean="0">
                <a:latin typeface="Debbie Hepplewhite Print Font" panose="03050602040000000000" pitchFamily="66" charset="0"/>
              </a:rPr>
              <a:t>7. Would you like to be an explorer? Why? </a:t>
            </a:r>
            <a:endParaRPr lang="en-GB" sz="2400" dirty="0">
              <a:latin typeface="Debbie Hepplewhite Print Font" panose="03050602040000000000" pitchFamily="66" charset="0"/>
            </a:endParaRPr>
          </a:p>
        </p:txBody>
      </p:sp>
    </p:spTree>
    <p:extLst>
      <p:ext uri="{BB962C8B-B14F-4D97-AF65-F5344CB8AC3E}">
        <p14:creationId xmlns:p14="http://schemas.microsoft.com/office/powerpoint/2010/main" val="32573001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87706" y="1358153"/>
            <a:ext cx="6750423" cy="3657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2810436" y="2537401"/>
            <a:ext cx="6642847" cy="1325563"/>
          </a:xfrm>
        </p:spPr>
        <p:txBody>
          <a:bodyPr>
            <a:noAutofit/>
          </a:bodyPr>
          <a:lstStyle/>
          <a:p>
            <a:r>
              <a:rPr lang="en-GB" sz="19900" dirty="0" smtClean="0">
                <a:solidFill>
                  <a:srgbClr val="FFFF00"/>
                </a:solidFill>
              </a:rPr>
              <a:t>Day 3</a:t>
            </a:r>
            <a:endParaRPr lang="en-GB" sz="19900" dirty="0">
              <a:solidFill>
                <a:srgbClr val="FFFF00"/>
              </a:solidFill>
            </a:endParaRPr>
          </a:p>
        </p:txBody>
      </p:sp>
    </p:spTree>
    <p:extLst>
      <p:ext uri="{BB962C8B-B14F-4D97-AF65-F5344CB8AC3E}">
        <p14:creationId xmlns:p14="http://schemas.microsoft.com/office/powerpoint/2010/main" val="18324935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40187"/>
            <a:ext cx="10515600" cy="1325563"/>
          </a:xfrm>
        </p:spPr>
        <p:txBody>
          <a:bodyPr>
            <a:normAutofit/>
          </a:bodyPr>
          <a:lstStyle/>
          <a:p>
            <a:r>
              <a:rPr lang="en-GB" sz="2400" dirty="0" smtClean="0">
                <a:latin typeface="Debbie Hepplewhite Print Font" panose="03050602040000000000" pitchFamily="66" charset="0"/>
              </a:rPr>
              <a:t>Day 3 – Research and note writing. </a:t>
            </a:r>
            <a:endParaRPr lang="en-GB" sz="2400" dirty="0">
              <a:latin typeface="Debbie Hepplewhite Print Font" panose="03050602040000000000" pitchFamily="66" charset="0"/>
            </a:endParaRPr>
          </a:p>
        </p:txBody>
      </p:sp>
      <p:sp>
        <p:nvSpPr>
          <p:cNvPr id="3" name="Content Placeholder 2"/>
          <p:cNvSpPr>
            <a:spLocks noGrp="1"/>
          </p:cNvSpPr>
          <p:nvPr>
            <p:ph idx="1"/>
          </p:nvPr>
        </p:nvSpPr>
        <p:spPr>
          <a:xfrm>
            <a:off x="838200" y="2414015"/>
            <a:ext cx="10515600" cy="3265567"/>
          </a:xfrm>
        </p:spPr>
        <p:txBody>
          <a:bodyPr>
            <a:normAutofit fontScale="62500" lnSpcReduction="20000"/>
          </a:bodyPr>
          <a:lstStyle/>
          <a:p>
            <a:r>
              <a:rPr lang="en-GB" dirty="0" smtClean="0">
                <a:latin typeface="Debbie Hepplewhite Print Font" panose="03050602040000000000" pitchFamily="66" charset="0"/>
              </a:rPr>
              <a:t>Look at the non-fiction book you read yesterday.</a:t>
            </a:r>
          </a:p>
          <a:p>
            <a:r>
              <a:rPr lang="en-GB" dirty="0" smtClean="0">
                <a:latin typeface="Debbie Hepplewhite Print Font" panose="03050602040000000000" pitchFamily="66" charset="0"/>
              </a:rPr>
              <a:t>Look at the questions and your answers. </a:t>
            </a:r>
          </a:p>
          <a:p>
            <a:endParaRPr lang="en-GB" dirty="0">
              <a:latin typeface="Debbie Hepplewhite Print Font" panose="03050602040000000000" pitchFamily="66" charset="0"/>
            </a:endParaRPr>
          </a:p>
          <a:p>
            <a:r>
              <a:rPr lang="en-GB" dirty="0" smtClean="0">
                <a:latin typeface="Debbie Hepplewhite Print Font" panose="03050602040000000000" pitchFamily="66" charset="0"/>
              </a:rPr>
              <a:t>One of the explorers travelled to Space. He was called Neil Armstrong.</a:t>
            </a:r>
          </a:p>
          <a:p>
            <a:endParaRPr lang="en-GB" dirty="0">
              <a:latin typeface="Debbie Hepplewhite Print Font" panose="03050602040000000000" pitchFamily="66" charset="0"/>
            </a:endParaRPr>
          </a:p>
          <a:p>
            <a:r>
              <a:rPr lang="en-GB" dirty="0" smtClean="0">
                <a:latin typeface="Debbie Hepplewhite Print Font" panose="03050602040000000000" pitchFamily="66" charset="0"/>
              </a:rPr>
              <a:t>Today we are going to learn more about him and his adventure. This </a:t>
            </a:r>
          </a:p>
          <a:p>
            <a:pPr marL="0" indent="0">
              <a:buNone/>
            </a:pPr>
            <a:r>
              <a:rPr lang="en-GB" dirty="0" smtClean="0">
                <a:latin typeface="Debbie Hepplewhite Print Font" panose="03050602040000000000" pitchFamily="66" charset="0"/>
              </a:rPr>
              <a:t>is called research. </a:t>
            </a:r>
          </a:p>
          <a:p>
            <a:endParaRPr lang="en-GB" dirty="0">
              <a:latin typeface="Debbie Hepplewhite Print Font" panose="03050602040000000000" pitchFamily="66" charset="0"/>
            </a:endParaRPr>
          </a:p>
          <a:p>
            <a:r>
              <a:rPr lang="en-GB" dirty="0" smtClean="0">
                <a:latin typeface="Debbie Hepplewhite Print Font" panose="03050602040000000000" pitchFamily="66" charset="0"/>
              </a:rPr>
              <a:t>At the end of the week you will be writing a </a:t>
            </a:r>
            <a:r>
              <a:rPr lang="en-GB" dirty="0" err="1" smtClean="0">
                <a:latin typeface="Debbie Hepplewhite Print Font" panose="03050602040000000000" pitchFamily="66" charset="0"/>
              </a:rPr>
              <a:t>factfile</a:t>
            </a:r>
            <a:r>
              <a:rPr lang="en-GB" dirty="0" smtClean="0">
                <a:latin typeface="Debbie Hepplewhite Print Font" panose="03050602040000000000" pitchFamily="66" charset="0"/>
              </a:rPr>
              <a:t> about him and </a:t>
            </a:r>
          </a:p>
          <a:p>
            <a:pPr marL="0" indent="0">
              <a:buNone/>
            </a:pPr>
            <a:r>
              <a:rPr lang="en-GB" dirty="0" smtClean="0">
                <a:latin typeface="Debbie Hepplewhite Print Font" panose="03050602040000000000" pitchFamily="66" charset="0"/>
              </a:rPr>
              <a:t>his adventure. </a:t>
            </a:r>
          </a:p>
          <a:p>
            <a:endParaRPr lang="en-GB" dirty="0" smtClean="0">
              <a:latin typeface="Debbie Hepplewhite Print Font" panose="03050602040000000000" pitchFamily="66" charset="0"/>
            </a:endParaRPr>
          </a:p>
          <a:p>
            <a:endParaRPr lang="en-GB" dirty="0" smtClean="0">
              <a:latin typeface="Debbie Hepplewhite Print Font" panose="03050602040000000000" pitchFamily="66" charset="0"/>
            </a:endParaRPr>
          </a:p>
          <a:p>
            <a:endParaRPr lang="en-GB" dirty="0" smtClean="0"/>
          </a:p>
          <a:p>
            <a:endParaRPr lang="en-GB" dirty="0"/>
          </a:p>
        </p:txBody>
      </p:sp>
    </p:spTree>
    <p:extLst>
      <p:ext uri="{BB962C8B-B14F-4D97-AF65-F5344CB8AC3E}">
        <p14:creationId xmlns:p14="http://schemas.microsoft.com/office/powerpoint/2010/main" val="25104317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40187"/>
            <a:ext cx="10515600" cy="1325563"/>
          </a:xfrm>
        </p:spPr>
        <p:txBody>
          <a:bodyPr>
            <a:normAutofit/>
          </a:bodyPr>
          <a:lstStyle/>
          <a:p>
            <a:r>
              <a:rPr lang="en-GB" sz="2400" dirty="0" smtClean="0">
                <a:latin typeface="Debbie Hepplewhite Print Font" panose="03050602040000000000" pitchFamily="66" charset="0"/>
              </a:rPr>
              <a:t>Day 3 – Research and note taking.</a:t>
            </a:r>
            <a:br>
              <a:rPr lang="en-GB" sz="2400" dirty="0" smtClean="0">
                <a:latin typeface="Debbie Hepplewhite Print Font" panose="03050602040000000000" pitchFamily="66" charset="0"/>
              </a:rPr>
            </a:br>
            <a:r>
              <a:rPr lang="en-GB" sz="2400" dirty="0" smtClean="0">
                <a:latin typeface="Debbie Hepplewhite Print Font" panose="03050602040000000000" pitchFamily="66" charset="0"/>
              </a:rPr>
              <a:t>  </a:t>
            </a:r>
            <a:endParaRPr lang="en-GB" sz="2400" dirty="0">
              <a:latin typeface="Debbie Hepplewhite Print Font" panose="03050602040000000000" pitchFamily="66" charset="0"/>
            </a:endParaRPr>
          </a:p>
        </p:txBody>
      </p:sp>
      <p:sp>
        <p:nvSpPr>
          <p:cNvPr id="19" name="TextBox 18"/>
          <p:cNvSpPr txBox="1"/>
          <p:nvPr/>
        </p:nvSpPr>
        <p:spPr>
          <a:xfrm>
            <a:off x="442993" y="1546027"/>
            <a:ext cx="10910807" cy="5078313"/>
          </a:xfrm>
          <a:prstGeom prst="rect">
            <a:avLst/>
          </a:prstGeom>
          <a:noFill/>
        </p:spPr>
        <p:txBody>
          <a:bodyPr wrap="square" rtlCol="0">
            <a:spAutoFit/>
          </a:bodyPr>
          <a:lstStyle/>
          <a:p>
            <a:r>
              <a:rPr lang="en-GB" dirty="0" smtClean="0">
                <a:latin typeface="Debbie Hepplewhite Print Font" panose="03050602040000000000" pitchFamily="66" charset="0"/>
              </a:rPr>
              <a:t>Write out this information in your homework books then read the information and put a line under anything you find interesting or think is important. This will help you to remember facts.</a:t>
            </a:r>
          </a:p>
          <a:p>
            <a:endParaRPr lang="en-GB" dirty="0">
              <a:latin typeface="Debbie Hepplewhite Print Font" panose="03050602040000000000" pitchFamily="66" charset="0"/>
            </a:endParaRPr>
          </a:p>
          <a:p>
            <a:r>
              <a:rPr lang="en-GB" dirty="0" smtClean="0">
                <a:latin typeface="Debbie Hepplewhite Print Font" panose="03050602040000000000" pitchFamily="66" charset="0"/>
              </a:rPr>
              <a:t>Example: You can still see their </a:t>
            </a:r>
            <a:r>
              <a:rPr lang="en-GB" u="sng" dirty="0" smtClean="0">
                <a:latin typeface="Debbie Hepplewhite Print Font" panose="03050602040000000000" pitchFamily="66" charset="0"/>
              </a:rPr>
              <a:t>footprints</a:t>
            </a:r>
            <a:r>
              <a:rPr lang="en-GB" dirty="0" smtClean="0">
                <a:latin typeface="Debbie Hepplewhite Print Font" panose="03050602040000000000" pitchFamily="66" charset="0"/>
              </a:rPr>
              <a:t> on the </a:t>
            </a:r>
            <a:r>
              <a:rPr lang="en-GB" u="sng" dirty="0" smtClean="0">
                <a:latin typeface="Debbie Hepplewhite Print Font" panose="03050602040000000000" pitchFamily="66" charset="0"/>
              </a:rPr>
              <a:t>Moon</a:t>
            </a:r>
            <a:r>
              <a:rPr lang="en-GB" dirty="0" smtClean="0">
                <a:latin typeface="Debbie Hepplewhite Print Font" panose="03050602040000000000" pitchFamily="66" charset="0"/>
              </a:rPr>
              <a:t> as there is </a:t>
            </a:r>
            <a:r>
              <a:rPr lang="en-GB" u="sng" dirty="0" smtClean="0">
                <a:latin typeface="Debbie Hepplewhite Print Font" panose="03050602040000000000" pitchFamily="66" charset="0"/>
              </a:rPr>
              <a:t>no wind</a:t>
            </a:r>
            <a:r>
              <a:rPr lang="en-GB" dirty="0" smtClean="0">
                <a:latin typeface="Debbie Hepplewhite Print Font" panose="03050602040000000000" pitchFamily="66" charset="0"/>
              </a:rPr>
              <a:t>. </a:t>
            </a:r>
          </a:p>
          <a:p>
            <a:endParaRPr lang="en-GB" dirty="0">
              <a:latin typeface="Debbie Hepplewhite Print Font" panose="03050602040000000000" pitchFamily="66" charset="0"/>
            </a:endParaRPr>
          </a:p>
          <a:p>
            <a:endParaRPr lang="en-GB" dirty="0">
              <a:latin typeface="Debbie Hepplewhite Print Font" panose="03050602040000000000" pitchFamily="66" charset="0"/>
            </a:endParaRPr>
          </a:p>
          <a:p>
            <a:r>
              <a:rPr lang="en-GB" b="1" dirty="0" smtClean="0">
                <a:latin typeface="Debbie Hepplewhite Print Font" panose="03050602040000000000" pitchFamily="66" charset="0"/>
              </a:rPr>
              <a:t>Who </a:t>
            </a:r>
            <a:r>
              <a:rPr lang="en-GB" b="1" dirty="0">
                <a:latin typeface="Debbie Hepplewhite Print Font" panose="03050602040000000000" pitchFamily="66" charset="0"/>
              </a:rPr>
              <a:t>was Neil Armstrong? </a:t>
            </a:r>
            <a:endParaRPr lang="en-GB" b="1" dirty="0" smtClean="0">
              <a:latin typeface="Debbie Hepplewhite Print Font" panose="03050602040000000000" pitchFamily="66" charset="0"/>
            </a:endParaRPr>
          </a:p>
          <a:p>
            <a:endParaRPr lang="en-GB" b="1" dirty="0">
              <a:latin typeface="Debbie Hepplewhite Print Font" panose="03050602040000000000" pitchFamily="66" charset="0"/>
            </a:endParaRPr>
          </a:p>
          <a:p>
            <a:r>
              <a:rPr lang="en-GB" dirty="0">
                <a:latin typeface="Debbie Hepplewhite Print Font" panose="03050602040000000000" pitchFamily="66" charset="0"/>
              </a:rPr>
              <a:t>Neil Armstrong was a famous American astronaut, </a:t>
            </a:r>
            <a:r>
              <a:rPr lang="en-GB" dirty="0" smtClean="0">
                <a:latin typeface="Debbie Hepplewhite Print Font" panose="03050602040000000000" pitchFamily="66" charset="0"/>
              </a:rPr>
              <a:t>and teacher. </a:t>
            </a:r>
          </a:p>
          <a:p>
            <a:r>
              <a:rPr lang="en-GB" dirty="0" smtClean="0">
                <a:latin typeface="Debbie Hepplewhite Print Font" panose="03050602040000000000" pitchFamily="66" charset="0"/>
              </a:rPr>
              <a:t>He </a:t>
            </a:r>
            <a:r>
              <a:rPr lang="en-GB" dirty="0">
                <a:latin typeface="Debbie Hepplewhite Print Font" panose="03050602040000000000" pitchFamily="66" charset="0"/>
              </a:rPr>
              <a:t>is most famous for being the first man to step foot on the </a:t>
            </a:r>
            <a:r>
              <a:rPr lang="en-GB" dirty="0" smtClean="0">
                <a:latin typeface="Debbie Hepplewhite Print Font" panose="03050602040000000000" pitchFamily="66" charset="0"/>
              </a:rPr>
              <a:t>moon.</a:t>
            </a:r>
          </a:p>
          <a:p>
            <a:r>
              <a:rPr lang="en-GB" dirty="0" smtClean="0">
                <a:latin typeface="Debbie Hepplewhite Print Font" panose="03050602040000000000" pitchFamily="66" charset="0"/>
              </a:rPr>
              <a:t>He </a:t>
            </a:r>
            <a:r>
              <a:rPr lang="en-GB" dirty="0">
                <a:latin typeface="Debbie Hepplewhite Print Font" panose="03050602040000000000" pitchFamily="66" charset="0"/>
              </a:rPr>
              <a:t>flew the Apollo 11 spacecraft to the Moon with </a:t>
            </a:r>
            <a:r>
              <a:rPr lang="en-GB" dirty="0" err="1" smtClean="0">
                <a:latin typeface="Debbie Hepplewhite Print Font" panose="03050602040000000000" pitchFamily="66" charset="0"/>
              </a:rPr>
              <a:t>with</a:t>
            </a:r>
            <a:r>
              <a:rPr lang="en-GB" dirty="0" smtClean="0">
                <a:latin typeface="Debbie Hepplewhite Print Font" panose="03050602040000000000" pitchFamily="66" charset="0"/>
              </a:rPr>
              <a:t> </a:t>
            </a:r>
            <a:r>
              <a:rPr lang="en-GB" dirty="0">
                <a:latin typeface="Debbie Hepplewhite Print Font" panose="03050602040000000000" pitchFamily="66" charset="0"/>
              </a:rPr>
              <a:t>his </a:t>
            </a:r>
            <a:r>
              <a:rPr lang="en-GB" dirty="0" smtClean="0">
                <a:latin typeface="Debbie Hepplewhite Print Font" panose="03050602040000000000" pitchFamily="66" charset="0"/>
              </a:rPr>
              <a:t>friends </a:t>
            </a:r>
            <a:r>
              <a:rPr lang="en-GB" dirty="0">
                <a:latin typeface="Debbie Hepplewhite Print Font" panose="03050602040000000000" pitchFamily="66" charset="0"/>
              </a:rPr>
              <a:t>Edward E “Buzz” Aldrin and Michael Collins</a:t>
            </a:r>
            <a:r>
              <a:rPr lang="en-GB" dirty="0" smtClean="0">
                <a:latin typeface="Debbie Hepplewhite Print Font" panose="03050602040000000000" pitchFamily="66" charset="0"/>
              </a:rPr>
              <a:t>.</a:t>
            </a:r>
          </a:p>
          <a:p>
            <a:r>
              <a:rPr lang="en-GB" dirty="0">
                <a:latin typeface="Debbie Hepplewhite Print Font" panose="03050602040000000000" pitchFamily="66" charset="0"/>
              </a:rPr>
              <a:t>He could fly a plane before he even learned how to drive a car.</a:t>
            </a:r>
          </a:p>
          <a:p>
            <a:r>
              <a:rPr lang="en-GB" dirty="0">
                <a:latin typeface="Debbie Hepplewhite Print Font" panose="03050602040000000000" pitchFamily="66" charset="0"/>
              </a:rPr>
              <a:t>Six hundred million people watched the astronauts make history in the Moon Landing on live television and several million more listened to it on the radio. </a:t>
            </a:r>
            <a:endParaRPr lang="en-GB" dirty="0" smtClean="0">
              <a:latin typeface="Debbie Hepplewhite Print Font" panose="03050602040000000000" pitchFamily="66" charset="0"/>
            </a:endParaRPr>
          </a:p>
          <a:p>
            <a:r>
              <a:rPr lang="en-GB" dirty="0" smtClean="0">
                <a:latin typeface="Debbie Hepplewhite Print Font" panose="03050602040000000000" pitchFamily="66" charset="0"/>
              </a:rPr>
              <a:t>  </a:t>
            </a:r>
          </a:p>
        </p:txBody>
      </p:sp>
    </p:spTree>
    <p:extLst>
      <p:ext uri="{BB962C8B-B14F-4D97-AF65-F5344CB8AC3E}">
        <p14:creationId xmlns:p14="http://schemas.microsoft.com/office/powerpoint/2010/main" val="19177238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87706" y="1358153"/>
            <a:ext cx="6750423" cy="3657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2810436" y="2537401"/>
            <a:ext cx="6642847" cy="1325563"/>
          </a:xfrm>
        </p:spPr>
        <p:txBody>
          <a:bodyPr>
            <a:noAutofit/>
          </a:bodyPr>
          <a:lstStyle/>
          <a:p>
            <a:r>
              <a:rPr lang="en-GB" sz="19900" dirty="0" smtClean="0">
                <a:solidFill>
                  <a:srgbClr val="FFFF00"/>
                </a:solidFill>
              </a:rPr>
              <a:t>Day 4</a:t>
            </a:r>
            <a:endParaRPr lang="en-GB" sz="19900" dirty="0">
              <a:solidFill>
                <a:srgbClr val="FFFF00"/>
              </a:solidFill>
            </a:endParaRPr>
          </a:p>
        </p:txBody>
      </p:sp>
    </p:spTree>
    <p:extLst>
      <p:ext uri="{BB962C8B-B14F-4D97-AF65-F5344CB8AC3E}">
        <p14:creationId xmlns:p14="http://schemas.microsoft.com/office/powerpoint/2010/main" val="9587681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smtClean="0">
                <a:latin typeface="Debbie Hepplewhite Print Font" panose="03050602040000000000" pitchFamily="66" charset="0"/>
              </a:rPr>
              <a:t>Day 4 – Writing sentences about Neil Armstrong. </a:t>
            </a:r>
            <a:endParaRPr lang="en-GB" sz="2400" dirty="0">
              <a:latin typeface="Debbie Hepplewhite Print Font" panose="03050602040000000000" pitchFamily="66" charset="0"/>
            </a:endParaRPr>
          </a:p>
        </p:txBody>
      </p:sp>
      <p:sp>
        <p:nvSpPr>
          <p:cNvPr id="4" name="TextBox 3"/>
          <p:cNvSpPr txBox="1"/>
          <p:nvPr/>
        </p:nvSpPr>
        <p:spPr>
          <a:xfrm>
            <a:off x="838200" y="1690688"/>
            <a:ext cx="10470305" cy="4801314"/>
          </a:xfrm>
          <a:prstGeom prst="rect">
            <a:avLst/>
          </a:prstGeom>
          <a:noFill/>
        </p:spPr>
        <p:txBody>
          <a:bodyPr wrap="square" rtlCol="0">
            <a:spAutoFit/>
          </a:bodyPr>
          <a:lstStyle/>
          <a:p>
            <a:endParaRPr lang="en-GB" dirty="0">
              <a:latin typeface="Debbie Hepplewhite Print Font" panose="03050602040000000000" pitchFamily="66" charset="0"/>
            </a:endParaRPr>
          </a:p>
          <a:p>
            <a:r>
              <a:rPr lang="en-GB" dirty="0" smtClean="0">
                <a:latin typeface="Debbie Hepplewhite Print Font" panose="03050602040000000000" pitchFamily="66" charset="0"/>
              </a:rPr>
              <a:t>Look at the notes we made. We will write our own sentences about what we have found out. Try to put them in your own words and do not copy the full sentence.</a:t>
            </a:r>
          </a:p>
          <a:p>
            <a:endParaRPr lang="en-GB" dirty="0">
              <a:latin typeface="Debbie Hepplewhite Print Font" panose="03050602040000000000" pitchFamily="66" charset="0"/>
            </a:endParaRPr>
          </a:p>
          <a:p>
            <a:endParaRPr lang="en-GB" dirty="0" smtClean="0">
              <a:latin typeface="Debbie Hepplewhite Print Font" panose="03050602040000000000" pitchFamily="66" charset="0"/>
            </a:endParaRPr>
          </a:p>
          <a:p>
            <a:r>
              <a:rPr lang="en-GB" dirty="0" smtClean="0">
                <a:latin typeface="Debbie Hepplewhite Print Font" panose="03050602040000000000" pitchFamily="66" charset="0"/>
              </a:rPr>
              <a:t>Example:</a:t>
            </a:r>
          </a:p>
          <a:p>
            <a:endParaRPr lang="en-GB" dirty="0">
              <a:latin typeface="Debbie Hepplewhite Print Font" panose="03050602040000000000" pitchFamily="66" charset="0"/>
            </a:endParaRPr>
          </a:p>
          <a:p>
            <a:r>
              <a:rPr lang="en-GB" dirty="0" smtClean="0">
                <a:latin typeface="Debbie Hepplewhite Print Font" panose="03050602040000000000" pitchFamily="66" charset="0"/>
              </a:rPr>
              <a:t>Neil Armstrong left his footprints on the Moon.</a:t>
            </a:r>
          </a:p>
          <a:p>
            <a:endParaRPr lang="en-GB" dirty="0">
              <a:latin typeface="Debbie Hepplewhite Print Font" panose="03050602040000000000" pitchFamily="66" charset="0"/>
            </a:endParaRPr>
          </a:p>
          <a:p>
            <a:r>
              <a:rPr lang="en-GB" dirty="0" smtClean="0">
                <a:latin typeface="Debbie Hepplewhite Print Font" panose="03050602040000000000" pitchFamily="66" charset="0"/>
              </a:rPr>
              <a:t>I used a Capital letter at the beginning and a full stop at the end.</a:t>
            </a:r>
          </a:p>
          <a:p>
            <a:endParaRPr lang="en-GB" dirty="0">
              <a:latin typeface="Debbie Hepplewhite Print Font" panose="03050602040000000000" pitchFamily="66" charset="0"/>
            </a:endParaRPr>
          </a:p>
          <a:p>
            <a:endParaRPr lang="en-GB" dirty="0" smtClean="0">
              <a:latin typeface="Debbie Hepplewhite Print Font" panose="03050602040000000000" pitchFamily="66" charset="0"/>
            </a:endParaRPr>
          </a:p>
          <a:p>
            <a:endParaRPr lang="en-GB" dirty="0">
              <a:latin typeface="Debbie Hepplewhite Print Font" panose="03050602040000000000" pitchFamily="66" charset="0"/>
            </a:endParaRPr>
          </a:p>
          <a:p>
            <a:endParaRPr lang="en-GB" dirty="0" smtClean="0">
              <a:latin typeface="Debbie Hepplewhite Print Font" panose="03050602040000000000" pitchFamily="66" charset="0"/>
            </a:endParaRPr>
          </a:p>
          <a:p>
            <a:endParaRPr lang="en-GB" dirty="0">
              <a:latin typeface="Debbie Hepplewhite Print Font" panose="03050602040000000000" pitchFamily="66" charset="0"/>
            </a:endParaRPr>
          </a:p>
          <a:p>
            <a:endParaRPr lang="en-GB" dirty="0" smtClean="0">
              <a:latin typeface="Debbie Hepplewhite Print Font" panose="03050602040000000000" pitchFamily="66" charset="0"/>
            </a:endParaRPr>
          </a:p>
        </p:txBody>
      </p:sp>
    </p:spTree>
    <p:extLst>
      <p:ext uri="{BB962C8B-B14F-4D97-AF65-F5344CB8AC3E}">
        <p14:creationId xmlns:p14="http://schemas.microsoft.com/office/powerpoint/2010/main" val="35722751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2782" y="1972253"/>
            <a:ext cx="10515600" cy="1325563"/>
          </a:xfrm>
        </p:spPr>
        <p:txBody>
          <a:bodyPr>
            <a:normAutofit fontScale="90000"/>
          </a:bodyPr>
          <a:lstStyle/>
          <a:p>
            <a:r>
              <a:rPr lang="en-GB" sz="2800" dirty="0" smtClean="0">
                <a:latin typeface="Debbie Hepplewhite Print Font" panose="03050602040000000000" pitchFamily="66" charset="0"/>
              </a:rPr>
              <a:t/>
            </a:r>
            <a:br>
              <a:rPr lang="en-GB" sz="2800" dirty="0" smtClean="0">
                <a:latin typeface="Debbie Hepplewhite Print Font" panose="03050602040000000000" pitchFamily="66" charset="0"/>
              </a:rPr>
            </a:br>
            <a:r>
              <a:rPr lang="en-GB" sz="2800" dirty="0">
                <a:latin typeface="Debbie Hepplewhite Print Font" panose="03050602040000000000" pitchFamily="66" charset="0"/>
              </a:rPr>
              <a:t/>
            </a:r>
            <a:br>
              <a:rPr lang="en-GB" sz="2800" dirty="0">
                <a:latin typeface="Debbie Hepplewhite Print Font" panose="03050602040000000000" pitchFamily="66" charset="0"/>
              </a:rPr>
            </a:br>
            <a:r>
              <a:rPr lang="en-GB" sz="2800" dirty="0" smtClean="0">
                <a:latin typeface="Debbie Hepplewhite Print Font" panose="03050602040000000000" pitchFamily="66" charset="0"/>
              </a:rPr>
              <a:t/>
            </a:r>
            <a:br>
              <a:rPr lang="en-GB" sz="2800" dirty="0" smtClean="0">
                <a:latin typeface="Debbie Hepplewhite Print Font" panose="03050602040000000000" pitchFamily="66" charset="0"/>
              </a:rPr>
            </a:br>
            <a:r>
              <a:rPr lang="en-GB" sz="2800" dirty="0">
                <a:latin typeface="Debbie Hepplewhite Print Font" panose="03050602040000000000" pitchFamily="66" charset="0"/>
              </a:rPr>
              <a:t/>
            </a:r>
            <a:br>
              <a:rPr lang="en-GB" sz="2800" dirty="0">
                <a:latin typeface="Debbie Hepplewhite Print Font" panose="03050602040000000000" pitchFamily="66" charset="0"/>
              </a:rPr>
            </a:br>
            <a:r>
              <a:rPr lang="en-GB" sz="2800" dirty="0" smtClean="0">
                <a:latin typeface="Debbie Hepplewhite Print Font" panose="03050602040000000000" pitchFamily="66" charset="0"/>
              </a:rPr>
              <a:t>Day 4 – </a:t>
            </a:r>
            <a:r>
              <a:rPr lang="en-GB" sz="2800" dirty="0">
                <a:latin typeface="Debbie Hepplewhite Print Font" panose="03050602040000000000" pitchFamily="66" charset="0"/>
              </a:rPr>
              <a:t>Writing </a:t>
            </a:r>
            <a:r>
              <a:rPr lang="en-GB" sz="2800" dirty="0" smtClean="0">
                <a:latin typeface="Debbie Hepplewhite Print Font" panose="03050602040000000000" pitchFamily="66" charset="0"/>
              </a:rPr>
              <a:t>sentences about Neil Armstrong.  </a:t>
            </a:r>
            <a:br>
              <a:rPr lang="en-GB" sz="2800" dirty="0" smtClean="0">
                <a:latin typeface="Debbie Hepplewhite Print Font" panose="03050602040000000000" pitchFamily="66" charset="0"/>
              </a:rPr>
            </a:br>
            <a:r>
              <a:rPr lang="en-GB" sz="2800" dirty="0">
                <a:latin typeface="Debbie Hepplewhite Print Font" panose="03050602040000000000" pitchFamily="66" charset="0"/>
              </a:rPr>
              <a:t/>
            </a:r>
            <a:br>
              <a:rPr lang="en-GB" sz="2800" dirty="0">
                <a:latin typeface="Debbie Hepplewhite Print Font" panose="03050602040000000000" pitchFamily="66" charset="0"/>
              </a:rPr>
            </a:br>
            <a:r>
              <a:rPr lang="en-GB" sz="2200" dirty="0" smtClean="0">
                <a:latin typeface="Debbie Hepplewhite Print Font" panose="03050602040000000000" pitchFamily="66" charset="0"/>
              </a:rPr>
              <a:t>Now it is your turn to write sentences about Neil Armstrong.</a:t>
            </a:r>
            <a:br>
              <a:rPr lang="en-GB" sz="2200" dirty="0" smtClean="0">
                <a:latin typeface="Debbie Hepplewhite Print Font" panose="03050602040000000000" pitchFamily="66" charset="0"/>
              </a:rPr>
            </a:br>
            <a:r>
              <a:rPr lang="en-GB" sz="2200" dirty="0">
                <a:latin typeface="Debbie Hepplewhite Print Font" panose="03050602040000000000" pitchFamily="66" charset="0"/>
              </a:rPr>
              <a:t/>
            </a:r>
            <a:br>
              <a:rPr lang="en-GB" sz="2200" dirty="0">
                <a:latin typeface="Debbie Hepplewhite Print Font" panose="03050602040000000000" pitchFamily="66" charset="0"/>
              </a:rPr>
            </a:br>
            <a:r>
              <a:rPr lang="en-GB" sz="2200" dirty="0" smtClean="0">
                <a:latin typeface="Debbie Hepplewhite Print Font" panose="03050602040000000000" pitchFamily="66" charset="0"/>
              </a:rPr>
              <a:t/>
            </a:r>
            <a:br>
              <a:rPr lang="en-GB" sz="2200" dirty="0" smtClean="0">
                <a:latin typeface="Debbie Hepplewhite Print Font" panose="03050602040000000000" pitchFamily="66" charset="0"/>
              </a:rPr>
            </a:br>
            <a:r>
              <a:rPr lang="en-GB" sz="2200" dirty="0" smtClean="0">
                <a:latin typeface="Debbie Hepplewhite Print Font" panose="03050602040000000000" pitchFamily="66" charset="0"/>
              </a:rPr>
              <a:t>Use the information you found out to write 5 sentences in your homework book about Neil Armstrong and space. </a:t>
            </a:r>
            <a:br>
              <a:rPr lang="en-GB" sz="2200" dirty="0" smtClean="0">
                <a:latin typeface="Debbie Hepplewhite Print Font" panose="03050602040000000000" pitchFamily="66" charset="0"/>
              </a:rPr>
            </a:br>
            <a:r>
              <a:rPr lang="en-GB" sz="2200" dirty="0">
                <a:latin typeface="Debbie Hepplewhite Print Font" panose="03050602040000000000" pitchFamily="66" charset="0"/>
              </a:rPr>
              <a:t/>
            </a:r>
            <a:br>
              <a:rPr lang="en-GB" sz="2200" dirty="0">
                <a:latin typeface="Debbie Hepplewhite Print Font" panose="03050602040000000000" pitchFamily="66" charset="0"/>
              </a:rPr>
            </a:br>
            <a:r>
              <a:rPr lang="en-GB" sz="2200" dirty="0" smtClean="0">
                <a:latin typeface="Debbie Hepplewhite Print Font" panose="03050602040000000000" pitchFamily="66" charset="0"/>
              </a:rPr>
              <a:t/>
            </a:r>
            <a:br>
              <a:rPr lang="en-GB" sz="2200" dirty="0" smtClean="0">
                <a:latin typeface="Debbie Hepplewhite Print Font" panose="03050602040000000000" pitchFamily="66" charset="0"/>
              </a:rPr>
            </a:br>
            <a:r>
              <a:rPr lang="en-GB" sz="2200" dirty="0">
                <a:latin typeface="Debbie Hepplewhite Print Font" panose="03050602040000000000" pitchFamily="66" charset="0"/>
              </a:rPr>
              <a:t/>
            </a:r>
            <a:br>
              <a:rPr lang="en-GB" sz="2200" dirty="0">
                <a:latin typeface="Debbie Hepplewhite Print Font" panose="03050602040000000000" pitchFamily="66" charset="0"/>
              </a:rPr>
            </a:br>
            <a:r>
              <a:rPr lang="en-GB" sz="2200" dirty="0" smtClean="0">
                <a:latin typeface="Debbie Hepplewhite Print Font" panose="03050602040000000000" pitchFamily="66" charset="0"/>
              </a:rPr>
              <a:t/>
            </a:r>
            <a:br>
              <a:rPr lang="en-GB" sz="2200" dirty="0" smtClean="0">
                <a:latin typeface="Debbie Hepplewhite Print Font" panose="03050602040000000000" pitchFamily="66" charset="0"/>
              </a:rPr>
            </a:br>
            <a:r>
              <a:rPr lang="en-GB" sz="2200" dirty="0" smtClean="0">
                <a:latin typeface="Debbie Hepplewhite Print Font" panose="03050602040000000000" pitchFamily="66" charset="0"/>
              </a:rPr>
              <a:t>Remember to use: </a:t>
            </a:r>
            <a:br>
              <a:rPr lang="en-GB" sz="2200" dirty="0" smtClean="0">
                <a:latin typeface="Debbie Hepplewhite Print Font" panose="03050602040000000000" pitchFamily="66" charset="0"/>
              </a:rPr>
            </a:br>
            <a:r>
              <a:rPr lang="en-GB" sz="2200" dirty="0" smtClean="0">
                <a:latin typeface="Debbie Hepplewhite Print Font" panose="03050602040000000000" pitchFamily="66" charset="0"/>
              </a:rPr>
              <a:t/>
            </a:r>
            <a:br>
              <a:rPr lang="en-GB" sz="2200" dirty="0" smtClean="0">
                <a:latin typeface="Debbie Hepplewhite Print Font" panose="03050602040000000000" pitchFamily="66" charset="0"/>
              </a:rPr>
            </a:br>
            <a:r>
              <a:rPr lang="en-GB" sz="2200" dirty="0" smtClean="0">
                <a:solidFill>
                  <a:srgbClr val="FF0000"/>
                </a:solidFill>
                <a:latin typeface="Debbie Hepplewhite Print Font" panose="03050602040000000000" pitchFamily="66" charset="0"/>
              </a:rPr>
              <a:t>Capital letters</a:t>
            </a:r>
            <a:br>
              <a:rPr lang="en-GB" sz="2200" dirty="0" smtClean="0">
                <a:solidFill>
                  <a:srgbClr val="FF0000"/>
                </a:solidFill>
                <a:latin typeface="Debbie Hepplewhite Print Font" panose="03050602040000000000" pitchFamily="66" charset="0"/>
              </a:rPr>
            </a:br>
            <a:r>
              <a:rPr lang="en-GB" sz="2200" dirty="0">
                <a:solidFill>
                  <a:srgbClr val="FF0000"/>
                </a:solidFill>
                <a:latin typeface="Debbie Hepplewhite Print Font" panose="03050602040000000000" pitchFamily="66" charset="0"/>
              </a:rPr>
              <a:t/>
            </a:r>
            <a:br>
              <a:rPr lang="en-GB" sz="2200" dirty="0">
                <a:solidFill>
                  <a:srgbClr val="FF0000"/>
                </a:solidFill>
                <a:latin typeface="Debbie Hepplewhite Print Font" panose="03050602040000000000" pitchFamily="66" charset="0"/>
              </a:rPr>
            </a:br>
            <a:r>
              <a:rPr lang="en-GB" sz="2200" dirty="0" smtClean="0">
                <a:solidFill>
                  <a:srgbClr val="FF0000"/>
                </a:solidFill>
                <a:latin typeface="Debbie Hepplewhite Print Font" panose="03050602040000000000" pitchFamily="66" charset="0"/>
              </a:rPr>
              <a:t>Full stops</a:t>
            </a:r>
            <a:br>
              <a:rPr lang="en-GB" sz="2200" dirty="0" smtClean="0">
                <a:solidFill>
                  <a:srgbClr val="FF0000"/>
                </a:solidFill>
                <a:latin typeface="Debbie Hepplewhite Print Font" panose="03050602040000000000" pitchFamily="66" charset="0"/>
              </a:rPr>
            </a:br>
            <a:r>
              <a:rPr lang="en-GB" sz="2200" dirty="0">
                <a:solidFill>
                  <a:srgbClr val="FF0000"/>
                </a:solidFill>
                <a:latin typeface="Debbie Hepplewhite Print Font" panose="03050602040000000000" pitchFamily="66" charset="0"/>
              </a:rPr>
              <a:t/>
            </a:r>
            <a:br>
              <a:rPr lang="en-GB" sz="2200" dirty="0">
                <a:solidFill>
                  <a:srgbClr val="FF0000"/>
                </a:solidFill>
                <a:latin typeface="Debbie Hepplewhite Print Font" panose="03050602040000000000" pitchFamily="66" charset="0"/>
              </a:rPr>
            </a:br>
            <a:r>
              <a:rPr lang="en-GB" sz="2200" dirty="0" smtClean="0">
                <a:solidFill>
                  <a:srgbClr val="FF0000"/>
                </a:solidFill>
                <a:latin typeface="Debbie Hepplewhite Print Font" panose="03050602040000000000" pitchFamily="66" charset="0"/>
              </a:rPr>
              <a:t>Interesting adjectives</a:t>
            </a:r>
            <a:br>
              <a:rPr lang="en-GB" sz="2200" dirty="0" smtClean="0">
                <a:solidFill>
                  <a:srgbClr val="FF0000"/>
                </a:solidFill>
                <a:latin typeface="Debbie Hepplewhite Print Font" panose="03050602040000000000" pitchFamily="66" charset="0"/>
              </a:rPr>
            </a:br>
            <a:r>
              <a:rPr lang="en-GB" sz="2200" dirty="0">
                <a:solidFill>
                  <a:srgbClr val="FF0000"/>
                </a:solidFill>
                <a:latin typeface="Debbie Hepplewhite Print Font" panose="03050602040000000000" pitchFamily="66" charset="0"/>
              </a:rPr>
              <a:t/>
            </a:r>
            <a:br>
              <a:rPr lang="en-GB" sz="2200" dirty="0">
                <a:solidFill>
                  <a:srgbClr val="FF0000"/>
                </a:solidFill>
                <a:latin typeface="Debbie Hepplewhite Print Font" panose="03050602040000000000" pitchFamily="66" charset="0"/>
              </a:rPr>
            </a:br>
            <a:r>
              <a:rPr lang="en-GB" sz="2200" dirty="0" smtClean="0">
                <a:solidFill>
                  <a:srgbClr val="FF0000"/>
                </a:solidFill>
                <a:latin typeface="Debbie Hepplewhite Print Font" panose="03050602040000000000" pitchFamily="66" charset="0"/>
              </a:rPr>
              <a:t>Interesting verbs</a:t>
            </a:r>
            <a:br>
              <a:rPr lang="en-GB" sz="2200" dirty="0" smtClean="0">
                <a:solidFill>
                  <a:srgbClr val="FF0000"/>
                </a:solidFill>
                <a:latin typeface="Debbie Hepplewhite Print Font" panose="03050602040000000000" pitchFamily="66" charset="0"/>
              </a:rPr>
            </a:br>
            <a:r>
              <a:rPr lang="en-GB" sz="2200" dirty="0">
                <a:solidFill>
                  <a:srgbClr val="FF0000"/>
                </a:solidFill>
                <a:latin typeface="Debbie Hepplewhite Print Font" panose="03050602040000000000" pitchFamily="66" charset="0"/>
              </a:rPr>
              <a:t/>
            </a:r>
            <a:br>
              <a:rPr lang="en-GB" sz="2200" dirty="0">
                <a:solidFill>
                  <a:srgbClr val="FF0000"/>
                </a:solidFill>
                <a:latin typeface="Debbie Hepplewhite Print Font" panose="03050602040000000000" pitchFamily="66" charset="0"/>
              </a:rPr>
            </a:br>
            <a:r>
              <a:rPr lang="en-GB" sz="2200" dirty="0" smtClean="0">
                <a:solidFill>
                  <a:srgbClr val="FF0000"/>
                </a:solidFill>
                <a:latin typeface="Debbie Hepplewhite Print Font" panose="03050602040000000000" pitchFamily="66" charset="0"/>
              </a:rPr>
              <a:t> </a:t>
            </a:r>
            <a:endParaRPr lang="en-GB" sz="2200" dirty="0">
              <a:solidFill>
                <a:srgbClr val="FF0000"/>
              </a:solidFill>
              <a:latin typeface="Debbie Hepplewhite Print Font" panose="03050602040000000000" pitchFamily="66" charset="0"/>
            </a:endParaRPr>
          </a:p>
        </p:txBody>
      </p:sp>
    </p:spTree>
    <p:extLst>
      <p:ext uri="{BB962C8B-B14F-4D97-AF65-F5344CB8AC3E}">
        <p14:creationId xmlns:p14="http://schemas.microsoft.com/office/powerpoint/2010/main" val="24700673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87706" y="1358153"/>
            <a:ext cx="6750423" cy="3657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2810436" y="2537401"/>
            <a:ext cx="6642847" cy="1325563"/>
          </a:xfrm>
        </p:spPr>
        <p:txBody>
          <a:bodyPr>
            <a:noAutofit/>
          </a:bodyPr>
          <a:lstStyle/>
          <a:p>
            <a:r>
              <a:rPr lang="en-GB" sz="19900" dirty="0" smtClean="0">
                <a:solidFill>
                  <a:srgbClr val="FFFF00"/>
                </a:solidFill>
              </a:rPr>
              <a:t>Day 5</a:t>
            </a:r>
            <a:endParaRPr lang="en-GB" sz="19900" dirty="0">
              <a:solidFill>
                <a:srgbClr val="FFFF00"/>
              </a:solidFill>
            </a:endParaRPr>
          </a:p>
        </p:txBody>
      </p:sp>
    </p:spTree>
    <p:extLst>
      <p:ext uri="{BB962C8B-B14F-4D97-AF65-F5344CB8AC3E}">
        <p14:creationId xmlns:p14="http://schemas.microsoft.com/office/powerpoint/2010/main" val="27899001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latin typeface="Debbie Hepplewhite Print Font" panose="03050602040000000000" pitchFamily="66" charset="0"/>
              </a:rPr>
              <a:t>Day 5 – Create a </a:t>
            </a:r>
            <a:r>
              <a:rPr lang="en-GB" sz="2800" dirty="0" err="1" smtClean="0">
                <a:latin typeface="Debbie Hepplewhite Print Font" panose="03050602040000000000" pitchFamily="66" charset="0"/>
              </a:rPr>
              <a:t>factfile</a:t>
            </a:r>
            <a:r>
              <a:rPr lang="en-GB" sz="2800" dirty="0" smtClean="0">
                <a:latin typeface="Debbie Hepplewhite Print Font" panose="03050602040000000000" pitchFamily="66" charset="0"/>
              </a:rPr>
              <a:t> of information.</a:t>
            </a:r>
            <a:r>
              <a:rPr lang="en-GB" sz="2800" dirty="0">
                <a:latin typeface="Debbie Hepplewhite Print Font" panose="03050602040000000000" pitchFamily="66" charset="0"/>
              </a:rPr>
              <a:t/>
            </a:r>
            <a:br>
              <a:rPr lang="en-GB" sz="2800" dirty="0">
                <a:latin typeface="Debbie Hepplewhite Print Font" panose="03050602040000000000" pitchFamily="66" charset="0"/>
              </a:rPr>
            </a:br>
            <a:endParaRPr lang="en-GB" sz="2800" dirty="0">
              <a:latin typeface="Debbie Hepplewhite Print Font" panose="03050602040000000000" pitchFamily="66" charset="0"/>
            </a:endParaRPr>
          </a:p>
        </p:txBody>
      </p:sp>
      <p:sp>
        <p:nvSpPr>
          <p:cNvPr id="4" name="Rectangle 3"/>
          <p:cNvSpPr/>
          <p:nvPr/>
        </p:nvSpPr>
        <p:spPr>
          <a:xfrm>
            <a:off x="631767" y="1720840"/>
            <a:ext cx="11042997" cy="5170646"/>
          </a:xfrm>
          <a:prstGeom prst="rect">
            <a:avLst/>
          </a:prstGeom>
        </p:spPr>
        <p:txBody>
          <a:bodyPr wrap="square">
            <a:spAutoFit/>
          </a:bodyPr>
          <a:lstStyle/>
          <a:p>
            <a:r>
              <a:rPr lang="en-GB" sz="2400" dirty="0" smtClean="0">
                <a:latin typeface="Debbie Hepplewhite Print Font" panose="03050602040000000000" pitchFamily="66" charset="0"/>
              </a:rPr>
              <a:t>What is a </a:t>
            </a:r>
            <a:r>
              <a:rPr lang="en-GB" sz="2400" dirty="0" err="1" smtClean="0">
                <a:latin typeface="Debbie Hepplewhite Print Font" panose="03050602040000000000" pitchFamily="66" charset="0"/>
              </a:rPr>
              <a:t>factfile</a:t>
            </a:r>
            <a:r>
              <a:rPr lang="en-GB" sz="2400" dirty="0" smtClean="0">
                <a:latin typeface="Debbie Hepplewhite Print Font" panose="03050602040000000000" pitchFamily="66" charset="0"/>
              </a:rPr>
              <a:t>?</a:t>
            </a:r>
          </a:p>
          <a:p>
            <a:endParaRPr lang="en-GB" sz="2400" dirty="0">
              <a:latin typeface="Debbie Hepplewhite Print Font" panose="03050602040000000000" pitchFamily="66" charset="0"/>
            </a:endParaRPr>
          </a:p>
          <a:p>
            <a:r>
              <a:rPr lang="en-GB" sz="2400" dirty="0" smtClean="0">
                <a:latin typeface="Debbie Hepplewhite Print Font" panose="03050602040000000000" pitchFamily="66" charset="0"/>
              </a:rPr>
              <a:t>A </a:t>
            </a:r>
            <a:r>
              <a:rPr lang="en-GB" sz="2400" dirty="0" err="1" smtClean="0">
                <a:latin typeface="Debbie Hepplewhite Print Font" panose="03050602040000000000" pitchFamily="66" charset="0"/>
              </a:rPr>
              <a:t>factfile</a:t>
            </a:r>
            <a:r>
              <a:rPr lang="en-GB" sz="2400" dirty="0" smtClean="0">
                <a:latin typeface="Debbie Hepplewhite Print Font" panose="03050602040000000000" pitchFamily="66" charset="0"/>
              </a:rPr>
              <a:t> is an interesting way to tell facts.</a:t>
            </a:r>
          </a:p>
          <a:p>
            <a:endParaRPr lang="en-GB" sz="2400" dirty="0">
              <a:latin typeface="Debbie Hepplewhite Print Font" panose="03050602040000000000" pitchFamily="66" charset="0"/>
            </a:endParaRPr>
          </a:p>
          <a:p>
            <a:r>
              <a:rPr lang="en-GB" sz="2400" dirty="0" smtClean="0">
                <a:latin typeface="Debbie Hepplewhite Print Font" panose="03050602040000000000" pitchFamily="66" charset="0"/>
              </a:rPr>
              <a:t>First </a:t>
            </a:r>
            <a:r>
              <a:rPr lang="en-GB" sz="2400" dirty="0">
                <a:latin typeface="Debbie Hepplewhite Print Font" panose="03050602040000000000" pitchFamily="66" charset="0"/>
              </a:rPr>
              <a:t>we need a title that matches what we want to write about</a:t>
            </a:r>
            <a:r>
              <a:rPr lang="en-GB" sz="2400" dirty="0" smtClean="0">
                <a:latin typeface="Debbie Hepplewhite Print Font" panose="03050602040000000000" pitchFamily="66" charset="0"/>
              </a:rPr>
              <a:t>.</a:t>
            </a:r>
          </a:p>
          <a:p>
            <a:endParaRPr lang="en-GB" sz="2400" dirty="0">
              <a:latin typeface="Debbie Hepplewhite Print Font" panose="03050602040000000000" pitchFamily="66" charset="0"/>
            </a:endParaRPr>
          </a:p>
          <a:p>
            <a:r>
              <a:rPr lang="en-GB" sz="2400" dirty="0" smtClean="0">
                <a:latin typeface="Debbie Hepplewhite Print Font" panose="03050602040000000000" pitchFamily="66" charset="0"/>
              </a:rPr>
              <a:t>Then we will add our sentences.</a:t>
            </a:r>
          </a:p>
          <a:p>
            <a:endParaRPr lang="en-GB" sz="2400" dirty="0">
              <a:latin typeface="Debbie Hepplewhite Print Font" panose="03050602040000000000" pitchFamily="66" charset="0"/>
            </a:endParaRPr>
          </a:p>
          <a:p>
            <a:r>
              <a:rPr lang="en-GB" sz="2400" dirty="0" smtClean="0">
                <a:latin typeface="Debbie Hepplewhite Print Font" panose="03050602040000000000" pitchFamily="66" charset="0"/>
              </a:rPr>
              <a:t>Next we add pictures or drawings about our subject.</a:t>
            </a:r>
          </a:p>
          <a:p>
            <a:endParaRPr lang="en-GB" sz="2400" dirty="0">
              <a:latin typeface="Debbie Hepplewhite Print Font" panose="03050602040000000000" pitchFamily="66" charset="0"/>
            </a:endParaRPr>
          </a:p>
          <a:p>
            <a:r>
              <a:rPr lang="en-GB" sz="2400" dirty="0" smtClean="0">
                <a:latin typeface="Debbie Hepplewhite Print Font" panose="03050602040000000000" pitchFamily="66" charset="0"/>
              </a:rPr>
              <a:t> </a:t>
            </a:r>
            <a:endParaRPr lang="en-GB" sz="2400" dirty="0">
              <a:latin typeface="Debbie Hepplewhite Print Font" panose="03050602040000000000" pitchFamily="66" charset="0"/>
            </a:endParaRPr>
          </a:p>
          <a:p>
            <a:endParaRPr lang="en-GB" sz="2400" dirty="0">
              <a:latin typeface="Debbie Hepplewhite Print Font" panose="03050602040000000000" pitchFamily="66" charset="0"/>
            </a:endParaRPr>
          </a:p>
          <a:p>
            <a:endParaRPr lang="en-GB" dirty="0">
              <a:latin typeface="Debbie Hepplewhite Print Font" panose="03050602040000000000" pitchFamily="66" charset="0"/>
            </a:endParaRPr>
          </a:p>
        </p:txBody>
      </p:sp>
    </p:spTree>
    <p:extLst>
      <p:ext uri="{BB962C8B-B14F-4D97-AF65-F5344CB8AC3E}">
        <p14:creationId xmlns:p14="http://schemas.microsoft.com/office/powerpoint/2010/main" val="15137237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a:latin typeface="Debbie Hepplewhite Print Font" panose="03050602040000000000" pitchFamily="66" charset="0"/>
              </a:rPr>
              <a:t>Day 5 – Create a </a:t>
            </a:r>
            <a:r>
              <a:rPr lang="en-GB" sz="3200" dirty="0" err="1">
                <a:latin typeface="Debbie Hepplewhite Print Font" panose="03050602040000000000" pitchFamily="66" charset="0"/>
              </a:rPr>
              <a:t>factfile</a:t>
            </a:r>
            <a:r>
              <a:rPr lang="en-GB" sz="3200" dirty="0">
                <a:latin typeface="Debbie Hepplewhite Print Font" panose="03050602040000000000" pitchFamily="66" charset="0"/>
              </a:rPr>
              <a:t> of information.</a:t>
            </a:r>
            <a:br>
              <a:rPr lang="en-GB" sz="3200" dirty="0">
                <a:latin typeface="Debbie Hepplewhite Print Font" panose="03050602040000000000" pitchFamily="66" charset="0"/>
              </a:rPr>
            </a:br>
            <a:endParaRPr lang="en-GB" sz="3200" dirty="0"/>
          </a:p>
        </p:txBody>
      </p:sp>
      <p:sp>
        <p:nvSpPr>
          <p:cNvPr id="3" name="Content Placeholder 2"/>
          <p:cNvSpPr>
            <a:spLocks noGrp="1"/>
          </p:cNvSpPr>
          <p:nvPr>
            <p:ph idx="1"/>
          </p:nvPr>
        </p:nvSpPr>
        <p:spPr/>
        <p:txBody>
          <a:bodyPr/>
          <a:lstStyle/>
          <a:p>
            <a:r>
              <a:rPr lang="en-GB" sz="2400" dirty="0">
                <a:latin typeface="Debbie Hepplewhite Print Font" panose="03050602040000000000" pitchFamily="66" charset="0"/>
              </a:rPr>
              <a:t>Look at the work from yesterday what would be a good title for your </a:t>
            </a:r>
            <a:r>
              <a:rPr lang="en-GB" sz="2400" dirty="0" err="1">
                <a:latin typeface="Debbie Hepplewhite Print Font" panose="03050602040000000000" pitchFamily="66" charset="0"/>
              </a:rPr>
              <a:t>factfile</a:t>
            </a:r>
            <a:r>
              <a:rPr lang="en-GB" sz="2400" dirty="0">
                <a:latin typeface="Debbie Hepplewhite Print Font" panose="03050602040000000000" pitchFamily="66" charset="0"/>
              </a:rPr>
              <a:t>?</a:t>
            </a:r>
          </a:p>
          <a:p>
            <a:endParaRPr lang="en-GB" sz="2400" dirty="0">
              <a:latin typeface="Debbie Hepplewhite Print Font" panose="03050602040000000000" pitchFamily="66" charset="0"/>
            </a:endParaRPr>
          </a:p>
          <a:p>
            <a:endParaRPr lang="en-GB" sz="2400" dirty="0">
              <a:latin typeface="Debbie Hepplewhite Print Font" panose="03050602040000000000" pitchFamily="66" charset="0"/>
            </a:endParaRPr>
          </a:p>
          <a:p>
            <a:r>
              <a:rPr lang="en-GB" sz="2400" dirty="0">
                <a:latin typeface="Debbie Hepplewhite Print Font" panose="03050602040000000000" pitchFamily="66" charset="0"/>
              </a:rPr>
              <a:t>Example:    Space Travel     or  Travel </a:t>
            </a:r>
            <a:r>
              <a:rPr lang="en-GB" sz="2400" dirty="0" smtClean="0">
                <a:latin typeface="Debbie Hepplewhite Print Font" panose="03050602040000000000" pitchFamily="66" charset="0"/>
              </a:rPr>
              <a:t>to </a:t>
            </a:r>
            <a:r>
              <a:rPr lang="en-GB" sz="2400" dirty="0">
                <a:latin typeface="Debbie Hepplewhite Print Font" panose="03050602040000000000" pitchFamily="66" charset="0"/>
              </a:rPr>
              <a:t>Space</a:t>
            </a:r>
            <a:r>
              <a:rPr lang="en-GB" sz="2400" dirty="0" smtClean="0">
                <a:latin typeface="Debbie Hepplewhite Print Font" panose="03050602040000000000" pitchFamily="66" charset="0"/>
              </a:rPr>
              <a:t>.</a:t>
            </a:r>
          </a:p>
          <a:p>
            <a:endParaRPr lang="en-GB" sz="2400" dirty="0">
              <a:latin typeface="Debbie Hepplewhite Print Font" panose="03050602040000000000" pitchFamily="66" charset="0"/>
            </a:endParaRPr>
          </a:p>
          <a:p>
            <a:r>
              <a:rPr lang="en-GB" sz="2400" dirty="0" smtClean="0">
                <a:latin typeface="Debbie Hepplewhite Print Font" panose="03050602040000000000" pitchFamily="66" charset="0"/>
              </a:rPr>
              <a:t>Can you think of a different title?</a:t>
            </a:r>
          </a:p>
          <a:p>
            <a:endParaRPr lang="en-GB" sz="2400" dirty="0">
              <a:latin typeface="Debbie Hepplewhite Print Font" panose="03050602040000000000" pitchFamily="66" charset="0"/>
            </a:endParaRPr>
          </a:p>
          <a:p>
            <a:endParaRPr lang="en-GB" sz="2400" dirty="0">
              <a:latin typeface="Debbie Hepplewhite Print Font" panose="03050602040000000000" pitchFamily="66" charset="0"/>
            </a:endParaRPr>
          </a:p>
          <a:p>
            <a:endParaRPr lang="en-GB" dirty="0"/>
          </a:p>
        </p:txBody>
      </p:sp>
    </p:spTree>
    <p:extLst>
      <p:ext uri="{BB962C8B-B14F-4D97-AF65-F5344CB8AC3E}">
        <p14:creationId xmlns:p14="http://schemas.microsoft.com/office/powerpoint/2010/main" val="16682668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This week…</a:t>
            </a:r>
            <a:endParaRPr lang="en-GB" dirty="0"/>
          </a:p>
        </p:txBody>
      </p:sp>
      <p:sp>
        <p:nvSpPr>
          <p:cNvPr id="3" name="Content Placeholder 2"/>
          <p:cNvSpPr>
            <a:spLocks noGrp="1"/>
          </p:cNvSpPr>
          <p:nvPr>
            <p:ph idx="1"/>
          </p:nvPr>
        </p:nvSpPr>
        <p:spPr/>
        <p:txBody>
          <a:bodyPr>
            <a:normAutofit/>
          </a:bodyPr>
          <a:lstStyle/>
          <a:p>
            <a:r>
              <a:rPr lang="en-GB" dirty="0" smtClean="0"/>
              <a:t>Day 1 – Grammar </a:t>
            </a:r>
            <a:r>
              <a:rPr lang="en-GB" dirty="0"/>
              <a:t> </a:t>
            </a:r>
            <a:r>
              <a:rPr lang="en-GB" dirty="0" smtClean="0"/>
              <a:t>- using the prefix -un</a:t>
            </a:r>
          </a:p>
          <a:p>
            <a:r>
              <a:rPr lang="en-GB" dirty="0" smtClean="0"/>
              <a:t>Day 2 – Introduce – reading text and answer questions</a:t>
            </a:r>
          </a:p>
          <a:p>
            <a:r>
              <a:rPr lang="en-GB" dirty="0" smtClean="0"/>
              <a:t>Day 3 – Non-fiction -research and making notes.</a:t>
            </a:r>
          </a:p>
          <a:p>
            <a:r>
              <a:rPr lang="en-GB" dirty="0" smtClean="0"/>
              <a:t>Day 4 – Practising writing sentences about a non-fiction topic. </a:t>
            </a:r>
          </a:p>
          <a:p>
            <a:r>
              <a:rPr lang="en-GB" dirty="0" smtClean="0"/>
              <a:t>Day 5 – Creating a </a:t>
            </a:r>
            <a:r>
              <a:rPr lang="en-GB" dirty="0" err="1" smtClean="0"/>
              <a:t>factfile</a:t>
            </a:r>
            <a:r>
              <a:rPr lang="en-GB" dirty="0" smtClean="0"/>
              <a:t>. </a:t>
            </a:r>
            <a:endParaRPr lang="en-GB" dirty="0"/>
          </a:p>
        </p:txBody>
      </p:sp>
    </p:spTree>
    <p:extLst>
      <p:ext uri="{BB962C8B-B14F-4D97-AF65-F5344CB8AC3E}">
        <p14:creationId xmlns:p14="http://schemas.microsoft.com/office/powerpoint/2010/main" val="42687467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100" dirty="0" smtClean="0">
                <a:latin typeface="Debbie Hepplewhite Print Font" panose="03050602040000000000" pitchFamily="66" charset="0"/>
              </a:rPr>
              <a:t/>
            </a:r>
            <a:br>
              <a:rPr lang="en-GB" sz="3100" dirty="0" smtClean="0">
                <a:latin typeface="Debbie Hepplewhite Print Font" panose="03050602040000000000" pitchFamily="66" charset="0"/>
              </a:rPr>
            </a:br>
            <a:r>
              <a:rPr lang="en-GB" sz="3100" dirty="0" smtClean="0">
                <a:latin typeface="Debbie Hepplewhite Print Font" panose="03050602040000000000" pitchFamily="66" charset="0"/>
              </a:rPr>
              <a:t>Day </a:t>
            </a:r>
            <a:r>
              <a:rPr lang="en-GB" sz="3100" dirty="0">
                <a:latin typeface="Debbie Hepplewhite Print Font" panose="03050602040000000000" pitchFamily="66" charset="0"/>
              </a:rPr>
              <a:t>5 – </a:t>
            </a:r>
            <a:r>
              <a:rPr lang="en-GB" sz="2800" dirty="0">
                <a:latin typeface="Debbie Hepplewhite Print Font" panose="03050602040000000000" pitchFamily="66" charset="0"/>
              </a:rPr>
              <a:t>Create a </a:t>
            </a:r>
            <a:r>
              <a:rPr lang="en-GB" sz="2800" dirty="0" err="1">
                <a:latin typeface="Debbie Hepplewhite Print Font" panose="03050602040000000000" pitchFamily="66" charset="0"/>
              </a:rPr>
              <a:t>factfile</a:t>
            </a:r>
            <a:r>
              <a:rPr lang="en-GB" sz="2800" dirty="0">
                <a:latin typeface="Debbie Hepplewhite Print Font" panose="03050602040000000000" pitchFamily="66" charset="0"/>
              </a:rPr>
              <a:t> of information</a:t>
            </a:r>
            <a:r>
              <a:rPr lang="en-GB" sz="2800" dirty="0" smtClean="0">
                <a:latin typeface="Debbie Hepplewhite Print Font" panose="03050602040000000000" pitchFamily="66" charset="0"/>
              </a:rPr>
              <a:t>.</a:t>
            </a:r>
            <a:br>
              <a:rPr lang="en-GB" sz="2800" dirty="0" smtClean="0">
                <a:latin typeface="Debbie Hepplewhite Print Font" panose="03050602040000000000" pitchFamily="66" charset="0"/>
              </a:rPr>
            </a:br>
            <a:r>
              <a:rPr lang="en-GB" sz="2800" dirty="0">
                <a:latin typeface="Debbie Hepplewhite Print Font" panose="03050602040000000000" pitchFamily="66" charset="0"/>
              </a:rPr>
              <a:t/>
            </a:r>
            <a:br>
              <a:rPr lang="en-GB" sz="2800" dirty="0">
                <a:latin typeface="Debbie Hepplewhite Print Font" panose="03050602040000000000" pitchFamily="66" charset="0"/>
              </a:rPr>
            </a:br>
            <a:r>
              <a:rPr lang="en-GB" sz="2800" dirty="0">
                <a:latin typeface="Debbie Hepplewhite Print Font" panose="03050602040000000000" pitchFamily="66" charset="0"/>
              </a:rPr>
              <a:t/>
            </a:r>
            <a:br>
              <a:rPr lang="en-GB" sz="2800" dirty="0">
                <a:latin typeface="Debbie Hepplewhite Print Font" panose="03050602040000000000" pitchFamily="66" charset="0"/>
              </a:rPr>
            </a:br>
            <a:r>
              <a:rPr lang="en-GB" sz="2800" dirty="0" smtClean="0">
                <a:latin typeface="Debbie Hepplewhite Print Font" panose="03050602040000000000" pitchFamily="66" charset="0"/>
              </a:rPr>
              <a:t>My </a:t>
            </a:r>
            <a:r>
              <a:rPr lang="en-GB" sz="2800" dirty="0" err="1" smtClean="0">
                <a:latin typeface="Debbie Hepplewhite Print Font" panose="03050602040000000000" pitchFamily="66" charset="0"/>
              </a:rPr>
              <a:t>factfile</a:t>
            </a:r>
            <a:r>
              <a:rPr lang="en-GB" sz="2800" dirty="0" smtClean="0">
                <a:latin typeface="Debbie Hepplewhite Print Font" panose="03050602040000000000" pitchFamily="66" charset="0"/>
              </a:rPr>
              <a:t> might start like this:</a:t>
            </a:r>
            <a:r>
              <a:rPr lang="en-GB" dirty="0">
                <a:latin typeface="Debbie Hepplewhite Print Font" panose="03050602040000000000" pitchFamily="66" charset="0"/>
              </a:rPr>
              <a:t/>
            </a:r>
            <a:br>
              <a:rPr lang="en-GB" dirty="0">
                <a:latin typeface="Debbie Hepplewhite Print Font" panose="03050602040000000000" pitchFamily="66" charset="0"/>
              </a:rPr>
            </a:br>
            <a:endParaRPr lang="en-GB" dirty="0"/>
          </a:p>
        </p:txBody>
      </p:sp>
      <p:sp>
        <p:nvSpPr>
          <p:cNvPr id="3" name="Content Placeholder 2"/>
          <p:cNvSpPr>
            <a:spLocks noGrp="1"/>
          </p:cNvSpPr>
          <p:nvPr>
            <p:ph idx="1"/>
          </p:nvPr>
        </p:nvSpPr>
        <p:spPr/>
        <p:txBody>
          <a:bodyPr/>
          <a:lstStyle/>
          <a:p>
            <a:pPr marL="0" indent="0" algn="ctr">
              <a:buNone/>
            </a:pPr>
            <a:endParaRPr lang="en-GB" u="sng" dirty="0" smtClean="0">
              <a:latin typeface="Debbie Hepplewhite Print Font" panose="03050602040000000000" pitchFamily="66" charset="0"/>
            </a:endParaRPr>
          </a:p>
          <a:p>
            <a:pPr marL="0" indent="0" algn="ctr">
              <a:buNone/>
            </a:pPr>
            <a:r>
              <a:rPr lang="en-GB" u="sng" dirty="0" smtClean="0">
                <a:latin typeface="Debbie Hepplewhite Print Font" panose="03050602040000000000" pitchFamily="66" charset="0"/>
              </a:rPr>
              <a:t>Space Travel</a:t>
            </a:r>
          </a:p>
          <a:p>
            <a:pPr marL="0" indent="0">
              <a:buNone/>
            </a:pPr>
            <a:r>
              <a:rPr lang="en-GB" dirty="0" smtClean="0">
                <a:latin typeface="Debbie Hepplewhite Print Font" panose="03050602040000000000" pitchFamily="66" charset="0"/>
              </a:rPr>
              <a:t>Neil Armstrong travelled to the Moon. </a:t>
            </a:r>
          </a:p>
          <a:p>
            <a:pPr marL="0" indent="0">
              <a:buNone/>
            </a:pPr>
            <a:endParaRPr lang="en-GB" dirty="0">
              <a:latin typeface="Debbie Hepplewhite Print Font" panose="03050602040000000000" pitchFamily="66" charset="0"/>
            </a:endParaRPr>
          </a:p>
          <a:p>
            <a:pPr marL="0" indent="0">
              <a:buNone/>
            </a:pPr>
            <a:r>
              <a:rPr lang="en-GB" dirty="0" smtClean="0">
                <a:latin typeface="Debbie Hepplewhite Print Font" panose="03050602040000000000" pitchFamily="66" charset="0"/>
              </a:rPr>
              <a:t>He was an astronaut.</a:t>
            </a:r>
            <a:endParaRPr lang="en-GB" dirty="0">
              <a:latin typeface="Debbie Hepplewhite Print Font" panose="03050602040000000000" pitchFamily="66" charset="0"/>
            </a:endParaRPr>
          </a:p>
        </p:txBody>
      </p:sp>
      <p:pic>
        <p:nvPicPr>
          <p:cNvPr id="6" name="Picture 5"/>
          <p:cNvPicPr>
            <a:picLocks noChangeAspect="1"/>
          </p:cNvPicPr>
          <p:nvPr/>
        </p:nvPicPr>
        <p:blipFill>
          <a:blip r:embed="rId2"/>
          <a:stretch>
            <a:fillRect/>
          </a:stretch>
        </p:blipFill>
        <p:spPr>
          <a:xfrm>
            <a:off x="8335735" y="3803876"/>
            <a:ext cx="2705100" cy="2124075"/>
          </a:xfrm>
          <a:prstGeom prst="rect">
            <a:avLst/>
          </a:prstGeom>
        </p:spPr>
      </p:pic>
    </p:spTree>
    <p:extLst>
      <p:ext uri="{BB962C8B-B14F-4D97-AF65-F5344CB8AC3E}">
        <p14:creationId xmlns:p14="http://schemas.microsoft.com/office/powerpoint/2010/main" val="18356619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2761673" y="2733963"/>
            <a:ext cx="6936509" cy="3953163"/>
          </a:xfrm>
          <a:prstGeom prst="roundRect">
            <a:avLst/>
          </a:prstGeom>
          <a:ln w="57150">
            <a:solidFill>
              <a:srgbClr val="00B0F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2" name="Title 1"/>
          <p:cNvSpPr>
            <a:spLocks noGrp="1"/>
          </p:cNvSpPr>
          <p:nvPr>
            <p:ph type="title"/>
          </p:nvPr>
        </p:nvSpPr>
        <p:spPr>
          <a:xfrm>
            <a:off x="810491" y="706870"/>
            <a:ext cx="10515600" cy="1325563"/>
          </a:xfrm>
        </p:spPr>
        <p:txBody>
          <a:bodyPr>
            <a:normAutofit fontScale="90000"/>
          </a:bodyPr>
          <a:lstStyle/>
          <a:p>
            <a:pPr algn="ctr">
              <a:lnSpc>
                <a:spcPct val="150000"/>
              </a:lnSpc>
            </a:pPr>
            <a:r>
              <a:rPr lang="en-GB" sz="2800" dirty="0" smtClean="0">
                <a:latin typeface="Debbie Hepplewhite Print Font" panose="03050602040000000000" pitchFamily="66" charset="0"/>
              </a:rPr>
              <a:t/>
            </a:r>
            <a:br>
              <a:rPr lang="en-GB" sz="2800" dirty="0" smtClean="0">
                <a:latin typeface="Debbie Hepplewhite Print Font" panose="03050602040000000000" pitchFamily="66" charset="0"/>
              </a:rPr>
            </a:br>
            <a:r>
              <a:rPr lang="en-GB" sz="2800" dirty="0">
                <a:latin typeface="Debbie Hepplewhite Print Font" panose="03050602040000000000" pitchFamily="66" charset="0"/>
              </a:rPr>
              <a:t/>
            </a:r>
            <a:br>
              <a:rPr lang="en-GB" sz="2800" dirty="0">
                <a:latin typeface="Debbie Hepplewhite Print Font" panose="03050602040000000000" pitchFamily="66" charset="0"/>
              </a:rPr>
            </a:br>
            <a:r>
              <a:rPr lang="en-GB" sz="2800" dirty="0" smtClean="0">
                <a:latin typeface="Debbie Hepplewhite Print Font" panose="03050602040000000000" pitchFamily="66" charset="0"/>
              </a:rPr>
              <a:t>Day </a:t>
            </a:r>
            <a:r>
              <a:rPr lang="en-GB" sz="2800" dirty="0">
                <a:latin typeface="Debbie Hepplewhite Print Font" panose="03050602040000000000" pitchFamily="66" charset="0"/>
              </a:rPr>
              <a:t>5 – Create a </a:t>
            </a:r>
            <a:r>
              <a:rPr lang="en-GB" sz="2800" dirty="0" err="1">
                <a:latin typeface="Debbie Hepplewhite Print Font" panose="03050602040000000000" pitchFamily="66" charset="0"/>
              </a:rPr>
              <a:t>factfile</a:t>
            </a:r>
            <a:r>
              <a:rPr lang="en-GB" sz="2800" dirty="0">
                <a:latin typeface="Debbie Hepplewhite Print Font" panose="03050602040000000000" pitchFamily="66" charset="0"/>
              </a:rPr>
              <a:t> of information.</a:t>
            </a:r>
            <a:br>
              <a:rPr lang="en-GB" sz="2800" dirty="0">
                <a:latin typeface="Debbie Hepplewhite Print Font" panose="03050602040000000000" pitchFamily="66" charset="0"/>
              </a:rPr>
            </a:br>
            <a:r>
              <a:rPr lang="en-GB" sz="2800" dirty="0" smtClean="0">
                <a:latin typeface="Debbie Hepplewhite Print Font" panose="03050602040000000000" pitchFamily="66" charset="0"/>
              </a:rPr>
              <a:t/>
            </a:r>
            <a:br>
              <a:rPr lang="en-GB" sz="2800" dirty="0" smtClean="0">
                <a:latin typeface="Debbie Hepplewhite Print Font" panose="03050602040000000000" pitchFamily="66" charset="0"/>
              </a:rPr>
            </a:br>
            <a:r>
              <a:rPr lang="en-GB" sz="2800" dirty="0" smtClean="0">
                <a:latin typeface="Debbie Hepplewhite Print Font" panose="03050602040000000000" pitchFamily="66" charset="0"/>
              </a:rPr>
              <a:t>Now it is your turn. In your homework books create your own </a:t>
            </a:r>
            <a:r>
              <a:rPr lang="en-GB" sz="2800" dirty="0" err="1" smtClean="0">
                <a:latin typeface="Debbie Hepplewhite Print Font" panose="03050602040000000000" pitchFamily="66" charset="0"/>
              </a:rPr>
              <a:t>factfile</a:t>
            </a:r>
            <a:r>
              <a:rPr lang="en-GB" sz="2800" dirty="0" smtClean="0">
                <a:latin typeface="Debbie Hepplewhite Print Font" panose="03050602040000000000" pitchFamily="66" charset="0"/>
              </a:rPr>
              <a:t> about Neil Armstrong.</a:t>
            </a:r>
            <a:br>
              <a:rPr lang="en-GB" sz="2800" dirty="0" smtClean="0">
                <a:latin typeface="Debbie Hepplewhite Print Font" panose="03050602040000000000" pitchFamily="66" charset="0"/>
              </a:rPr>
            </a:br>
            <a:r>
              <a:rPr lang="en-GB" sz="2800" dirty="0">
                <a:latin typeface="Debbie Hepplewhite Print Font" panose="03050602040000000000" pitchFamily="66" charset="0"/>
              </a:rPr>
              <a:t/>
            </a:r>
            <a:br>
              <a:rPr lang="en-GB" sz="2800" dirty="0">
                <a:latin typeface="Debbie Hepplewhite Print Font" panose="03050602040000000000" pitchFamily="66" charset="0"/>
              </a:rPr>
            </a:br>
            <a:r>
              <a:rPr lang="en-GB" sz="2800" dirty="0" smtClean="0">
                <a:latin typeface="Debbie Hepplewhite Print Font" panose="03050602040000000000" pitchFamily="66" charset="0"/>
              </a:rPr>
              <a:t> </a:t>
            </a:r>
            <a:endParaRPr lang="en-GB" sz="2800" dirty="0"/>
          </a:p>
        </p:txBody>
      </p:sp>
      <p:sp>
        <p:nvSpPr>
          <p:cNvPr id="3" name="TextBox 2"/>
          <p:cNvSpPr txBox="1"/>
          <p:nvPr/>
        </p:nvSpPr>
        <p:spPr>
          <a:xfrm>
            <a:off x="3002187" y="2940830"/>
            <a:ext cx="10631424" cy="3539430"/>
          </a:xfrm>
          <a:prstGeom prst="rect">
            <a:avLst/>
          </a:prstGeom>
          <a:noFill/>
        </p:spPr>
        <p:txBody>
          <a:bodyPr wrap="square" rtlCol="0">
            <a:spAutoFit/>
          </a:bodyPr>
          <a:lstStyle/>
          <a:p>
            <a:r>
              <a:rPr lang="en-GB" sz="3200" dirty="0" smtClean="0">
                <a:latin typeface="Debbie Hepplewhite Print Font" panose="03050602040000000000" pitchFamily="66" charset="0"/>
              </a:rPr>
              <a:t>Remember to include:</a:t>
            </a:r>
          </a:p>
          <a:p>
            <a:endParaRPr lang="en-GB" sz="3200" dirty="0">
              <a:latin typeface="Debbie Hepplewhite Print Font" panose="03050602040000000000" pitchFamily="66" charset="0"/>
            </a:endParaRPr>
          </a:p>
          <a:p>
            <a:r>
              <a:rPr lang="en-GB" sz="3200" dirty="0" smtClean="0">
                <a:latin typeface="Debbie Hepplewhite Print Font" panose="03050602040000000000" pitchFamily="66" charset="0"/>
              </a:rPr>
              <a:t>A title.</a:t>
            </a:r>
          </a:p>
          <a:p>
            <a:endParaRPr lang="en-GB" sz="3200" dirty="0" smtClean="0">
              <a:latin typeface="Debbie Hepplewhite Print Font" panose="03050602040000000000" pitchFamily="66" charset="0"/>
            </a:endParaRPr>
          </a:p>
          <a:p>
            <a:r>
              <a:rPr lang="en-GB" sz="3200" dirty="0" smtClean="0">
                <a:latin typeface="Debbie Hepplewhite Print Font" panose="03050602040000000000" pitchFamily="66" charset="0"/>
              </a:rPr>
              <a:t>Sentences telling us facts.</a:t>
            </a:r>
          </a:p>
          <a:p>
            <a:endParaRPr lang="en-GB" sz="3200" dirty="0" smtClean="0">
              <a:latin typeface="Debbie Hepplewhite Print Font" panose="03050602040000000000" pitchFamily="66" charset="0"/>
            </a:endParaRPr>
          </a:p>
          <a:p>
            <a:r>
              <a:rPr lang="en-GB" sz="3200" dirty="0" smtClean="0">
                <a:latin typeface="Debbie Hepplewhite Print Font" panose="03050602040000000000" pitchFamily="66" charset="0"/>
              </a:rPr>
              <a:t>Pictures or drawings.</a:t>
            </a:r>
            <a:endParaRPr lang="en-GB" sz="3200" dirty="0">
              <a:latin typeface="Debbie Hepplewhite Print Font" panose="03050602040000000000" pitchFamily="66" charset="0"/>
            </a:endParaRPr>
          </a:p>
        </p:txBody>
      </p:sp>
    </p:spTree>
    <p:extLst>
      <p:ext uri="{BB962C8B-B14F-4D97-AF65-F5344CB8AC3E}">
        <p14:creationId xmlns:p14="http://schemas.microsoft.com/office/powerpoint/2010/main" val="5096045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87706" y="1358153"/>
            <a:ext cx="6750423" cy="3657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2810436" y="2537401"/>
            <a:ext cx="6642847" cy="1325563"/>
          </a:xfrm>
        </p:spPr>
        <p:txBody>
          <a:bodyPr>
            <a:noAutofit/>
          </a:bodyPr>
          <a:lstStyle/>
          <a:p>
            <a:r>
              <a:rPr lang="en-GB" sz="19900" dirty="0" smtClean="0">
                <a:solidFill>
                  <a:srgbClr val="FFFF00"/>
                </a:solidFill>
              </a:rPr>
              <a:t>Day 1</a:t>
            </a:r>
            <a:endParaRPr lang="en-GB" sz="19900" dirty="0">
              <a:solidFill>
                <a:srgbClr val="FFFF00"/>
              </a:solidFill>
            </a:endParaRPr>
          </a:p>
        </p:txBody>
      </p:sp>
    </p:spTree>
    <p:extLst>
      <p:ext uri="{BB962C8B-B14F-4D97-AF65-F5344CB8AC3E}">
        <p14:creationId xmlns:p14="http://schemas.microsoft.com/office/powerpoint/2010/main" val="77075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Day 1 – Grammar – Using the prefix -un</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What is a prefix? </a:t>
            </a:r>
          </a:p>
          <a:p>
            <a:endParaRPr lang="en-GB" dirty="0" smtClean="0"/>
          </a:p>
          <a:p>
            <a:pPr marL="0" indent="0">
              <a:buNone/>
            </a:pPr>
            <a:r>
              <a:rPr lang="en-GB" dirty="0" smtClean="0"/>
              <a:t>A prefix is something that is added onto the beginning of a word to change the meaning of the word.</a:t>
            </a:r>
          </a:p>
          <a:p>
            <a:pPr marL="0" indent="0">
              <a:buNone/>
            </a:pPr>
            <a:endParaRPr lang="en-GB" dirty="0"/>
          </a:p>
          <a:p>
            <a:pPr marL="0" indent="0">
              <a:buNone/>
            </a:pPr>
            <a:r>
              <a:rPr lang="en-GB" dirty="0" smtClean="0"/>
              <a:t>How do we use the prefix –</a:t>
            </a:r>
            <a:r>
              <a:rPr lang="en-GB" dirty="0" smtClean="0">
                <a:solidFill>
                  <a:srgbClr val="FF0000"/>
                </a:solidFill>
              </a:rPr>
              <a:t>un</a:t>
            </a:r>
            <a:r>
              <a:rPr lang="en-GB" dirty="0" smtClean="0"/>
              <a:t>?</a:t>
            </a:r>
          </a:p>
          <a:p>
            <a:pPr marL="0" indent="0">
              <a:buNone/>
            </a:pPr>
            <a:endParaRPr lang="en-GB" dirty="0"/>
          </a:p>
          <a:p>
            <a:pPr marL="0" indent="0">
              <a:buNone/>
            </a:pPr>
            <a:r>
              <a:rPr lang="en-GB" dirty="0" smtClean="0"/>
              <a:t>It means “not” or the opposite of something.</a:t>
            </a:r>
          </a:p>
          <a:p>
            <a:pPr marL="0" indent="0">
              <a:buNone/>
            </a:pPr>
            <a:endParaRPr lang="en-GB" dirty="0"/>
          </a:p>
          <a:p>
            <a:pPr marL="0" indent="0">
              <a:buNone/>
            </a:pPr>
            <a:r>
              <a:rPr lang="en-GB" dirty="0" smtClean="0"/>
              <a:t>Example:</a:t>
            </a:r>
          </a:p>
          <a:p>
            <a:pPr marL="0" indent="0">
              <a:buNone/>
            </a:pPr>
            <a:r>
              <a:rPr lang="en-GB" dirty="0" smtClean="0"/>
              <a:t>                                            Happy                      </a:t>
            </a:r>
            <a:r>
              <a:rPr lang="en-GB" dirty="0" smtClean="0">
                <a:solidFill>
                  <a:srgbClr val="FF0000"/>
                </a:solidFill>
              </a:rPr>
              <a:t>Un</a:t>
            </a:r>
            <a:r>
              <a:rPr lang="en-GB" dirty="0" smtClean="0"/>
              <a:t>happy   (Not happy).</a:t>
            </a:r>
          </a:p>
          <a:p>
            <a:pPr marL="0" indent="0">
              <a:buNone/>
            </a:pPr>
            <a:r>
              <a:rPr lang="en-GB" dirty="0" smtClean="0"/>
              <a:t> </a:t>
            </a:r>
          </a:p>
          <a:p>
            <a:pPr marL="0" indent="0">
              <a:buNone/>
            </a:pPr>
            <a:endParaRPr lang="en-GB" dirty="0" smtClean="0"/>
          </a:p>
        </p:txBody>
      </p:sp>
    </p:spTree>
    <p:extLst>
      <p:ext uri="{BB962C8B-B14F-4D97-AF65-F5344CB8AC3E}">
        <p14:creationId xmlns:p14="http://schemas.microsoft.com/office/powerpoint/2010/main" val="32365967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Debbie Hepplewhite Print Font" panose="03050602040000000000" pitchFamily="66" charset="0"/>
              </a:rPr>
              <a:t>Look at this example in a sentence…</a:t>
            </a:r>
            <a:endParaRPr lang="en-GB" dirty="0">
              <a:latin typeface="Debbie Hepplewhite Print Font" panose="03050602040000000000" pitchFamily="66" charset="0"/>
            </a:endParaRPr>
          </a:p>
        </p:txBody>
      </p:sp>
      <p:sp>
        <p:nvSpPr>
          <p:cNvPr id="4" name="TextBox 3"/>
          <p:cNvSpPr txBox="1"/>
          <p:nvPr/>
        </p:nvSpPr>
        <p:spPr>
          <a:xfrm>
            <a:off x="972589" y="2044931"/>
            <a:ext cx="9667702" cy="1754326"/>
          </a:xfrm>
          <a:prstGeom prst="rect">
            <a:avLst/>
          </a:prstGeom>
          <a:noFill/>
        </p:spPr>
        <p:txBody>
          <a:bodyPr wrap="square" rtlCol="0">
            <a:spAutoFit/>
          </a:bodyPr>
          <a:lstStyle/>
          <a:p>
            <a:r>
              <a:rPr lang="en-GB" dirty="0" smtClean="0">
                <a:latin typeface="Debbie Hepplewhite Print Font" panose="03050602040000000000" pitchFamily="66" charset="0"/>
              </a:rPr>
              <a:t>He was happy because he was at school.</a:t>
            </a:r>
          </a:p>
          <a:p>
            <a:endParaRPr lang="en-GB" dirty="0">
              <a:latin typeface="Debbie Hepplewhite Print Font" panose="03050602040000000000" pitchFamily="66" charset="0"/>
            </a:endParaRPr>
          </a:p>
          <a:p>
            <a:endParaRPr lang="en-GB" dirty="0" smtClean="0">
              <a:latin typeface="Debbie Hepplewhite Print Font" panose="03050602040000000000" pitchFamily="66" charset="0"/>
            </a:endParaRPr>
          </a:p>
          <a:p>
            <a:endParaRPr lang="en-GB" dirty="0">
              <a:latin typeface="Debbie Hepplewhite Print Font" panose="03050602040000000000" pitchFamily="66" charset="0"/>
            </a:endParaRPr>
          </a:p>
          <a:p>
            <a:endParaRPr lang="en-GB" dirty="0" smtClean="0">
              <a:latin typeface="Debbie Hepplewhite Print Font" panose="03050602040000000000" pitchFamily="66" charset="0"/>
            </a:endParaRPr>
          </a:p>
          <a:p>
            <a:r>
              <a:rPr lang="en-GB" dirty="0">
                <a:latin typeface="Debbie Hepplewhite Print Font" panose="03050602040000000000" pitchFamily="66" charset="0"/>
              </a:rPr>
              <a:t>H</a:t>
            </a:r>
            <a:r>
              <a:rPr lang="en-GB" dirty="0" smtClean="0">
                <a:latin typeface="Debbie Hepplewhite Print Font" panose="03050602040000000000" pitchFamily="66" charset="0"/>
              </a:rPr>
              <a:t>e was unhappy because he was at school.</a:t>
            </a:r>
            <a:endParaRPr lang="en-GB" dirty="0">
              <a:latin typeface="Debbie Hepplewhite Print Font" panose="03050602040000000000" pitchFamily="66" charset="0"/>
            </a:endParaRPr>
          </a:p>
        </p:txBody>
      </p:sp>
      <p:pic>
        <p:nvPicPr>
          <p:cNvPr id="6" name="Picture 5"/>
          <p:cNvPicPr>
            <a:picLocks noChangeAspect="1"/>
          </p:cNvPicPr>
          <p:nvPr/>
        </p:nvPicPr>
        <p:blipFill>
          <a:blip r:embed="rId2"/>
          <a:stretch>
            <a:fillRect/>
          </a:stretch>
        </p:blipFill>
        <p:spPr>
          <a:xfrm>
            <a:off x="7831889" y="1321265"/>
            <a:ext cx="1785938" cy="1270923"/>
          </a:xfrm>
          <a:prstGeom prst="rect">
            <a:avLst/>
          </a:prstGeom>
        </p:spPr>
      </p:pic>
      <p:pic>
        <p:nvPicPr>
          <p:cNvPr id="7" name="Picture 6"/>
          <p:cNvPicPr>
            <a:picLocks noChangeAspect="1"/>
          </p:cNvPicPr>
          <p:nvPr/>
        </p:nvPicPr>
        <p:blipFill>
          <a:blip r:embed="rId3"/>
          <a:stretch>
            <a:fillRect/>
          </a:stretch>
        </p:blipFill>
        <p:spPr>
          <a:xfrm>
            <a:off x="7862845" y="2856282"/>
            <a:ext cx="1724025" cy="1885950"/>
          </a:xfrm>
          <a:prstGeom prst="rect">
            <a:avLst/>
          </a:prstGeom>
        </p:spPr>
      </p:pic>
      <p:sp>
        <p:nvSpPr>
          <p:cNvPr id="12" name="TextBox 11"/>
          <p:cNvSpPr txBox="1"/>
          <p:nvPr/>
        </p:nvSpPr>
        <p:spPr>
          <a:xfrm>
            <a:off x="744583" y="4738255"/>
            <a:ext cx="6711933" cy="1200329"/>
          </a:xfrm>
          <a:prstGeom prst="rect">
            <a:avLst/>
          </a:prstGeom>
          <a:noFill/>
        </p:spPr>
        <p:txBody>
          <a:bodyPr wrap="square" rtlCol="0">
            <a:spAutoFit/>
          </a:bodyPr>
          <a:lstStyle/>
          <a:p>
            <a:r>
              <a:rPr lang="en-GB" dirty="0" smtClean="0">
                <a:latin typeface="Debbie Hepplewhite Print Font" panose="03050602040000000000" pitchFamily="66" charset="0"/>
              </a:rPr>
              <a:t>Look how the use of un makes the sentence the opposite.</a:t>
            </a:r>
          </a:p>
          <a:p>
            <a:endParaRPr lang="en-GB" dirty="0" smtClean="0">
              <a:latin typeface="Debbie Hepplewhite Print Font" panose="03050602040000000000" pitchFamily="66" charset="0"/>
            </a:endParaRPr>
          </a:p>
          <a:p>
            <a:r>
              <a:rPr lang="en-GB" dirty="0" smtClean="0">
                <a:latin typeface="Debbie Hepplewhite Print Font" panose="03050602040000000000" pitchFamily="66" charset="0"/>
              </a:rPr>
              <a:t>It changes it completely.</a:t>
            </a:r>
            <a:endParaRPr lang="en-GB" dirty="0">
              <a:latin typeface="Debbie Hepplewhite Print Font" panose="03050602040000000000" pitchFamily="66" charset="0"/>
            </a:endParaRPr>
          </a:p>
        </p:txBody>
      </p:sp>
    </p:spTree>
    <p:extLst>
      <p:ext uri="{BB962C8B-B14F-4D97-AF65-F5344CB8AC3E}">
        <p14:creationId xmlns:p14="http://schemas.microsoft.com/office/powerpoint/2010/main" val="2007601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smtClean="0">
                <a:latin typeface="Debbie Hepplewhite Print Font" panose="03050602040000000000" pitchFamily="66" charset="0"/>
              </a:rPr>
              <a:t>Can you add </a:t>
            </a:r>
            <a:r>
              <a:rPr lang="en-GB" sz="2400" dirty="0" smtClean="0">
                <a:solidFill>
                  <a:srgbClr val="FF0000"/>
                </a:solidFill>
                <a:latin typeface="Debbie Hepplewhite Print Font" panose="03050602040000000000" pitchFamily="66" charset="0"/>
              </a:rPr>
              <a:t>un</a:t>
            </a:r>
            <a:r>
              <a:rPr lang="en-GB" sz="2400" dirty="0" smtClean="0">
                <a:latin typeface="Debbie Hepplewhite Print Font" panose="03050602040000000000" pitchFamily="66" charset="0"/>
              </a:rPr>
              <a:t> to the beginning of these words to make new ones? Write a sentence for each of the </a:t>
            </a:r>
            <a:r>
              <a:rPr lang="en-GB" sz="2400" dirty="0" smtClean="0">
                <a:solidFill>
                  <a:srgbClr val="FF0000"/>
                </a:solidFill>
                <a:latin typeface="Debbie Hepplewhite Print Font" panose="03050602040000000000" pitchFamily="66" charset="0"/>
              </a:rPr>
              <a:t>un</a:t>
            </a:r>
            <a:r>
              <a:rPr lang="en-GB" sz="2400" dirty="0" smtClean="0">
                <a:latin typeface="Debbie Hepplewhite Print Font" panose="03050602040000000000" pitchFamily="66" charset="0"/>
              </a:rPr>
              <a:t> word in your Homework book.</a:t>
            </a:r>
            <a:endParaRPr lang="en-GB" sz="2400" dirty="0">
              <a:latin typeface="Debbie Hepplewhite Print Font" panose="03050602040000000000" pitchFamily="66" charset="0"/>
            </a:endParaRPr>
          </a:p>
        </p:txBody>
      </p:sp>
      <p:sp>
        <p:nvSpPr>
          <p:cNvPr id="3" name="Content Placeholder 2"/>
          <p:cNvSpPr>
            <a:spLocks noGrp="1"/>
          </p:cNvSpPr>
          <p:nvPr>
            <p:ph idx="1"/>
          </p:nvPr>
        </p:nvSpPr>
        <p:spPr>
          <a:xfrm>
            <a:off x="886968" y="1828800"/>
            <a:ext cx="10515600" cy="4352543"/>
          </a:xfrm>
        </p:spPr>
        <p:txBody>
          <a:bodyPr>
            <a:normAutofit/>
          </a:bodyPr>
          <a:lstStyle/>
          <a:p>
            <a:endParaRPr lang="en-GB" dirty="0"/>
          </a:p>
          <a:p>
            <a:r>
              <a:rPr lang="en-GB" dirty="0">
                <a:latin typeface="Debbie Hepplewhite Print Font" panose="03050602040000000000" pitchFamily="66" charset="0"/>
              </a:rPr>
              <a:t>k</a:t>
            </a:r>
            <a:r>
              <a:rPr lang="en-GB" dirty="0" smtClean="0">
                <a:latin typeface="Debbie Hepplewhite Print Font" panose="03050602040000000000" pitchFamily="66" charset="0"/>
              </a:rPr>
              <a:t>ind            </a:t>
            </a:r>
          </a:p>
          <a:p>
            <a:r>
              <a:rPr lang="en-GB" dirty="0" smtClean="0">
                <a:latin typeface="Debbie Hepplewhite Print Font" panose="03050602040000000000" pitchFamily="66" charset="0"/>
              </a:rPr>
              <a:t>able  </a:t>
            </a:r>
          </a:p>
          <a:p>
            <a:r>
              <a:rPr lang="en-GB" dirty="0" smtClean="0">
                <a:latin typeface="Debbie Hepplewhite Print Font" panose="03050602040000000000" pitchFamily="66" charset="0"/>
              </a:rPr>
              <a:t>fair </a:t>
            </a:r>
          </a:p>
          <a:p>
            <a:r>
              <a:rPr lang="en-GB" dirty="0">
                <a:latin typeface="Debbie Hepplewhite Print Font" panose="03050602040000000000" pitchFamily="66" charset="0"/>
              </a:rPr>
              <a:t>c</a:t>
            </a:r>
            <a:r>
              <a:rPr lang="en-GB" dirty="0" smtClean="0">
                <a:latin typeface="Debbie Hepplewhite Print Font" panose="03050602040000000000" pitchFamily="66" charset="0"/>
              </a:rPr>
              <a:t>omfortable</a:t>
            </a:r>
          </a:p>
          <a:p>
            <a:r>
              <a:rPr lang="en-GB" dirty="0">
                <a:latin typeface="Debbie Hepplewhite Print Font" panose="03050602040000000000" pitchFamily="66" charset="0"/>
              </a:rPr>
              <a:t>t</a:t>
            </a:r>
            <a:r>
              <a:rPr lang="en-GB" dirty="0" smtClean="0">
                <a:latin typeface="Debbie Hepplewhite Print Font" panose="03050602040000000000" pitchFamily="66" charset="0"/>
              </a:rPr>
              <a:t>rue</a:t>
            </a:r>
          </a:p>
          <a:p>
            <a:r>
              <a:rPr lang="en-GB" dirty="0" smtClean="0">
                <a:latin typeface="Debbie Hepplewhite Print Font" panose="03050602040000000000" pitchFamily="66" charset="0"/>
              </a:rPr>
              <a:t>healthy    </a:t>
            </a:r>
          </a:p>
          <a:p>
            <a:pPr marL="0" indent="0">
              <a:buNone/>
            </a:pPr>
            <a:r>
              <a:rPr lang="en-GB" dirty="0" smtClean="0">
                <a:latin typeface="Debbie Hepplewhite Print Font" panose="03050602040000000000" pitchFamily="66" charset="0"/>
              </a:rPr>
              <a:t> </a:t>
            </a:r>
            <a:endParaRPr lang="en-GB" dirty="0">
              <a:latin typeface="Debbie Hepplewhite Print Font" panose="03050602040000000000" pitchFamily="66" charset="0"/>
            </a:endParaRPr>
          </a:p>
        </p:txBody>
      </p:sp>
    </p:spTree>
    <p:extLst>
      <p:ext uri="{BB962C8B-B14F-4D97-AF65-F5344CB8AC3E}">
        <p14:creationId xmlns:p14="http://schemas.microsoft.com/office/powerpoint/2010/main" val="25989686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87706" y="1358153"/>
            <a:ext cx="6750423" cy="3657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2810436" y="2537401"/>
            <a:ext cx="6642847" cy="1325563"/>
          </a:xfrm>
        </p:spPr>
        <p:txBody>
          <a:bodyPr>
            <a:noAutofit/>
          </a:bodyPr>
          <a:lstStyle/>
          <a:p>
            <a:r>
              <a:rPr lang="en-GB" sz="19900" dirty="0" smtClean="0">
                <a:solidFill>
                  <a:srgbClr val="FFFF00"/>
                </a:solidFill>
              </a:rPr>
              <a:t>Day 2</a:t>
            </a:r>
            <a:endParaRPr lang="en-GB" sz="19900" dirty="0">
              <a:solidFill>
                <a:srgbClr val="FFFF00"/>
              </a:solidFill>
            </a:endParaRPr>
          </a:p>
        </p:txBody>
      </p:sp>
    </p:spTree>
    <p:extLst>
      <p:ext uri="{BB962C8B-B14F-4D97-AF65-F5344CB8AC3E}">
        <p14:creationId xmlns:p14="http://schemas.microsoft.com/office/powerpoint/2010/main" val="26430636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Day 2 – Reading comprehension</a:t>
            </a:r>
            <a:endParaRPr lang="en-GB" dirty="0"/>
          </a:p>
        </p:txBody>
      </p:sp>
      <p:sp>
        <p:nvSpPr>
          <p:cNvPr id="4" name="TextBox 3"/>
          <p:cNvSpPr txBox="1"/>
          <p:nvPr/>
        </p:nvSpPr>
        <p:spPr>
          <a:xfrm>
            <a:off x="1487837" y="1611824"/>
            <a:ext cx="10383865" cy="369332"/>
          </a:xfrm>
          <a:prstGeom prst="rect">
            <a:avLst/>
          </a:prstGeom>
          <a:noFill/>
        </p:spPr>
        <p:txBody>
          <a:bodyPr wrap="square" rtlCol="0">
            <a:spAutoFit/>
          </a:bodyPr>
          <a:lstStyle/>
          <a:p>
            <a:r>
              <a:rPr lang="en-GB" dirty="0" smtClean="0">
                <a:latin typeface="Debbie Hepplewhite Print Font" panose="03050602040000000000" pitchFamily="66" charset="0"/>
              </a:rPr>
              <a:t>Today we are going to be reading this book on Bug Club.</a:t>
            </a:r>
            <a:endParaRPr lang="en-GB" dirty="0">
              <a:latin typeface="Debbie Hepplewhite Print Font" panose="03050602040000000000" pitchFamily="66" charset="0"/>
            </a:endParaRPr>
          </a:p>
        </p:txBody>
      </p:sp>
      <p:sp>
        <p:nvSpPr>
          <p:cNvPr id="6" name="Rectangle 5"/>
          <p:cNvSpPr/>
          <p:nvPr/>
        </p:nvSpPr>
        <p:spPr>
          <a:xfrm>
            <a:off x="3488933" y="6049528"/>
            <a:ext cx="4749185" cy="369332"/>
          </a:xfrm>
          <a:prstGeom prst="rect">
            <a:avLst/>
          </a:prstGeom>
        </p:spPr>
        <p:txBody>
          <a:bodyPr wrap="none">
            <a:spAutoFit/>
          </a:bodyPr>
          <a:lstStyle/>
          <a:p>
            <a:r>
              <a:rPr lang="en-GB" dirty="0">
                <a:hlinkClick r:id="rId2"/>
              </a:rPr>
              <a:t>https://www.activelearnprimary.co.uk/login?c=0</a:t>
            </a:r>
            <a:endParaRPr lang="en-GB" dirty="0"/>
          </a:p>
        </p:txBody>
      </p:sp>
      <p:sp>
        <p:nvSpPr>
          <p:cNvPr id="7" name="TextBox 6"/>
          <p:cNvSpPr txBox="1"/>
          <p:nvPr/>
        </p:nvSpPr>
        <p:spPr>
          <a:xfrm>
            <a:off x="8121112" y="4324027"/>
            <a:ext cx="3146156" cy="1200329"/>
          </a:xfrm>
          <a:prstGeom prst="rect">
            <a:avLst/>
          </a:prstGeom>
          <a:noFill/>
        </p:spPr>
        <p:txBody>
          <a:bodyPr wrap="square" rtlCol="0">
            <a:spAutoFit/>
          </a:bodyPr>
          <a:lstStyle/>
          <a:p>
            <a:r>
              <a:rPr lang="en-GB" dirty="0" smtClean="0">
                <a:latin typeface="Debbie Hepplewhite Print Font" panose="03050602040000000000" pitchFamily="66" charset="0"/>
              </a:rPr>
              <a:t>Please log in using the details your teacher has given you. </a:t>
            </a:r>
            <a:endParaRPr lang="en-GB" dirty="0">
              <a:latin typeface="Debbie Hepplewhite Print Font" panose="03050602040000000000" pitchFamily="66" charset="0"/>
            </a:endParaRPr>
          </a:p>
        </p:txBody>
      </p:sp>
      <p:pic>
        <p:nvPicPr>
          <p:cNvPr id="5" name="Content Placeholder 4"/>
          <p:cNvPicPr>
            <a:picLocks noGrp="1" noChangeAspect="1"/>
          </p:cNvPicPr>
          <p:nvPr>
            <p:ph idx="1"/>
          </p:nvPr>
        </p:nvPicPr>
        <p:blipFill>
          <a:blip r:embed="rId3"/>
          <a:stretch>
            <a:fillRect/>
          </a:stretch>
        </p:blipFill>
        <p:spPr>
          <a:xfrm>
            <a:off x="838200" y="2152469"/>
            <a:ext cx="3725487" cy="3144809"/>
          </a:xfrm>
          <a:prstGeom prst="rect">
            <a:avLst/>
          </a:prstGeom>
        </p:spPr>
      </p:pic>
      <p:sp>
        <p:nvSpPr>
          <p:cNvPr id="8" name="TextBox 7"/>
          <p:cNvSpPr txBox="1"/>
          <p:nvPr/>
        </p:nvSpPr>
        <p:spPr>
          <a:xfrm>
            <a:off x="4330931" y="2809702"/>
            <a:ext cx="2709949" cy="1477328"/>
          </a:xfrm>
          <a:prstGeom prst="rect">
            <a:avLst/>
          </a:prstGeom>
          <a:noFill/>
        </p:spPr>
        <p:txBody>
          <a:bodyPr wrap="square" rtlCol="0">
            <a:spAutoFit/>
          </a:bodyPr>
          <a:lstStyle/>
          <a:p>
            <a:r>
              <a:rPr lang="en-GB" dirty="0" smtClean="0">
                <a:latin typeface="Debbie Hepplewhite Print Font" panose="03050602040000000000" pitchFamily="66" charset="0"/>
              </a:rPr>
              <a:t>It is a non-fiction book.</a:t>
            </a:r>
          </a:p>
          <a:p>
            <a:r>
              <a:rPr lang="en-GB" dirty="0" smtClean="0">
                <a:latin typeface="Debbie Hepplewhite Print Font" panose="03050602040000000000" pitchFamily="66" charset="0"/>
              </a:rPr>
              <a:t>This means it has FACTS and information.</a:t>
            </a:r>
            <a:endParaRPr lang="en-GB" dirty="0">
              <a:latin typeface="Debbie Hepplewhite Print Font" panose="03050602040000000000" pitchFamily="66" charset="0"/>
            </a:endParaRPr>
          </a:p>
        </p:txBody>
      </p:sp>
    </p:spTree>
    <p:extLst>
      <p:ext uri="{BB962C8B-B14F-4D97-AF65-F5344CB8AC3E}">
        <p14:creationId xmlns:p14="http://schemas.microsoft.com/office/powerpoint/2010/main" val="34592296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latin typeface="Debbie Hepplewhite Print Font" panose="03050602040000000000" pitchFamily="66" charset="0"/>
              </a:rPr>
              <a:t>Day 2 </a:t>
            </a:r>
            <a:r>
              <a:rPr lang="en-GB" sz="4000" dirty="0" smtClean="0"/>
              <a:t>–</a:t>
            </a:r>
            <a:r>
              <a:rPr lang="en-GB" sz="4000" dirty="0" smtClean="0">
                <a:latin typeface="Debbie Hepplewhite Print Font" panose="03050602040000000000" pitchFamily="66" charset="0"/>
              </a:rPr>
              <a:t> Reading comprehension</a:t>
            </a:r>
            <a:r>
              <a:rPr lang="en-GB" dirty="0" smtClean="0">
                <a:latin typeface="Debbie Hepplewhite Print Font" panose="03050602040000000000" pitchFamily="66" charset="0"/>
              </a:rPr>
              <a:t>. </a:t>
            </a:r>
            <a:endParaRPr lang="en-GB" dirty="0">
              <a:latin typeface="Debbie Hepplewhite Print Font" panose="03050602040000000000" pitchFamily="66" charset="0"/>
            </a:endParaRPr>
          </a:p>
        </p:txBody>
      </p:sp>
      <p:sp>
        <p:nvSpPr>
          <p:cNvPr id="3" name="Content Placeholder 2"/>
          <p:cNvSpPr>
            <a:spLocks noGrp="1"/>
          </p:cNvSpPr>
          <p:nvPr>
            <p:ph idx="1"/>
          </p:nvPr>
        </p:nvSpPr>
        <p:spPr/>
        <p:txBody>
          <a:bodyPr/>
          <a:lstStyle/>
          <a:p>
            <a:r>
              <a:rPr lang="en-GB" dirty="0" smtClean="0">
                <a:latin typeface="Debbie Hepplewhite Print Font" panose="03050602040000000000" pitchFamily="66" charset="0"/>
              </a:rPr>
              <a:t>Book title: Epic Adventures.</a:t>
            </a:r>
          </a:p>
          <a:p>
            <a:endParaRPr lang="en-GB" dirty="0" smtClean="0">
              <a:latin typeface="Debbie Hepplewhite Print Font" panose="03050602040000000000" pitchFamily="66" charset="0"/>
            </a:endParaRPr>
          </a:p>
          <a:p>
            <a:r>
              <a:rPr lang="en-GB" dirty="0" smtClean="0">
                <a:latin typeface="Debbie Hepplewhite Print Font" panose="03050602040000000000" pitchFamily="66" charset="0"/>
              </a:rPr>
              <a:t>Use the link below to login to Bug Club then access through your library.</a:t>
            </a:r>
          </a:p>
          <a:p>
            <a:endParaRPr lang="en-GB" dirty="0" smtClean="0"/>
          </a:p>
          <a:p>
            <a:r>
              <a:rPr lang="en-GB" dirty="0" smtClean="0">
                <a:hlinkClick r:id="rId2"/>
              </a:rPr>
              <a:t>https://www.activelearnprimary.co.uk/</a:t>
            </a:r>
            <a:endParaRPr lang="en-GB" dirty="0" smtClean="0"/>
          </a:p>
          <a:p>
            <a:endParaRPr lang="en-GB" dirty="0" smtClean="0"/>
          </a:p>
          <a:p>
            <a:endParaRPr lang="en-GB" dirty="0"/>
          </a:p>
        </p:txBody>
      </p:sp>
    </p:spTree>
    <p:extLst>
      <p:ext uri="{BB962C8B-B14F-4D97-AF65-F5344CB8AC3E}">
        <p14:creationId xmlns:p14="http://schemas.microsoft.com/office/powerpoint/2010/main" val="3443972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628</TotalTime>
  <Words>971</Words>
  <Application>Microsoft Office PowerPoint</Application>
  <PresentationFormat>Widescreen</PresentationFormat>
  <Paragraphs>147</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Debbie Hepplewhite Print Font</vt:lpstr>
      <vt:lpstr>Office Theme</vt:lpstr>
      <vt:lpstr>English Home Learning</vt:lpstr>
      <vt:lpstr>This week…</vt:lpstr>
      <vt:lpstr>Day 1</vt:lpstr>
      <vt:lpstr>Day 1 – Grammar – Using the prefix -un</vt:lpstr>
      <vt:lpstr>Look at this example in a sentence…</vt:lpstr>
      <vt:lpstr>Can you add un to the beginning of these words to make new ones? Write a sentence for each of the un word in your Homework book.</vt:lpstr>
      <vt:lpstr>Day 2</vt:lpstr>
      <vt:lpstr>Day 2 – Reading comprehension</vt:lpstr>
      <vt:lpstr>Day 2 – Reading comprehension. </vt:lpstr>
      <vt:lpstr>Day 2 - Task 1 Answer these questions in your Home Learning book </vt:lpstr>
      <vt:lpstr>Day 3</vt:lpstr>
      <vt:lpstr>Day 3 – Research and note writing. </vt:lpstr>
      <vt:lpstr>Day 3 – Research and note taking.   </vt:lpstr>
      <vt:lpstr>Day 4</vt:lpstr>
      <vt:lpstr>Day 4 – Writing sentences about Neil Armstrong. </vt:lpstr>
      <vt:lpstr>    Day 4 – Writing sentences about Neil Armstrong.    Now it is your turn to write sentences about Neil Armstrong.   Use the information you found out to write 5 sentences in your homework book about Neil Armstrong and space.      Remember to use:   Capital letters  Full stops  Interesting adjectives  Interesting verbs   </vt:lpstr>
      <vt:lpstr>Day 5</vt:lpstr>
      <vt:lpstr>Day 5 – Create a factfile of information. </vt:lpstr>
      <vt:lpstr>Day 5 – Create a factfile of information. </vt:lpstr>
      <vt:lpstr> Day 5 – Create a factfile of information.   My factfile might start like this: </vt:lpstr>
      <vt:lpstr>  Day 5 – Create a factfile of information.  Now it is your turn. In your homework books create your own factfile about Neil Armstrong.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Maths Home Learning</dc:title>
  <dc:creator>Siobhan Barford</dc:creator>
  <cp:lastModifiedBy>Amy Dawson</cp:lastModifiedBy>
  <cp:revision>71</cp:revision>
  <dcterms:created xsi:type="dcterms:W3CDTF">2020-09-11T10:00:33Z</dcterms:created>
  <dcterms:modified xsi:type="dcterms:W3CDTF">2020-10-05T06:40:28Z</dcterms:modified>
</cp:coreProperties>
</file>