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2" r:id="rId4"/>
    <p:sldId id="278" r:id="rId5"/>
    <p:sldId id="277" r:id="rId6"/>
    <p:sldId id="271" r:id="rId7"/>
    <p:sldId id="279" r:id="rId8"/>
    <p:sldId id="264" r:id="rId9"/>
    <p:sldId id="269" r:id="rId10"/>
    <p:sldId id="270" r:id="rId11"/>
    <p:sldId id="258" r:id="rId12"/>
    <p:sldId id="273" r:id="rId13"/>
    <p:sldId id="274" r:id="rId14"/>
    <p:sldId id="276" r:id="rId15"/>
    <p:sldId id="275" r:id="rId16"/>
    <p:sldId id="272" r:id="rId17"/>
    <p:sldId id="259" r:id="rId18"/>
    <p:sldId id="260" r:id="rId19"/>
    <p:sldId id="265" r:id="rId20"/>
    <p:sldId id="266" r:id="rId21"/>
    <p:sldId id="267"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114" y="-6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C68672-A89E-4198-819A-CABA7F8F11CD}"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AA938-AA75-4003-B6F2-C76B0BB6428E}" type="slidenum">
              <a:rPr lang="en-GB" smtClean="0"/>
              <a:t>‹#›</a:t>
            </a:fld>
            <a:endParaRPr lang="en-GB"/>
          </a:p>
        </p:txBody>
      </p:sp>
    </p:spTree>
    <p:extLst>
      <p:ext uri="{BB962C8B-B14F-4D97-AF65-F5344CB8AC3E}">
        <p14:creationId xmlns:p14="http://schemas.microsoft.com/office/powerpoint/2010/main" val="356860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C68672-A89E-4198-819A-CABA7F8F11CD}"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AA938-AA75-4003-B6F2-C76B0BB6428E}" type="slidenum">
              <a:rPr lang="en-GB" smtClean="0"/>
              <a:t>‹#›</a:t>
            </a:fld>
            <a:endParaRPr lang="en-GB"/>
          </a:p>
        </p:txBody>
      </p:sp>
    </p:spTree>
    <p:extLst>
      <p:ext uri="{BB962C8B-B14F-4D97-AF65-F5344CB8AC3E}">
        <p14:creationId xmlns:p14="http://schemas.microsoft.com/office/powerpoint/2010/main" val="278477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C68672-A89E-4198-819A-CABA7F8F11CD}"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AA938-AA75-4003-B6F2-C76B0BB6428E}" type="slidenum">
              <a:rPr lang="en-GB" smtClean="0"/>
              <a:t>‹#›</a:t>
            </a:fld>
            <a:endParaRPr lang="en-GB"/>
          </a:p>
        </p:txBody>
      </p:sp>
    </p:spTree>
    <p:extLst>
      <p:ext uri="{BB962C8B-B14F-4D97-AF65-F5344CB8AC3E}">
        <p14:creationId xmlns:p14="http://schemas.microsoft.com/office/powerpoint/2010/main" val="30853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C68672-A89E-4198-819A-CABA7F8F11CD}"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AA938-AA75-4003-B6F2-C76B0BB6428E}" type="slidenum">
              <a:rPr lang="en-GB" smtClean="0"/>
              <a:t>‹#›</a:t>
            </a:fld>
            <a:endParaRPr lang="en-GB"/>
          </a:p>
        </p:txBody>
      </p:sp>
    </p:spTree>
    <p:extLst>
      <p:ext uri="{BB962C8B-B14F-4D97-AF65-F5344CB8AC3E}">
        <p14:creationId xmlns:p14="http://schemas.microsoft.com/office/powerpoint/2010/main" val="385618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C68672-A89E-4198-819A-CABA7F8F11CD}"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AA938-AA75-4003-B6F2-C76B0BB6428E}" type="slidenum">
              <a:rPr lang="en-GB" smtClean="0"/>
              <a:t>‹#›</a:t>
            </a:fld>
            <a:endParaRPr lang="en-GB"/>
          </a:p>
        </p:txBody>
      </p:sp>
    </p:spTree>
    <p:extLst>
      <p:ext uri="{BB962C8B-B14F-4D97-AF65-F5344CB8AC3E}">
        <p14:creationId xmlns:p14="http://schemas.microsoft.com/office/powerpoint/2010/main" val="190399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C68672-A89E-4198-819A-CABA7F8F11CD}"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AA938-AA75-4003-B6F2-C76B0BB6428E}" type="slidenum">
              <a:rPr lang="en-GB" smtClean="0"/>
              <a:t>‹#›</a:t>
            </a:fld>
            <a:endParaRPr lang="en-GB"/>
          </a:p>
        </p:txBody>
      </p:sp>
    </p:spTree>
    <p:extLst>
      <p:ext uri="{BB962C8B-B14F-4D97-AF65-F5344CB8AC3E}">
        <p14:creationId xmlns:p14="http://schemas.microsoft.com/office/powerpoint/2010/main" val="123051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C68672-A89E-4198-819A-CABA7F8F11CD}" type="datetimeFigureOut">
              <a:rPr lang="en-GB" smtClean="0"/>
              <a:t>25/09/2020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4AA938-AA75-4003-B6F2-C76B0BB6428E}" type="slidenum">
              <a:rPr lang="en-GB" smtClean="0"/>
              <a:t>‹#›</a:t>
            </a:fld>
            <a:endParaRPr lang="en-GB"/>
          </a:p>
        </p:txBody>
      </p:sp>
    </p:spTree>
    <p:extLst>
      <p:ext uri="{BB962C8B-B14F-4D97-AF65-F5344CB8AC3E}">
        <p14:creationId xmlns:p14="http://schemas.microsoft.com/office/powerpoint/2010/main" val="237896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C68672-A89E-4198-819A-CABA7F8F11CD}" type="datetimeFigureOut">
              <a:rPr lang="en-GB" smtClean="0"/>
              <a:t>25/09/2020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4AA938-AA75-4003-B6F2-C76B0BB6428E}" type="slidenum">
              <a:rPr lang="en-GB" smtClean="0"/>
              <a:t>‹#›</a:t>
            </a:fld>
            <a:endParaRPr lang="en-GB"/>
          </a:p>
        </p:txBody>
      </p:sp>
    </p:spTree>
    <p:extLst>
      <p:ext uri="{BB962C8B-B14F-4D97-AF65-F5344CB8AC3E}">
        <p14:creationId xmlns:p14="http://schemas.microsoft.com/office/powerpoint/2010/main" val="258561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68672-A89E-4198-819A-CABA7F8F11CD}" type="datetimeFigureOut">
              <a:rPr lang="en-GB" smtClean="0"/>
              <a:t>25/09/2020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4AA938-AA75-4003-B6F2-C76B0BB6428E}" type="slidenum">
              <a:rPr lang="en-GB" smtClean="0"/>
              <a:t>‹#›</a:t>
            </a:fld>
            <a:endParaRPr lang="en-GB"/>
          </a:p>
        </p:txBody>
      </p:sp>
    </p:spTree>
    <p:extLst>
      <p:ext uri="{BB962C8B-B14F-4D97-AF65-F5344CB8AC3E}">
        <p14:creationId xmlns:p14="http://schemas.microsoft.com/office/powerpoint/2010/main" val="426717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C68672-A89E-4198-819A-CABA7F8F11CD}"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AA938-AA75-4003-B6F2-C76B0BB6428E}" type="slidenum">
              <a:rPr lang="en-GB" smtClean="0"/>
              <a:t>‹#›</a:t>
            </a:fld>
            <a:endParaRPr lang="en-GB"/>
          </a:p>
        </p:txBody>
      </p:sp>
    </p:spTree>
    <p:extLst>
      <p:ext uri="{BB962C8B-B14F-4D97-AF65-F5344CB8AC3E}">
        <p14:creationId xmlns:p14="http://schemas.microsoft.com/office/powerpoint/2010/main" val="426773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C68672-A89E-4198-819A-CABA7F8F11CD}"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AA938-AA75-4003-B6F2-C76B0BB6428E}" type="slidenum">
              <a:rPr lang="en-GB" smtClean="0"/>
              <a:t>‹#›</a:t>
            </a:fld>
            <a:endParaRPr lang="en-GB"/>
          </a:p>
        </p:txBody>
      </p:sp>
    </p:spTree>
    <p:extLst>
      <p:ext uri="{BB962C8B-B14F-4D97-AF65-F5344CB8AC3E}">
        <p14:creationId xmlns:p14="http://schemas.microsoft.com/office/powerpoint/2010/main" val="402360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68672-A89E-4198-819A-CABA7F8F11CD}" type="datetimeFigureOut">
              <a:rPr lang="en-GB" smtClean="0"/>
              <a:t>25/09/2020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AA938-AA75-4003-B6F2-C76B0BB6428E}" type="slidenum">
              <a:rPr lang="en-GB" smtClean="0"/>
              <a:t>‹#›</a:t>
            </a:fld>
            <a:endParaRPr lang="en-GB"/>
          </a:p>
        </p:txBody>
      </p:sp>
    </p:spTree>
    <p:extLst>
      <p:ext uri="{BB962C8B-B14F-4D97-AF65-F5344CB8AC3E}">
        <p14:creationId xmlns:p14="http://schemas.microsoft.com/office/powerpoint/2010/main" val="309232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1.m4a"/><Relationship Id="rId7"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audio" Target="../media/media12.m4a"/><Relationship Id="rId5" Type="http://schemas.microsoft.com/office/2007/relationships/media" Target="../media/media12.m4a"/><Relationship Id="rId4" Type="http://schemas.openxmlformats.org/officeDocument/2006/relationships/audio" Target="../media/media11.m4a"/></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nNGiDfCX7PI"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sources.activelearnprimary.co.uk/epub/platform-player/index.html?activeTextPlayerResourceId=240371&amp;resourceId=207723&amp;resourceTitle=Adventure%20Kids%3A%20Escape%20in%20Egypt&amp;activeTextSkin=BugClub&amp;isPupil=false&amp;keyStageId=1&amp;useScorm=false&amp;allocationId=0&amp;userId=3683502&amp;scormUri=https://www.activelearnprimary.co.uk/scorm/epub-scorm-handler.php&amp;readToMe=true&amp;type=bugclub_ebook&amp;activetextPageId=undefined&amp;ver=62ce59f4f00fc3f4df35566aceaa8baf8b45e8ca"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9220"/>
            <a:ext cx="9144000" cy="3132818"/>
          </a:xfrm>
        </p:spPr>
        <p:txBody>
          <a:bodyPr>
            <a:normAutofit fontScale="90000"/>
          </a:bodyPr>
          <a:lstStyle/>
          <a:p>
            <a:r>
              <a:rPr lang="en-GB" dirty="0" smtClean="0">
                <a:latin typeface="Debbie Hepplewhite Print Font" panose="03050602040000000000" pitchFamily="66" charset="0"/>
              </a:rPr>
              <a:t>Year 3 Home learning!</a:t>
            </a:r>
            <a:br>
              <a:rPr lang="en-GB" dirty="0" smtClean="0">
                <a:latin typeface="Debbie Hepplewhite Print Font" panose="03050602040000000000" pitchFamily="66" charset="0"/>
              </a:rPr>
            </a:br>
            <a:r>
              <a:rPr lang="en-GB" dirty="0" smtClean="0">
                <a:latin typeface="Debbie Hepplewhite Print Font" panose="03050602040000000000" pitchFamily="66" charset="0"/>
              </a:rPr>
              <a:t/>
            </a:r>
            <a:br>
              <a:rPr lang="en-GB" dirty="0" smtClean="0">
                <a:latin typeface="Debbie Hepplewhite Print Font" panose="03050602040000000000" pitchFamily="66" charset="0"/>
              </a:rPr>
            </a:br>
            <a:r>
              <a:rPr lang="en-GB" dirty="0" smtClean="0">
                <a:latin typeface="Debbie Hepplewhite Print Font" panose="03050602040000000000" pitchFamily="66" charset="0"/>
              </a:rPr>
              <a:t>English</a:t>
            </a:r>
            <a:endParaRPr lang="en-GB" dirty="0">
              <a:latin typeface="Debbie Hepplewhite Print Font" panose="03050602040000000000" pitchFamily="66" charset="0"/>
            </a:endParaRPr>
          </a:p>
        </p:txBody>
      </p:sp>
      <p:sp>
        <p:nvSpPr>
          <p:cNvPr id="3" name="Subtitle 2"/>
          <p:cNvSpPr>
            <a:spLocks noGrp="1"/>
          </p:cNvSpPr>
          <p:nvPr>
            <p:ph type="subTitle" idx="1"/>
          </p:nvPr>
        </p:nvSpPr>
        <p:spPr>
          <a:xfrm>
            <a:off x="1524000" y="4263220"/>
            <a:ext cx="9144000" cy="1655762"/>
          </a:xfrm>
        </p:spPr>
        <p:txBody>
          <a:bodyPr/>
          <a:lstStyle/>
          <a:p>
            <a:r>
              <a:rPr lang="en-GB" dirty="0" smtClean="0">
                <a:latin typeface="Debbie Hepplewhite Print Font" panose="03050602040000000000" pitchFamily="66" charset="0"/>
              </a:rPr>
              <a:t>Week Commencing: 28</a:t>
            </a:r>
            <a:r>
              <a:rPr lang="en-GB" baseline="30000" dirty="0" smtClean="0">
                <a:latin typeface="Debbie Hepplewhite Print Font" panose="03050602040000000000" pitchFamily="66" charset="0"/>
              </a:rPr>
              <a:t>th</a:t>
            </a:r>
            <a:r>
              <a:rPr lang="en-GB" dirty="0" smtClean="0">
                <a:latin typeface="Debbie Hepplewhite Print Font" panose="03050602040000000000" pitchFamily="66" charset="0"/>
              </a:rPr>
              <a:t> September 2020</a:t>
            </a:r>
            <a:endParaRPr lang="en-GB" dirty="0">
              <a:latin typeface="Debbie Hepplewhite Print Font" panose="03050602040000000000" pitchFamily="66" charset="0"/>
            </a:endParaRPr>
          </a:p>
        </p:txBody>
      </p:sp>
    </p:spTree>
    <p:extLst>
      <p:ext uri="{BB962C8B-B14F-4D97-AF65-F5344CB8AC3E}">
        <p14:creationId xmlns:p14="http://schemas.microsoft.com/office/powerpoint/2010/main" val="3105876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503" y="18260"/>
            <a:ext cx="12213771" cy="6382539"/>
          </a:xfrm>
        </p:spPr>
        <p:txBody>
          <a:bodyPr>
            <a:normAutofit lnSpcReduction="10000"/>
          </a:bodyPr>
          <a:lstStyle/>
          <a:p>
            <a:pPr>
              <a:lnSpc>
                <a:spcPct val="150000"/>
              </a:lnSpc>
            </a:pPr>
            <a:r>
              <a:rPr lang="en-GB" sz="4400" dirty="0" smtClean="0">
                <a:latin typeface="Debbie Hepplewhite Print Font" panose="03050602040000000000" pitchFamily="66" charset="0"/>
              </a:rPr>
              <a:t>Day 2- </a:t>
            </a:r>
            <a:r>
              <a:rPr lang="en-GB" sz="4400" dirty="0" smtClean="0">
                <a:solidFill>
                  <a:srgbClr val="0070C0"/>
                </a:solidFill>
                <a:latin typeface="Debbie Hepplewhite Print Font" panose="03050602040000000000" pitchFamily="66" charset="0"/>
              </a:rPr>
              <a:t>Reading Comprehension!</a:t>
            </a:r>
          </a:p>
          <a:p>
            <a:pPr>
              <a:lnSpc>
                <a:spcPct val="150000"/>
              </a:lnSpc>
            </a:pPr>
            <a:r>
              <a:rPr lang="en-GB" sz="2000" dirty="0" smtClean="0">
                <a:solidFill>
                  <a:srgbClr val="0070C0"/>
                </a:solidFill>
                <a:latin typeface="Debbie Hepplewhite Print Font" panose="03050602040000000000" pitchFamily="66" charset="0"/>
              </a:rPr>
              <a:t>CLICK ME FOR A REMINDER</a:t>
            </a:r>
            <a:endParaRPr lang="en-GB" sz="2000" dirty="0">
              <a:solidFill>
                <a:srgbClr val="0070C0"/>
              </a:solidFill>
              <a:latin typeface="Debbie Hepplewhite Print Font" panose="03050602040000000000" pitchFamily="66" charset="0"/>
            </a:endParaRPr>
          </a:p>
          <a:p>
            <a:r>
              <a:rPr lang="en-GB" sz="2000" dirty="0" smtClean="0">
                <a:latin typeface="Debbie Hepplewhite Print Font" panose="03050602040000000000" pitchFamily="66" charset="0"/>
              </a:rPr>
              <a:t>I hope you enjoyed reading all about </a:t>
            </a:r>
            <a:r>
              <a:rPr lang="en-GB" sz="2000" dirty="0" smtClean="0">
                <a:latin typeface="Debbie Hepplewhite Print Font" panose="03050602040000000000" pitchFamily="66" charset="0"/>
              </a:rPr>
              <a:t>‘Escape to Egypt’</a:t>
            </a:r>
            <a:endParaRPr lang="en-GB" sz="2000" dirty="0" smtClean="0">
              <a:latin typeface="Debbie Hepplewhite Print Font" panose="03050602040000000000" pitchFamily="66" charset="0"/>
            </a:endParaRPr>
          </a:p>
          <a:p>
            <a:endParaRPr lang="en-GB" sz="2000" dirty="0">
              <a:latin typeface="Debbie Hepplewhite Print Font" panose="03050602040000000000" pitchFamily="66" charset="0"/>
            </a:endParaRPr>
          </a:p>
          <a:p>
            <a:r>
              <a:rPr lang="en-GB" sz="2000" dirty="0" smtClean="0">
                <a:latin typeface="Debbie Hepplewhite Print Font" panose="03050602040000000000" pitchFamily="66" charset="0"/>
              </a:rPr>
              <a:t>In your homework book, answer the questions below.</a:t>
            </a:r>
          </a:p>
          <a:p>
            <a:endParaRPr lang="en-GB" sz="2000" dirty="0">
              <a:latin typeface="Debbie Hepplewhite Print Font" panose="03050602040000000000" pitchFamily="66" charset="0"/>
            </a:endParaRPr>
          </a:p>
          <a:p>
            <a:pPr marL="457200" indent="-457200">
              <a:buAutoNum type="arabicPeriod"/>
            </a:pPr>
            <a:r>
              <a:rPr lang="en-GB" sz="2000" dirty="0" smtClean="0">
                <a:latin typeface="Debbie Hepplewhite Print Font" panose="03050602040000000000" pitchFamily="66" charset="0"/>
              </a:rPr>
              <a:t>Who </a:t>
            </a:r>
            <a:r>
              <a:rPr lang="en-GB" sz="2000" dirty="0" smtClean="0">
                <a:latin typeface="Debbie Hepplewhite Print Font" panose="03050602040000000000" pitchFamily="66" charset="0"/>
              </a:rPr>
              <a:t>is the author of the book?</a:t>
            </a:r>
          </a:p>
          <a:p>
            <a:pPr marL="457200" indent="-457200">
              <a:buAutoNum type="arabicPeriod"/>
            </a:pPr>
            <a:r>
              <a:rPr lang="en-GB" sz="2000" dirty="0" smtClean="0">
                <a:latin typeface="Debbie Hepplewhite Print Font" panose="03050602040000000000" pitchFamily="66" charset="0"/>
              </a:rPr>
              <a:t>Which adjective was used to describe the pyramids on page 4?</a:t>
            </a:r>
          </a:p>
          <a:p>
            <a:pPr marL="457200" indent="-457200">
              <a:buAutoNum type="arabicPeriod"/>
            </a:pPr>
            <a:endParaRPr lang="en-GB" sz="2000" dirty="0">
              <a:latin typeface="Debbie Hepplewhite Print Font" panose="03050602040000000000" pitchFamily="66" charset="0"/>
            </a:endParaRPr>
          </a:p>
          <a:p>
            <a:pPr marL="457200" indent="-457200">
              <a:buAutoNum type="arabicPeriod"/>
            </a:pPr>
            <a:r>
              <a:rPr lang="en-GB" sz="2000" dirty="0" smtClean="0">
                <a:latin typeface="Debbie Hepplewhite Print Font" panose="03050602040000000000" pitchFamily="66" charset="0"/>
              </a:rPr>
              <a:t>On page 5 it say’s “I had a book about a mummy”. Was it talking about their mum or something different?</a:t>
            </a:r>
            <a:endParaRPr lang="en-GB" sz="2000" dirty="0" smtClean="0">
              <a:latin typeface="Debbie Hepplewhite Print Font" panose="03050602040000000000" pitchFamily="66" charset="0"/>
            </a:endParaRPr>
          </a:p>
          <a:p>
            <a:pPr marL="457200" indent="-457200">
              <a:buAutoNum type="arabicPeriod"/>
            </a:pPr>
            <a:endParaRPr lang="en-GB" sz="2000" dirty="0" smtClean="0">
              <a:latin typeface="Debbie Hepplewhite Print Font" panose="03050602040000000000" pitchFamily="66" charset="0"/>
            </a:endParaRPr>
          </a:p>
          <a:p>
            <a:pPr marL="457200" indent="-457200">
              <a:buAutoNum type="arabicPeriod"/>
            </a:pPr>
            <a:r>
              <a:rPr lang="en-GB" sz="2000" dirty="0" smtClean="0">
                <a:latin typeface="Debbie Hepplewhite Print Font" panose="03050602040000000000" pitchFamily="66" charset="0"/>
              </a:rPr>
              <a:t>Who is Samir?</a:t>
            </a:r>
          </a:p>
          <a:p>
            <a:endParaRPr lang="en-GB" sz="2000" dirty="0">
              <a:latin typeface="Debbie Hepplewhite Print Font" panose="03050602040000000000" pitchFamily="66" charset="0"/>
            </a:endParaRPr>
          </a:p>
          <a:p>
            <a:r>
              <a:rPr lang="en-GB" sz="2000" dirty="0" smtClean="0">
                <a:latin typeface="Debbie Hepplewhite Print Font" panose="03050602040000000000" pitchFamily="66" charset="0"/>
              </a:rPr>
              <a:t>After you have finished your sentences, you can illustrate your work!</a:t>
            </a:r>
          </a:p>
          <a:p>
            <a:endParaRPr lang="en-GB" dirty="0">
              <a:latin typeface="Debbie Hepplewhite Print Font" panose="03050602040000000000" pitchFamily="66" charset="0"/>
            </a:endParaRPr>
          </a:p>
        </p:txBody>
      </p:sp>
      <p:pic>
        <p:nvPicPr>
          <p:cNvPr id="2" name="5 Fagley Crescent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64583" y="968828"/>
            <a:ext cx="609600" cy="609600"/>
          </a:xfrm>
          <a:prstGeom prst="rect">
            <a:avLst/>
          </a:prstGeom>
        </p:spPr>
      </p:pic>
    </p:spTree>
    <p:extLst>
      <p:ext uri="{BB962C8B-B14F-4D97-AF65-F5344CB8AC3E}">
        <p14:creationId xmlns:p14="http://schemas.microsoft.com/office/powerpoint/2010/main" val="7798775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7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9220"/>
            <a:ext cx="9144000" cy="2387600"/>
          </a:xfrm>
        </p:spPr>
        <p:txBody>
          <a:bodyPr/>
          <a:lstStyle/>
          <a:p>
            <a:r>
              <a:rPr lang="en-GB" dirty="0" smtClean="0">
                <a:latin typeface="Debbie Hepplewhite Print Font" panose="03050602040000000000" pitchFamily="66" charset="0"/>
              </a:rPr>
              <a:t>Day 3</a:t>
            </a:r>
            <a:endParaRPr lang="en-GB" dirty="0">
              <a:latin typeface="Debbie Hepplewhite Print Font" panose="03050602040000000000" pitchFamily="66" charset="0"/>
            </a:endParaRPr>
          </a:p>
        </p:txBody>
      </p:sp>
      <p:sp>
        <p:nvSpPr>
          <p:cNvPr id="3" name="Subtitle 2"/>
          <p:cNvSpPr>
            <a:spLocks noGrp="1"/>
          </p:cNvSpPr>
          <p:nvPr>
            <p:ph type="subTitle" idx="1"/>
          </p:nvPr>
        </p:nvSpPr>
        <p:spPr/>
        <p:txBody>
          <a:bodyPr>
            <a:normAutofit/>
          </a:bodyPr>
          <a:lstStyle/>
          <a:p>
            <a:endParaRPr lang="en-GB" sz="2000" dirty="0">
              <a:latin typeface="Debbie Hepplewhite Print Font" panose="03050602040000000000" pitchFamily="66" charset="0"/>
            </a:endParaRPr>
          </a:p>
        </p:txBody>
      </p:sp>
    </p:spTree>
    <p:extLst>
      <p:ext uri="{BB962C8B-B14F-4D97-AF65-F5344CB8AC3E}">
        <p14:creationId xmlns:p14="http://schemas.microsoft.com/office/powerpoint/2010/main" val="544680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9219"/>
            <a:ext cx="9144000" cy="4703671"/>
          </a:xfrm>
        </p:spPr>
        <p:txBody>
          <a:bodyPr>
            <a:normAutofit/>
          </a:bodyPr>
          <a:lstStyle/>
          <a:p>
            <a:r>
              <a:rPr lang="en-GB" dirty="0" smtClean="0">
                <a:latin typeface="Debbie Hepplewhite Print Font" panose="03050602040000000000" pitchFamily="66" charset="0"/>
              </a:rPr>
              <a:t>Today we are going to look at different diary entries.</a:t>
            </a:r>
            <a:endParaRPr lang="en-GB" dirty="0">
              <a:latin typeface="Debbie Hepplewhite Print Font" panose="03050602040000000000" pitchFamily="66"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60525" y="4563290"/>
            <a:ext cx="609600" cy="609600"/>
          </a:xfrm>
          <a:prstGeom prst="rect">
            <a:avLst/>
          </a:prstGeom>
        </p:spPr>
      </p:pic>
    </p:spTree>
    <p:extLst>
      <p:ext uri="{BB962C8B-B14F-4D97-AF65-F5344CB8AC3E}">
        <p14:creationId xmlns:p14="http://schemas.microsoft.com/office/powerpoint/2010/main" val="36227949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9220"/>
            <a:ext cx="9144000" cy="876254"/>
          </a:xfrm>
        </p:spPr>
        <p:txBody>
          <a:bodyPr>
            <a:normAutofit/>
          </a:bodyPr>
          <a:lstStyle/>
          <a:p>
            <a:r>
              <a:rPr lang="en-GB" sz="2800" dirty="0" smtClean="0">
                <a:latin typeface="Debbie Hepplewhite Print Font" panose="03050602040000000000" pitchFamily="66" charset="0"/>
              </a:rPr>
              <a:t>These are the key features of a diary entry.</a:t>
            </a:r>
            <a:endParaRPr lang="en-GB" sz="2800" dirty="0">
              <a:latin typeface="Debbie Hepplewhite Print Font" panose="03050602040000000000" pitchFamily="66" charset="0"/>
            </a:endParaRPr>
          </a:p>
        </p:txBody>
      </p:sp>
      <p:sp>
        <p:nvSpPr>
          <p:cNvPr id="3" name="Subtitle 2"/>
          <p:cNvSpPr>
            <a:spLocks noGrp="1"/>
          </p:cNvSpPr>
          <p:nvPr>
            <p:ph type="subTitle" idx="1"/>
          </p:nvPr>
        </p:nvSpPr>
        <p:spPr>
          <a:xfrm>
            <a:off x="1524000" y="1593669"/>
            <a:ext cx="9144000" cy="4885507"/>
          </a:xfrm>
        </p:spPr>
        <p:txBody>
          <a:bodyPr>
            <a:normAutofit/>
          </a:bodyPr>
          <a:lstStyle/>
          <a:p>
            <a:r>
              <a:rPr lang="en-GB" sz="2800" dirty="0">
                <a:solidFill>
                  <a:srgbClr val="000000"/>
                </a:solidFill>
                <a:latin typeface="Debbie Hepplewhite Print Font" panose="03050602040000000000" pitchFamily="66" charset="0"/>
              </a:rPr>
              <a:t>Start with the date.</a:t>
            </a:r>
            <a:br>
              <a:rPr lang="en-GB" sz="2800" dirty="0">
                <a:solidFill>
                  <a:srgbClr val="000000"/>
                </a:solidFill>
                <a:latin typeface="Debbie Hepplewhite Print Font" panose="03050602040000000000" pitchFamily="66" charset="0"/>
              </a:rPr>
            </a:br>
            <a:r>
              <a:rPr lang="en-GB" sz="2800" dirty="0">
                <a:solidFill>
                  <a:srgbClr val="000000"/>
                </a:solidFill>
                <a:latin typeface="Debbie Hepplewhite Print Font" panose="03050602040000000000" pitchFamily="66" charset="0"/>
              </a:rPr>
              <a:t>Write in the past tense.</a:t>
            </a:r>
            <a:br>
              <a:rPr lang="en-GB" sz="2800" dirty="0">
                <a:solidFill>
                  <a:srgbClr val="000000"/>
                </a:solidFill>
                <a:latin typeface="Debbie Hepplewhite Print Font" panose="03050602040000000000" pitchFamily="66" charset="0"/>
              </a:rPr>
            </a:br>
            <a:r>
              <a:rPr lang="en-GB" sz="2800" dirty="0">
                <a:solidFill>
                  <a:srgbClr val="000000"/>
                </a:solidFill>
                <a:latin typeface="Debbie Hepplewhite Print Font" panose="03050602040000000000" pitchFamily="66" charset="0"/>
              </a:rPr>
              <a:t>Write in the first person - I, my, we, our</a:t>
            </a:r>
            <a:br>
              <a:rPr lang="en-GB" sz="2800" dirty="0">
                <a:solidFill>
                  <a:srgbClr val="000000"/>
                </a:solidFill>
                <a:latin typeface="Debbie Hepplewhite Print Font" panose="03050602040000000000" pitchFamily="66" charset="0"/>
              </a:rPr>
            </a:br>
            <a:r>
              <a:rPr lang="en-GB" sz="2800" dirty="0">
                <a:solidFill>
                  <a:srgbClr val="000000"/>
                </a:solidFill>
                <a:latin typeface="Debbie Hepplewhite Print Font" panose="03050602040000000000" pitchFamily="66" charset="0"/>
              </a:rPr>
              <a:t>Write as if you were there.</a:t>
            </a:r>
            <a:br>
              <a:rPr lang="en-GB" sz="2800" dirty="0">
                <a:solidFill>
                  <a:srgbClr val="000000"/>
                </a:solidFill>
                <a:latin typeface="Debbie Hepplewhite Print Font" panose="03050602040000000000" pitchFamily="66" charset="0"/>
              </a:rPr>
            </a:br>
            <a:r>
              <a:rPr lang="en-GB" sz="2800" dirty="0">
                <a:solidFill>
                  <a:srgbClr val="000000"/>
                </a:solidFill>
                <a:latin typeface="Debbie Hepplewhite Print Font" panose="03050602040000000000" pitchFamily="66" charset="0"/>
              </a:rPr>
              <a:t>Write in the order the events happened.</a:t>
            </a:r>
            <a:br>
              <a:rPr lang="en-GB" sz="2800" dirty="0">
                <a:solidFill>
                  <a:srgbClr val="000000"/>
                </a:solidFill>
                <a:latin typeface="Debbie Hepplewhite Print Font" panose="03050602040000000000" pitchFamily="66" charset="0"/>
              </a:rPr>
            </a:br>
            <a:r>
              <a:rPr lang="en-GB" sz="2800" dirty="0">
                <a:solidFill>
                  <a:srgbClr val="000000"/>
                </a:solidFill>
                <a:latin typeface="Debbie Hepplewhite Print Font" panose="03050602040000000000" pitchFamily="66" charset="0"/>
              </a:rPr>
              <a:t>Describe my feelings.</a:t>
            </a:r>
            <a:br>
              <a:rPr lang="en-GB" sz="2800" dirty="0">
                <a:solidFill>
                  <a:srgbClr val="000000"/>
                </a:solidFill>
                <a:latin typeface="Debbie Hepplewhite Print Font" panose="03050602040000000000" pitchFamily="66" charset="0"/>
              </a:rPr>
            </a:br>
            <a:r>
              <a:rPr lang="en-GB" sz="2800" dirty="0">
                <a:solidFill>
                  <a:srgbClr val="000000"/>
                </a:solidFill>
                <a:latin typeface="Debbie Hepplewhite Print Font" panose="03050602040000000000" pitchFamily="66" charset="0"/>
              </a:rPr>
              <a:t>Use time linking words - next, first, then, finally.</a:t>
            </a:r>
            <a:br>
              <a:rPr lang="en-GB" sz="2800" dirty="0">
                <a:solidFill>
                  <a:srgbClr val="000000"/>
                </a:solidFill>
                <a:latin typeface="Debbie Hepplewhite Print Font" panose="03050602040000000000" pitchFamily="66" charset="0"/>
              </a:rPr>
            </a:br>
            <a:r>
              <a:rPr lang="en-GB" sz="2800" dirty="0">
                <a:solidFill>
                  <a:srgbClr val="000000"/>
                </a:solidFill>
                <a:latin typeface="Debbie Hepplewhite Print Font" panose="03050602040000000000" pitchFamily="66" charset="0"/>
              </a:rPr>
              <a:t>Talk about where the events happened.</a:t>
            </a:r>
            <a:endParaRPr lang="en-GB" sz="2800" dirty="0">
              <a:latin typeface="Debbie Hepplewhite Print Font" panose="03050602040000000000" pitchFamily="66"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67702" y="469220"/>
            <a:ext cx="609600" cy="609600"/>
          </a:xfrm>
          <a:prstGeom prst="rect">
            <a:avLst/>
          </a:prstGeom>
        </p:spPr>
      </p:pic>
    </p:spTree>
    <p:extLst>
      <p:ext uri="{BB962C8B-B14F-4D97-AF65-F5344CB8AC3E}">
        <p14:creationId xmlns:p14="http://schemas.microsoft.com/office/powerpoint/2010/main" val="295688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8639" y="469220"/>
            <a:ext cx="10842171" cy="1124449"/>
          </a:xfrm>
        </p:spPr>
        <p:txBody>
          <a:bodyPr>
            <a:noAutofit/>
          </a:bodyPr>
          <a:lstStyle/>
          <a:p>
            <a:r>
              <a:rPr lang="en-GB" sz="2800" dirty="0" smtClean="0">
                <a:latin typeface="Debbie Hepplewhite Print Font" panose="03050602040000000000" pitchFamily="66" charset="0"/>
              </a:rPr>
              <a:t>Look at this diary entry, which key features can you find? Make a list in your book.</a:t>
            </a:r>
            <a:endParaRPr lang="en-GB" sz="2800" dirty="0">
              <a:latin typeface="Debbie Hepplewhite Print Font" panose="03050602040000000000" pitchFamily="66" charset="0"/>
            </a:endParaRPr>
          </a:p>
        </p:txBody>
      </p:sp>
      <p:pic>
        <p:nvPicPr>
          <p:cNvPr id="5" name="Picture 4"/>
          <p:cNvPicPr>
            <a:picLocks noChangeAspect="1"/>
          </p:cNvPicPr>
          <p:nvPr/>
        </p:nvPicPr>
        <p:blipFill>
          <a:blip r:embed="rId4"/>
          <a:stretch>
            <a:fillRect/>
          </a:stretch>
        </p:blipFill>
        <p:spPr>
          <a:xfrm>
            <a:off x="1946366" y="1828799"/>
            <a:ext cx="8721634" cy="4443380"/>
          </a:xfrm>
          <a:prstGeom prst="rect">
            <a:avLst/>
          </a:prstGeom>
        </p:spPr>
      </p:pic>
      <p:sp>
        <p:nvSpPr>
          <p:cNvPr id="3" name="Subtitle 2"/>
          <p:cNvSpPr>
            <a:spLocks noGrp="1"/>
          </p:cNvSpPr>
          <p:nvPr>
            <p:ph type="subTitle" idx="1"/>
          </p:nvPr>
        </p:nvSpPr>
        <p:spPr>
          <a:xfrm>
            <a:off x="1524000" y="1828799"/>
            <a:ext cx="9144000" cy="4402183"/>
          </a:xfrm>
        </p:spPr>
        <p:txBody>
          <a:bodyPr>
            <a:normAutofit/>
          </a:bodyPr>
          <a:lstStyle/>
          <a:p>
            <a:endParaRPr lang="en-GB" sz="2000" dirty="0">
              <a:latin typeface="Debbie Hepplewhite Print Font" panose="03050602040000000000" pitchFamily="66"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68000" y="1178002"/>
            <a:ext cx="609600" cy="609600"/>
          </a:xfrm>
          <a:prstGeom prst="rect">
            <a:avLst/>
          </a:prstGeom>
        </p:spPr>
      </p:pic>
    </p:spTree>
    <p:extLst>
      <p:ext uri="{BB962C8B-B14F-4D97-AF65-F5344CB8AC3E}">
        <p14:creationId xmlns:p14="http://schemas.microsoft.com/office/powerpoint/2010/main" val="16168891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045028" y="483326"/>
            <a:ext cx="9224832" cy="4774474"/>
          </a:xfrm>
          <a:prstGeom prst="rect">
            <a:avLst/>
          </a:prstGeom>
        </p:spPr>
      </p:pic>
      <p:sp>
        <p:nvSpPr>
          <p:cNvPr id="3" name="Subtitle 2"/>
          <p:cNvSpPr>
            <a:spLocks noGrp="1"/>
          </p:cNvSpPr>
          <p:nvPr>
            <p:ph type="subTitle" idx="1"/>
          </p:nvPr>
        </p:nvSpPr>
        <p:spPr>
          <a:xfrm>
            <a:off x="1524000" y="483326"/>
            <a:ext cx="9144000" cy="4774474"/>
          </a:xfrm>
        </p:spPr>
        <p:txBody>
          <a:bodyPr>
            <a:normAutofit/>
          </a:bodyPr>
          <a:lstStyle/>
          <a:p>
            <a:endParaRPr lang="en-GB" sz="2000" dirty="0">
              <a:latin typeface="Debbie Hepplewhite Print Font" panose="03050602040000000000" pitchFamily="66" charset="0"/>
            </a:endParaRPr>
          </a:p>
        </p:txBody>
      </p:sp>
      <p:sp>
        <p:nvSpPr>
          <p:cNvPr id="6" name="TextBox 5"/>
          <p:cNvSpPr txBox="1"/>
          <p:nvPr/>
        </p:nvSpPr>
        <p:spPr>
          <a:xfrm>
            <a:off x="1045029" y="5969726"/>
            <a:ext cx="9622972" cy="707886"/>
          </a:xfrm>
          <a:prstGeom prst="rect">
            <a:avLst/>
          </a:prstGeom>
          <a:noFill/>
        </p:spPr>
        <p:txBody>
          <a:bodyPr wrap="square" rtlCol="0">
            <a:spAutoFit/>
          </a:bodyPr>
          <a:lstStyle/>
          <a:p>
            <a:pPr algn="ctr"/>
            <a:r>
              <a:rPr lang="en-GB" sz="2000" dirty="0" smtClean="0">
                <a:latin typeface="Debbie Hepplewhite Print Font" panose="03050602040000000000" pitchFamily="66" charset="0"/>
              </a:rPr>
              <a:t>These are some of the key features I found, did you find any others?</a:t>
            </a:r>
            <a:endParaRPr lang="en-GB" sz="2000" dirty="0">
              <a:latin typeface="Debbie Hepplewhite Print Font" panose="03050602040000000000" pitchFamily="66"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72251" y="6248400"/>
            <a:ext cx="609600" cy="609600"/>
          </a:xfrm>
          <a:prstGeom prst="rect">
            <a:avLst/>
          </a:prstGeom>
        </p:spPr>
      </p:pic>
    </p:spTree>
    <p:extLst>
      <p:ext uri="{BB962C8B-B14F-4D97-AF65-F5344CB8AC3E}">
        <p14:creationId xmlns:p14="http://schemas.microsoft.com/office/powerpoint/2010/main" val="1053180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0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9220"/>
            <a:ext cx="9144000" cy="2387600"/>
          </a:xfrm>
        </p:spPr>
        <p:txBody>
          <a:bodyPr/>
          <a:lstStyle/>
          <a:p>
            <a:r>
              <a:rPr lang="en-GB" dirty="0" smtClean="0">
                <a:latin typeface="Debbie Hepplewhite Print Font" panose="03050602040000000000" pitchFamily="66" charset="0"/>
              </a:rPr>
              <a:t>Day 4</a:t>
            </a:r>
            <a:endParaRPr lang="en-GB" dirty="0">
              <a:latin typeface="Debbie Hepplewhite Print Font" panose="03050602040000000000" pitchFamily="66" charset="0"/>
            </a:endParaRPr>
          </a:p>
        </p:txBody>
      </p:sp>
      <p:sp>
        <p:nvSpPr>
          <p:cNvPr id="3" name="Subtitle 2"/>
          <p:cNvSpPr>
            <a:spLocks noGrp="1"/>
          </p:cNvSpPr>
          <p:nvPr>
            <p:ph type="subTitle" idx="1"/>
          </p:nvPr>
        </p:nvSpPr>
        <p:spPr/>
        <p:txBody>
          <a:bodyPr>
            <a:normAutofit/>
          </a:bodyPr>
          <a:lstStyle/>
          <a:p>
            <a:endParaRPr lang="en-GB" sz="2000" dirty="0">
              <a:latin typeface="Debbie Hepplewhite Print Font" panose="03050602040000000000" pitchFamily="66" charset="0"/>
            </a:endParaRPr>
          </a:p>
        </p:txBody>
      </p:sp>
    </p:spTree>
    <p:extLst>
      <p:ext uri="{BB962C8B-B14F-4D97-AF65-F5344CB8AC3E}">
        <p14:creationId xmlns:p14="http://schemas.microsoft.com/office/powerpoint/2010/main" val="30639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6600" y="457200"/>
            <a:ext cx="10634577" cy="5368834"/>
          </a:xfrm>
        </p:spPr>
        <p:txBody>
          <a:bodyPr>
            <a:normAutofit/>
          </a:bodyPr>
          <a:lstStyle/>
          <a:p>
            <a:r>
              <a:rPr lang="en-GB" sz="5400" dirty="0" smtClean="0">
                <a:latin typeface="Debbie Hepplewhite Print Font" panose="03050602040000000000" pitchFamily="66" charset="0"/>
              </a:rPr>
              <a:t>Today we are going to think about the features of a diary entry. Can you remember what they are?</a:t>
            </a:r>
            <a:endParaRPr lang="en-GB" sz="5400" dirty="0">
              <a:latin typeface="Debbie Hepplewhite Print Font" panose="03050602040000000000" pitchFamily="66"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67302" y="5216434"/>
            <a:ext cx="609600" cy="609600"/>
          </a:xfrm>
          <a:prstGeom prst="rect">
            <a:avLst/>
          </a:prstGeom>
        </p:spPr>
      </p:pic>
    </p:spTree>
    <p:extLst>
      <p:ext uri="{BB962C8B-B14F-4D97-AF65-F5344CB8AC3E}">
        <p14:creationId xmlns:p14="http://schemas.microsoft.com/office/powerpoint/2010/main" val="1325190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63189" y="1122362"/>
            <a:ext cx="9144000" cy="5396003"/>
          </a:xfrm>
        </p:spPr>
        <p:txBody>
          <a:bodyPr>
            <a:normAutofit fontScale="90000"/>
          </a:bodyPr>
          <a:lstStyle/>
          <a:p>
            <a:r>
              <a:rPr lang="en-GB" sz="3100" dirty="0" smtClean="0">
                <a:solidFill>
                  <a:srgbClr val="000000"/>
                </a:solidFill>
                <a:latin typeface="Debbie Hepplewhite Print Font" panose="03050602040000000000" pitchFamily="66" charset="0"/>
              </a:rPr>
              <a:t>Start with the date.</a:t>
            </a:r>
            <a:r>
              <a:rPr lang="en-GB" sz="3100" dirty="0">
                <a:solidFill>
                  <a:srgbClr val="000000"/>
                </a:solidFill>
                <a:latin typeface="Debbie Hepplewhite Print Font" panose="03050602040000000000" pitchFamily="66" charset="0"/>
              </a:rPr>
              <a:t/>
            </a:r>
            <a:br>
              <a:rPr lang="en-GB" sz="3100" dirty="0">
                <a:solidFill>
                  <a:srgbClr val="000000"/>
                </a:solidFill>
                <a:latin typeface="Debbie Hepplewhite Print Font" panose="03050602040000000000" pitchFamily="66" charset="0"/>
              </a:rPr>
            </a:br>
            <a:r>
              <a:rPr lang="en-GB" sz="3100" dirty="0" smtClean="0">
                <a:solidFill>
                  <a:srgbClr val="000000"/>
                </a:solidFill>
                <a:latin typeface="Debbie Hepplewhite Print Font" panose="03050602040000000000" pitchFamily="66" charset="0"/>
              </a:rPr>
              <a:t>Write in the past </a:t>
            </a:r>
            <a:r>
              <a:rPr lang="en-GB" sz="3100" dirty="0">
                <a:solidFill>
                  <a:srgbClr val="000000"/>
                </a:solidFill>
                <a:latin typeface="Debbie Hepplewhite Print Font" panose="03050602040000000000" pitchFamily="66" charset="0"/>
              </a:rPr>
              <a:t>tense.</a:t>
            </a:r>
            <a:br>
              <a:rPr lang="en-GB" sz="3100" dirty="0">
                <a:solidFill>
                  <a:srgbClr val="000000"/>
                </a:solidFill>
                <a:latin typeface="Debbie Hepplewhite Print Font" panose="03050602040000000000" pitchFamily="66" charset="0"/>
              </a:rPr>
            </a:br>
            <a:r>
              <a:rPr lang="en-GB" sz="3100" dirty="0" smtClean="0">
                <a:solidFill>
                  <a:srgbClr val="000000"/>
                </a:solidFill>
                <a:latin typeface="Debbie Hepplewhite Print Font" panose="03050602040000000000" pitchFamily="66" charset="0"/>
              </a:rPr>
              <a:t>Write in the first person - I</a:t>
            </a:r>
            <a:r>
              <a:rPr lang="en-GB" sz="3100" dirty="0">
                <a:solidFill>
                  <a:srgbClr val="000000"/>
                </a:solidFill>
                <a:latin typeface="Debbie Hepplewhite Print Font" panose="03050602040000000000" pitchFamily="66" charset="0"/>
              </a:rPr>
              <a:t>, my, we, </a:t>
            </a:r>
            <a:r>
              <a:rPr lang="en-GB" sz="3100" dirty="0" smtClean="0">
                <a:solidFill>
                  <a:srgbClr val="000000"/>
                </a:solidFill>
                <a:latin typeface="Debbie Hepplewhite Print Font" panose="03050602040000000000" pitchFamily="66" charset="0"/>
              </a:rPr>
              <a:t>our</a:t>
            </a:r>
            <a:r>
              <a:rPr lang="en-GB" sz="3100" dirty="0">
                <a:solidFill>
                  <a:srgbClr val="000000"/>
                </a:solidFill>
                <a:latin typeface="Debbie Hepplewhite Print Font" panose="03050602040000000000" pitchFamily="66" charset="0"/>
              </a:rPr>
              <a:t/>
            </a:r>
            <a:br>
              <a:rPr lang="en-GB" sz="3100" dirty="0">
                <a:solidFill>
                  <a:srgbClr val="000000"/>
                </a:solidFill>
                <a:latin typeface="Debbie Hepplewhite Print Font" panose="03050602040000000000" pitchFamily="66" charset="0"/>
              </a:rPr>
            </a:br>
            <a:r>
              <a:rPr lang="en-GB" sz="3100" dirty="0" smtClean="0">
                <a:solidFill>
                  <a:srgbClr val="000000"/>
                </a:solidFill>
                <a:latin typeface="Debbie Hepplewhite Print Font" panose="03050602040000000000" pitchFamily="66" charset="0"/>
              </a:rPr>
              <a:t>Write </a:t>
            </a:r>
            <a:r>
              <a:rPr lang="en-GB" sz="3100" dirty="0">
                <a:solidFill>
                  <a:srgbClr val="000000"/>
                </a:solidFill>
                <a:latin typeface="Debbie Hepplewhite Print Font" panose="03050602040000000000" pitchFamily="66" charset="0"/>
              </a:rPr>
              <a:t>as if you were </a:t>
            </a:r>
            <a:r>
              <a:rPr lang="en-GB" sz="3100" dirty="0" smtClean="0">
                <a:solidFill>
                  <a:srgbClr val="000000"/>
                </a:solidFill>
                <a:latin typeface="Debbie Hepplewhite Print Font" panose="03050602040000000000" pitchFamily="66" charset="0"/>
              </a:rPr>
              <a:t>there.</a:t>
            </a:r>
            <a:r>
              <a:rPr lang="en-GB" sz="3100" dirty="0">
                <a:solidFill>
                  <a:srgbClr val="000000"/>
                </a:solidFill>
                <a:latin typeface="Debbie Hepplewhite Print Font" panose="03050602040000000000" pitchFamily="66" charset="0"/>
              </a:rPr>
              <a:t/>
            </a:r>
            <a:br>
              <a:rPr lang="en-GB" sz="3100" dirty="0">
                <a:solidFill>
                  <a:srgbClr val="000000"/>
                </a:solidFill>
                <a:latin typeface="Debbie Hepplewhite Print Font" panose="03050602040000000000" pitchFamily="66" charset="0"/>
              </a:rPr>
            </a:br>
            <a:r>
              <a:rPr lang="en-GB" sz="3100" dirty="0" smtClean="0">
                <a:solidFill>
                  <a:srgbClr val="000000"/>
                </a:solidFill>
                <a:latin typeface="Debbie Hepplewhite Print Font" panose="03050602040000000000" pitchFamily="66" charset="0"/>
              </a:rPr>
              <a:t>Write </a:t>
            </a:r>
            <a:r>
              <a:rPr lang="en-GB" sz="3100" dirty="0">
                <a:solidFill>
                  <a:srgbClr val="000000"/>
                </a:solidFill>
                <a:latin typeface="Debbie Hepplewhite Print Font" panose="03050602040000000000" pitchFamily="66" charset="0"/>
              </a:rPr>
              <a:t>in the order the events </a:t>
            </a:r>
            <a:r>
              <a:rPr lang="en-GB" sz="3100" dirty="0" smtClean="0">
                <a:solidFill>
                  <a:srgbClr val="000000"/>
                </a:solidFill>
                <a:latin typeface="Debbie Hepplewhite Print Font" panose="03050602040000000000" pitchFamily="66" charset="0"/>
              </a:rPr>
              <a:t>happened.</a:t>
            </a:r>
            <a:r>
              <a:rPr lang="en-GB" sz="3100" dirty="0">
                <a:solidFill>
                  <a:srgbClr val="000000"/>
                </a:solidFill>
                <a:latin typeface="Debbie Hepplewhite Print Font" panose="03050602040000000000" pitchFamily="66" charset="0"/>
              </a:rPr>
              <a:t/>
            </a:r>
            <a:br>
              <a:rPr lang="en-GB" sz="3100" dirty="0">
                <a:solidFill>
                  <a:srgbClr val="000000"/>
                </a:solidFill>
                <a:latin typeface="Debbie Hepplewhite Print Font" panose="03050602040000000000" pitchFamily="66" charset="0"/>
              </a:rPr>
            </a:br>
            <a:r>
              <a:rPr lang="en-GB" sz="3100" dirty="0">
                <a:solidFill>
                  <a:srgbClr val="000000"/>
                </a:solidFill>
                <a:latin typeface="Debbie Hepplewhite Print Font" panose="03050602040000000000" pitchFamily="66" charset="0"/>
              </a:rPr>
              <a:t>D</a:t>
            </a:r>
            <a:r>
              <a:rPr lang="en-GB" sz="3100" dirty="0" smtClean="0">
                <a:solidFill>
                  <a:srgbClr val="000000"/>
                </a:solidFill>
                <a:latin typeface="Debbie Hepplewhite Print Font" panose="03050602040000000000" pitchFamily="66" charset="0"/>
              </a:rPr>
              <a:t>escribe </a:t>
            </a:r>
            <a:r>
              <a:rPr lang="en-GB" sz="3100" dirty="0">
                <a:solidFill>
                  <a:srgbClr val="000000"/>
                </a:solidFill>
                <a:latin typeface="Debbie Hepplewhite Print Font" panose="03050602040000000000" pitchFamily="66" charset="0"/>
              </a:rPr>
              <a:t>my </a:t>
            </a:r>
            <a:r>
              <a:rPr lang="en-GB" sz="3100" dirty="0" smtClean="0">
                <a:solidFill>
                  <a:srgbClr val="000000"/>
                </a:solidFill>
                <a:latin typeface="Debbie Hepplewhite Print Font" panose="03050602040000000000" pitchFamily="66" charset="0"/>
              </a:rPr>
              <a:t>feelings.</a:t>
            </a:r>
            <a:r>
              <a:rPr lang="en-GB" sz="3100" dirty="0">
                <a:solidFill>
                  <a:srgbClr val="000000"/>
                </a:solidFill>
                <a:latin typeface="Debbie Hepplewhite Print Font" panose="03050602040000000000" pitchFamily="66" charset="0"/>
              </a:rPr>
              <a:t/>
            </a:r>
            <a:br>
              <a:rPr lang="en-GB" sz="3100" dirty="0">
                <a:solidFill>
                  <a:srgbClr val="000000"/>
                </a:solidFill>
                <a:latin typeface="Debbie Hepplewhite Print Font" panose="03050602040000000000" pitchFamily="66" charset="0"/>
              </a:rPr>
            </a:br>
            <a:r>
              <a:rPr lang="en-GB" sz="3100" dirty="0" smtClean="0">
                <a:solidFill>
                  <a:srgbClr val="000000"/>
                </a:solidFill>
                <a:latin typeface="Debbie Hepplewhite Print Font" panose="03050602040000000000" pitchFamily="66" charset="0"/>
              </a:rPr>
              <a:t>Use </a:t>
            </a:r>
            <a:r>
              <a:rPr lang="en-GB" sz="3100" dirty="0">
                <a:solidFill>
                  <a:srgbClr val="000000"/>
                </a:solidFill>
                <a:latin typeface="Debbie Hepplewhite Print Font" panose="03050602040000000000" pitchFamily="66" charset="0"/>
              </a:rPr>
              <a:t>time linking words - next, first, then, </a:t>
            </a:r>
            <a:r>
              <a:rPr lang="en-GB" sz="3100" dirty="0" smtClean="0">
                <a:solidFill>
                  <a:srgbClr val="000000"/>
                </a:solidFill>
                <a:latin typeface="Debbie Hepplewhite Print Font" panose="03050602040000000000" pitchFamily="66" charset="0"/>
              </a:rPr>
              <a:t>finally.</a:t>
            </a:r>
            <a:r>
              <a:rPr lang="en-GB" sz="3100" dirty="0">
                <a:solidFill>
                  <a:srgbClr val="000000"/>
                </a:solidFill>
                <a:latin typeface="Debbie Hepplewhite Print Font" panose="03050602040000000000" pitchFamily="66" charset="0"/>
              </a:rPr>
              <a:t/>
            </a:r>
            <a:br>
              <a:rPr lang="en-GB" sz="3100" dirty="0">
                <a:solidFill>
                  <a:srgbClr val="000000"/>
                </a:solidFill>
                <a:latin typeface="Debbie Hepplewhite Print Font" panose="03050602040000000000" pitchFamily="66" charset="0"/>
              </a:rPr>
            </a:br>
            <a:r>
              <a:rPr lang="en-GB" sz="3100" dirty="0" smtClean="0">
                <a:solidFill>
                  <a:srgbClr val="000000"/>
                </a:solidFill>
                <a:latin typeface="Debbie Hepplewhite Print Font" panose="03050602040000000000" pitchFamily="66" charset="0"/>
              </a:rPr>
              <a:t>Talk </a:t>
            </a:r>
            <a:r>
              <a:rPr lang="en-GB" sz="3100" dirty="0">
                <a:solidFill>
                  <a:srgbClr val="000000"/>
                </a:solidFill>
                <a:latin typeface="Debbie Hepplewhite Print Font" panose="03050602040000000000" pitchFamily="66" charset="0"/>
              </a:rPr>
              <a:t>about where </a:t>
            </a:r>
            <a:r>
              <a:rPr lang="en-GB" sz="3100" dirty="0" smtClean="0">
                <a:solidFill>
                  <a:srgbClr val="000000"/>
                </a:solidFill>
                <a:latin typeface="Debbie Hepplewhite Print Font" panose="03050602040000000000" pitchFamily="66" charset="0"/>
              </a:rPr>
              <a:t>the events happened.</a:t>
            </a:r>
            <a:br>
              <a:rPr lang="en-GB" sz="3100" dirty="0" smtClean="0">
                <a:solidFill>
                  <a:srgbClr val="000000"/>
                </a:solidFill>
                <a:latin typeface="Debbie Hepplewhite Print Font" panose="03050602040000000000" pitchFamily="66" charset="0"/>
              </a:rPr>
            </a:br>
            <a:r>
              <a:rPr lang="en-GB" dirty="0">
                <a:solidFill>
                  <a:srgbClr val="000000"/>
                </a:solidFill>
                <a:latin typeface="Debbie Hepplewhite Print Font" panose="03050602040000000000" pitchFamily="66" charset="0"/>
              </a:rPr>
              <a:t/>
            </a:r>
            <a:br>
              <a:rPr lang="en-GB" dirty="0">
                <a:solidFill>
                  <a:srgbClr val="000000"/>
                </a:solidFill>
                <a:latin typeface="Debbie Hepplewhite Print Font" panose="03050602040000000000" pitchFamily="66" charset="0"/>
              </a:rPr>
            </a:br>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79429" y="1122362"/>
            <a:ext cx="609600" cy="609600"/>
          </a:xfrm>
          <a:prstGeom prst="rect">
            <a:avLst/>
          </a:prstGeom>
        </p:spPr>
      </p:pic>
    </p:spTree>
    <p:extLst>
      <p:ext uri="{BB962C8B-B14F-4D97-AF65-F5344CB8AC3E}">
        <p14:creationId xmlns:p14="http://schemas.microsoft.com/office/powerpoint/2010/main" val="17559121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3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401638"/>
            <a:ext cx="12192000" cy="2374129"/>
          </a:xfrm>
        </p:spPr>
        <p:txBody>
          <a:bodyPr>
            <a:normAutofit/>
          </a:bodyPr>
          <a:lstStyle/>
          <a:p>
            <a:r>
              <a:rPr lang="en-GB" sz="3200" dirty="0" smtClean="0">
                <a:latin typeface="Debbie Hepplewhite Print Font" panose="03050602040000000000" pitchFamily="66" charset="0"/>
              </a:rPr>
              <a:t>Read this diary entry.</a:t>
            </a:r>
            <a:r>
              <a:rPr lang="en-GB" dirty="0" smtClean="0">
                <a:latin typeface="Debbie Hepplewhite Print Font" panose="03050602040000000000" pitchFamily="66" charset="0"/>
              </a:rPr>
              <a:t/>
            </a:r>
            <a:br>
              <a:rPr lang="en-GB" dirty="0" smtClean="0">
                <a:latin typeface="Debbie Hepplewhite Print Font" panose="03050602040000000000" pitchFamily="66" charset="0"/>
              </a:rPr>
            </a:br>
            <a:endParaRPr lang="en-GB" dirty="0">
              <a:latin typeface="Debbie Hepplewhite Print Font" panose="03050602040000000000" pitchFamily="66" charset="0"/>
            </a:endParaRPr>
          </a:p>
        </p:txBody>
      </p:sp>
      <p:sp>
        <p:nvSpPr>
          <p:cNvPr id="6" name="Subtitle 5"/>
          <p:cNvSpPr>
            <a:spLocks noGrp="1"/>
          </p:cNvSpPr>
          <p:nvPr>
            <p:ph type="subTitle" idx="1"/>
          </p:nvPr>
        </p:nvSpPr>
        <p:spPr>
          <a:xfrm>
            <a:off x="235131" y="1319349"/>
            <a:ext cx="11560629" cy="5342708"/>
          </a:xfrm>
        </p:spPr>
        <p:txBody>
          <a:bodyPr>
            <a:normAutofit fontScale="92500" lnSpcReduction="10000"/>
          </a:bodyPr>
          <a:lstStyle/>
          <a:p>
            <a:endParaRPr lang="en-GB" i="1" dirty="0" smtClean="0">
              <a:latin typeface="Debbie Hepplewhite Print Font" panose="03050602040000000000" pitchFamily="66" charset="0"/>
            </a:endParaRPr>
          </a:p>
          <a:p>
            <a:pPr algn="l"/>
            <a:r>
              <a:rPr lang="en-GB" dirty="0" smtClean="0">
                <a:latin typeface="Debbie Hepplewhite Print Font" panose="03050602040000000000" pitchFamily="66" charset="0"/>
              </a:rPr>
              <a:t>Tuesday 23</a:t>
            </a:r>
            <a:r>
              <a:rPr lang="en-GB" baseline="30000" dirty="0" smtClean="0">
                <a:latin typeface="Debbie Hepplewhite Print Font" panose="03050602040000000000" pitchFamily="66" charset="0"/>
              </a:rPr>
              <a:t>rd</a:t>
            </a:r>
            <a:r>
              <a:rPr lang="en-GB" dirty="0" smtClean="0">
                <a:latin typeface="Debbie Hepplewhite Print Font" panose="03050602040000000000" pitchFamily="66" charset="0"/>
              </a:rPr>
              <a:t> September.</a:t>
            </a:r>
          </a:p>
          <a:p>
            <a:pPr algn="l"/>
            <a:r>
              <a:rPr lang="en-GB" dirty="0" smtClean="0">
                <a:latin typeface="Debbie Hepplewhite Print Font" panose="03050602040000000000" pitchFamily="66" charset="0"/>
              </a:rPr>
              <a:t>I woke up very early in the morning so it was still dark and gloomy outside. I felt extremely tired. First I jumped out of my cosy bed and brushed my teeth carefully. After that I washed my face. My mum started calling me so I rushed downstairs and ate my delicious breakfast. I knew that I was going to have a busy day so I made sure I had two slices of toast.</a:t>
            </a:r>
          </a:p>
          <a:p>
            <a:pPr algn="l"/>
            <a:endParaRPr lang="en-GB" dirty="0">
              <a:latin typeface="Debbie Hepplewhite Print Font" panose="03050602040000000000" pitchFamily="66" charset="0"/>
            </a:endParaRPr>
          </a:p>
          <a:p>
            <a:pPr algn="l"/>
            <a:r>
              <a:rPr lang="en-GB" dirty="0" smtClean="0">
                <a:latin typeface="Debbie Hepplewhite Print Font" panose="03050602040000000000" pitchFamily="66" charset="0"/>
              </a:rPr>
              <a:t>Soon it was time to go to school. I managed to get as far as our gate when I realised that I had forgotten my book bag, I needed that so I could hand in my homework. The rest of the day passed by so quickly and very soon it was time for home. When I got home I had time to read my book and watch some TV but all too soon it was time for me to go back to my cosy bed. The end of another fun packed, exciting day!</a:t>
            </a:r>
          </a:p>
          <a:p>
            <a:pPr algn="l"/>
            <a:endParaRPr lang="en-GB" dirty="0">
              <a:latin typeface="Debbie Hepplewhite Print Font" panose="03050602040000000000" pitchFamily="66" charset="0"/>
            </a:endParaRPr>
          </a:p>
          <a:p>
            <a:endParaRPr lang="en-GB" dirty="0">
              <a:latin typeface="Debbie Hepplewhite Print Font" panose="03050602040000000000" pitchFamily="66"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96994" y="785426"/>
            <a:ext cx="609600" cy="609600"/>
          </a:xfrm>
          <a:prstGeom prst="rect">
            <a:avLst/>
          </a:prstGeom>
        </p:spPr>
      </p:pic>
    </p:spTree>
    <p:extLst>
      <p:ext uri="{BB962C8B-B14F-4D97-AF65-F5344CB8AC3E}">
        <p14:creationId xmlns:p14="http://schemas.microsoft.com/office/powerpoint/2010/main" val="41290259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5421"/>
            <a:ext cx="9144000" cy="1210900"/>
          </a:xfrm>
        </p:spPr>
        <p:txBody>
          <a:bodyPr/>
          <a:lstStyle/>
          <a:p>
            <a:r>
              <a:rPr lang="en-GB" dirty="0" smtClean="0">
                <a:latin typeface="Debbie Hepplewhite Print Font" panose="03050602040000000000" pitchFamily="66" charset="0"/>
              </a:rPr>
              <a:t>This week..</a:t>
            </a:r>
            <a:endParaRPr lang="en-GB" dirty="0">
              <a:latin typeface="Debbie Hepplewhite Print Font" panose="03050602040000000000" pitchFamily="66" charset="0"/>
            </a:endParaRPr>
          </a:p>
        </p:txBody>
      </p:sp>
      <p:sp>
        <p:nvSpPr>
          <p:cNvPr id="3" name="Subtitle 2"/>
          <p:cNvSpPr>
            <a:spLocks noGrp="1"/>
          </p:cNvSpPr>
          <p:nvPr>
            <p:ph type="subTitle" idx="1"/>
          </p:nvPr>
        </p:nvSpPr>
        <p:spPr>
          <a:xfrm>
            <a:off x="1524000" y="1927982"/>
            <a:ext cx="9860280" cy="4585359"/>
          </a:xfrm>
        </p:spPr>
        <p:txBody>
          <a:bodyPr>
            <a:normAutofit/>
          </a:bodyPr>
          <a:lstStyle/>
          <a:p>
            <a:pPr algn="l"/>
            <a:r>
              <a:rPr lang="en-GB" sz="3200" dirty="0" smtClean="0">
                <a:latin typeface="Debbie Hepplewhite Print Font" panose="03050602040000000000" pitchFamily="66" charset="0"/>
              </a:rPr>
              <a:t>Day 1: Grammar- </a:t>
            </a:r>
            <a:r>
              <a:rPr lang="en-GB" sz="3200" dirty="0" smtClean="0">
                <a:latin typeface="Debbie Hepplewhite Print Font" panose="03050602040000000000" pitchFamily="66" charset="0"/>
              </a:rPr>
              <a:t>Conjunctions</a:t>
            </a:r>
            <a:endParaRPr lang="en-GB" sz="3200" dirty="0">
              <a:latin typeface="Debbie Hepplewhite Print Font" panose="03050602040000000000" pitchFamily="66" charset="0"/>
            </a:endParaRPr>
          </a:p>
          <a:p>
            <a:pPr algn="l"/>
            <a:r>
              <a:rPr lang="en-GB" sz="3200" dirty="0" smtClean="0">
                <a:latin typeface="Debbie Hepplewhite Print Font" panose="03050602040000000000" pitchFamily="66" charset="0"/>
              </a:rPr>
              <a:t>Day 2: Reading comprehension</a:t>
            </a:r>
          </a:p>
          <a:p>
            <a:pPr algn="l"/>
            <a:r>
              <a:rPr lang="en-GB" sz="3200" dirty="0" smtClean="0">
                <a:latin typeface="Debbie Hepplewhite Print Font" panose="03050602040000000000" pitchFamily="66" charset="0"/>
              </a:rPr>
              <a:t>Day 3: Diary entries</a:t>
            </a:r>
            <a:endParaRPr lang="en-GB" sz="3200" dirty="0">
              <a:latin typeface="Debbie Hepplewhite Print Font" panose="03050602040000000000" pitchFamily="66" charset="0"/>
            </a:endParaRPr>
          </a:p>
          <a:p>
            <a:pPr algn="l"/>
            <a:r>
              <a:rPr lang="en-GB" sz="3200" dirty="0" smtClean="0">
                <a:latin typeface="Debbie Hepplewhite Print Font" panose="03050602040000000000" pitchFamily="66" charset="0"/>
              </a:rPr>
              <a:t>Day 4: Key feature of a diary entry</a:t>
            </a:r>
            <a:endParaRPr lang="en-GB" sz="3200" dirty="0">
              <a:latin typeface="Debbie Hepplewhite Print Font" panose="03050602040000000000" pitchFamily="66" charset="0"/>
            </a:endParaRPr>
          </a:p>
          <a:p>
            <a:pPr algn="l"/>
            <a:r>
              <a:rPr lang="en-GB" sz="3200" dirty="0" smtClean="0">
                <a:latin typeface="Debbie Hepplewhite Print Font" panose="03050602040000000000" pitchFamily="66" charset="0"/>
              </a:rPr>
              <a:t>Day 5: Write your own diary entry</a:t>
            </a:r>
            <a:endParaRPr lang="en-GB" sz="3200" dirty="0">
              <a:latin typeface="Debbie Hepplewhite Print Font" panose="03050602040000000000" pitchFamily="66" charset="0"/>
            </a:endParaRPr>
          </a:p>
        </p:txBody>
      </p:sp>
    </p:spTree>
    <p:extLst>
      <p:ext uri="{BB962C8B-B14F-4D97-AF65-F5344CB8AC3E}">
        <p14:creationId xmlns:p14="http://schemas.microsoft.com/office/powerpoint/2010/main" val="2301235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26473" y="401927"/>
            <a:ext cx="11305309" cy="1335433"/>
          </a:xfrm>
        </p:spPr>
        <p:txBody>
          <a:bodyPr>
            <a:normAutofit/>
          </a:bodyPr>
          <a:lstStyle/>
          <a:p>
            <a:r>
              <a:rPr lang="en-GB" sz="2400" dirty="0" smtClean="0">
                <a:latin typeface="Debbie Hepplewhite Print Font" panose="03050602040000000000" pitchFamily="66" charset="0"/>
              </a:rPr>
              <a:t>Draw this table in your book and then look back at the diary entry. Write all the key features you can find in the correct column. I have done one for you.</a:t>
            </a:r>
            <a:endParaRPr lang="en-GB" sz="2400" dirty="0">
              <a:latin typeface="Debbie Hepplewhite Print Font" panose="03050602040000000000" pitchFamily="66" charset="0"/>
            </a:endParaRPr>
          </a:p>
        </p:txBody>
      </p:sp>
      <p:pic>
        <p:nvPicPr>
          <p:cNvPr id="3" name="Picture 2"/>
          <p:cNvPicPr>
            <a:picLocks noChangeAspect="1"/>
          </p:cNvPicPr>
          <p:nvPr/>
        </p:nvPicPr>
        <p:blipFill>
          <a:blip r:embed="rId4"/>
          <a:stretch>
            <a:fillRect/>
          </a:stretch>
        </p:blipFill>
        <p:spPr>
          <a:xfrm>
            <a:off x="2194560" y="2089513"/>
            <a:ext cx="7048500" cy="4076700"/>
          </a:xfrm>
          <a:prstGeom prst="rect">
            <a:avLst/>
          </a:prstGeom>
        </p:spPr>
      </p:pic>
      <p:sp>
        <p:nvSpPr>
          <p:cNvPr id="6" name="Subtitle 5"/>
          <p:cNvSpPr>
            <a:spLocks noGrp="1"/>
          </p:cNvSpPr>
          <p:nvPr>
            <p:ph type="subTitle" idx="1"/>
          </p:nvPr>
        </p:nvSpPr>
        <p:spPr>
          <a:xfrm>
            <a:off x="770709" y="1907177"/>
            <a:ext cx="11061073" cy="4441372"/>
          </a:xfrm>
        </p:spPr>
        <p:txBody>
          <a:bodyPr>
            <a:normAutofit/>
          </a:bodyPr>
          <a:lstStyle/>
          <a:p>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27821" y="1907177"/>
            <a:ext cx="609600" cy="609600"/>
          </a:xfrm>
          <a:prstGeom prst="rect">
            <a:avLst/>
          </a:prstGeom>
        </p:spPr>
      </p:pic>
    </p:spTree>
    <p:extLst>
      <p:ext uri="{BB962C8B-B14F-4D97-AF65-F5344CB8AC3E}">
        <p14:creationId xmlns:p14="http://schemas.microsoft.com/office/powerpoint/2010/main" val="2367435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4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496291" y="-401637"/>
            <a:ext cx="9144000" cy="3771854"/>
          </a:xfrm>
        </p:spPr>
        <p:txBody>
          <a:bodyPr>
            <a:normAutofit/>
          </a:bodyPr>
          <a:lstStyle/>
          <a:p>
            <a:r>
              <a:rPr lang="en-GB" dirty="0" smtClean="0">
                <a:latin typeface="Debbie Hepplewhite Print Font" panose="03050602040000000000" pitchFamily="66" charset="0"/>
              </a:rPr>
              <a:t>Day 5</a:t>
            </a:r>
            <a:endParaRPr lang="en-GB" dirty="0">
              <a:latin typeface="Debbie Hepplewhite Print Font" panose="03050602040000000000" pitchFamily="66" charset="0"/>
            </a:endParaRPr>
          </a:p>
        </p:txBody>
      </p:sp>
    </p:spTree>
    <p:extLst>
      <p:ext uri="{BB962C8B-B14F-4D97-AF65-F5344CB8AC3E}">
        <p14:creationId xmlns:p14="http://schemas.microsoft.com/office/powerpoint/2010/main" val="2656653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lvl="0">
              <a:spcBef>
                <a:spcPts val="1000"/>
              </a:spcBef>
            </a:pPr>
            <a:r>
              <a:rPr lang="en-GB" sz="2800" dirty="0" smtClean="0">
                <a:solidFill>
                  <a:prstClr val="black"/>
                </a:solidFill>
                <a:latin typeface="Calibri" panose="020F0502020204030204"/>
                <a:ea typeface="+mn-ea"/>
                <a:cs typeface="+mn-cs"/>
              </a:rPr>
              <a:t> </a:t>
            </a:r>
            <a:r>
              <a:rPr lang="en-GB" sz="2800" dirty="0">
                <a:solidFill>
                  <a:prstClr val="black"/>
                </a:solidFill>
                <a:latin typeface="Calibri" panose="020F0502020204030204"/>
                <a:ea typeface="+mn-ea"/>
                <a:cs typeface="+mn-cs"/>
              </a:rPr>
              <a:t/>
            </a:r>
            <a:br>
              <a:rPr lang="en-GB" sz="2800" dirty="0">
                <a:solidFill>
                  <a:prstClr val="black"/>
                </a:solidFill>
                <a:latin typeface="Calibri" panose="020F0502020204030204"/>
                <a:ea typeface="+mn-ea"/>
                <a:cs typeface="+mn-cs"/>
              </a:rPr>
            </a:br>
            <a:endParaRPr lang="en-GB" dirty="0"/>
          </a:p>
        </p:txBody>
      </p:sp>
      <p:sp>
        <p:nvSpPr>
          <p:cNvPr id="6" name="Subtitle 5"/>
          <p:cNvSpPr>
            <a:spLocks noGrp="1"/>
          </p:cNvSpPr>
          <p:nvPr>
            <p:ph type="subTitle" idx="1"/>
          </p:nvPr>
        </p:nvSpPr>
        <p:spPr>
          <a:xfrm>
            <a:off x="587829" y="1319349"/>
            <a:ext cx="10868297" cy="4963885"/>
          </a:xfrm>
        </p:spPr>
        <p:txBody>
          <a:bodyPr>
            <a:normAutofit lnSpcReduction="10000"/>
          </a:bodyPr>
          <a:lstStyle/>
          <a:p>
            <a:r>
              <a:rPr lang="en-GB" dirty="0" smtClean="0">
                <a:latin typeface="Debbie Hepplewhite Print Font" panose="03050602040000000000" pitchFamily="66" charset="0"/>
              </a:rPr>
              <a:t>Today you are going to write your own diary entry. Remember to look back at the slides for days 3 and 4, especially the key features of a diary entry.</a:t>
            </a:r>
          </a:p>
          <a:p>
            <a:endParaRPr lang="en-GB" dirty="0">
              <a:latin typeface="Debbie Hepplewhite Print Font" panose="03050602040000000000" pitchFamily="66" charset="0"/>
            </a:endParaRPr>
          </a:p>
          <a:p>
            <a:r>
              <a:rPr lang="en-GB" dirty="0" smtClean="0">
                <a:latin typeface="Debbie Hepplewhite Print Font" panose="03050602040000000000" pitchFamily="66" charset="0"/>
              </a:rPr>
              <a:t>You can choose to write about any day, but it must be a day that has already happened. Remember to make it interesting and only write about the most exciting things that happen to you. You don’t have to include every thing you do.</a:t>
            </a:r>
          </a:p>
          <a:p>
            <a:endParaRPr lang="en-GB" dirty="0">
              <a:latin typeface="Debbie Hepplewhite Print Font" panose="03050602040000000000" pitchFamily="66" charset="0"/>
            </a:endParaRPr>
          </a:p>
          <a:p>
            <a:r>
              <a:rPr lang="en-GB" dirty="0" smtClean="0">
                <a:latin typeface="Debbie Hepplewhite Print Font" panose="03050602040000000000" pitchFamily="66" charset="0"/>
              </a:rPr>
              <a:t>Make sure you have used all the key features as well as capital letters and full stops in the correct places, adjectives (describing words) and conjunctions (and, but, so, because.)</a:t>
            </a:r>
            <a:endParaRPr lang="en-GB" dirty="0">
              <a:latin typeface="Debbie Hepplewhite Print Font" panose="03050602040000000000" pitchFamily="66" charset="0"/>
            </a:endParaRPr>
          </a:p>
        </p:txBody>
      </p:sp>
      <p:sp>
        <p:nvSpPr>
          <p:cNvPr id="3" name="TextBox 2"/>
          <p:cNvSpPr txBox="1"/>
          <p:nvPr/>
        </p:nvSpPr>
        <p:spPr>
          <a:xfrm>
            <a:off x="692331" y="365760"/>
            <a:ext cx="10972800" cy="584775"/>
          </a:xfrm>
          <a:prstGeom prst="rect">
            <a:avLst/>
          </a:prstGeom>
          <a:noFill/>
        </p:spPr>
        <p:txBody>
          <a:bodyPr wrap="square" rtlCol="0">
            <a:spAutoFit/>
          </a:bodyPr>
          <a:lstStyle/>
          <a:p>
            <a:pPr algn="ctr"/>
            <a:endParaRPr lang="en-GB" sz="3200" dirty="0">
              <a:latin typeface="Debbie Hepplewhite Print Font" panose="03050602040000000000" pitchFamily="66"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52463" y="2011363"/>
            <a:ext cx="609600" cy="6096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606938" y="3982198"/>
            <a:ext cx="609600" cy="609600"/>
          </a:xfrm>
          <a:prstGeom prst="rect">
            <a:avLst/>
          </a:prstGeom>
        </p:spPr>
      </p:pic>
      <p:pic>
        <p:nvPicPr>
          <p:cNvPr id="7"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7680961" y="5673634"/>
            <a:ext cx="609600" cy="609600"/>
          </a:xfrm>
          <a:prstGeom prst="rect">
            <a:avLst/>
          </a:prstGeom>
        </p:spPr>
      </p:pic>
    </p:spTree>
    <p:extLst>
      <p:ext uri="{BB962C8B-B14F-4D97-AF65-F5344CB8AC3E}">
        <p14:creationId xmlns:p14="http://schemas.microsoft.com/office/powerpoint/2010/main" val="13198388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6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561"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843"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6844" y="-67017"/>
            <a:ext cx="5543006" cy="595941"/>
          </a:xfrm>
        </p:spPr>
        <p:txBody>
          <a:bodyPr>
            <a:normAutofit/>
          </a:bodyPr>
          <a:lstStyle/>
          <a:p>
            <a:r>
              <a:rPr lang="en-GB" sz="1800" dirty="0" smtClean="0">
                <a:latin typeface="Debbie Hepplewhite Print Font" panose="03050602040000000000" pitchFamily="66" charset="0"/>
              </a:rPr>
              <a:t>Day 1- Grammar</a:t>
            </a:r>
            <a:endParaRPr lang="en-GB" sz="1800" dirty="0">
              <a:latin typeface="Debbie Hepplewhite Print Font" panose="03050602040000000000"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498" y="512443"/>
            <a:ext cx="9887902" cy="618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568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6844" y="-67017"/>
            <a:ext cx="5543006" cy="595941"/>
          </a:xfrm>
        </p:spPr>
        <p:txBody>
          <a:bodyPr>
            <a:normAutofit/>
          </a:bodyPr>
          <a:lstStyle/>
          <a:p>
            <a:r>
              <a:rPr lang="en-GB" sz="1800" dirty="0" smtClean="0">
                <a:latin typeface="Debbie Hepplewhite Print Font" panose="03050602040000000000" pitchFamily="66" charset="0"/>
              </a:rPr>
              <a:t>Day 1- Grammar</a:t>
            </a:r>
            <a:endParaRPr lang="en-GB" sz="1800" dirty="0">
              <a:latin typeface="Debbie Hepplewhite Print Font" panose="03050602040000000000" pitchFamily="66" charset="0"/>
            </a:endParaRPr>
          </a:p>
        </p:txBody>
      </p:sp>
      <p:sp>
        <p:nvSpPr>
          <p:cNvPr id="3" name="Subtitle 2"/>
          <p:cNvSpPr>
            <a:spLocks noGrp="1"/>
          </p:cNvSpPr>
          <p:nvPr>
            <p:ph type="subTitle" idx="1"/>
          </p:nvPr>
        </p:nvSpPr>
        <p:spPr>
          <a:xfrm>
            <a:off x="1574659" y="445714"/>
            <a:ext cx="9144000" cy="4952030"/>
          </a:xfrm>
        </p:spPr>
        <p:txBody>
          <a:bodyPr>
            <a:normAutofit lnSpcReduction="10000"/>
          </a:bodyPr>
          <a:lstStyle/>
          <a:p>
            <a:pPr>
              <a:lnSpc>
                <a:spcPct val="150000"/>
              </a:lnSpc>
            </a:pPr>
            <a:r>
              <a:rPr lang="en-GB" dirty="0" smtClean="0">
                <a:latin typeface="Debbie Hepplewhite Print Font" panose="03050602040000000000" pitchFamily="66" charset="0"/>
              </a:rPr>
              <a:t>Today we are going to be learning all about conjunctions.</a:t>
            </a:r>
          </a:p>
          <a:p>
            <a:pPr>
              <a:lnSpc>
                <a:spcPct val="150000"/>
              </a:lnSpc>
            </a:pPr>
            <a:endParaRPr lang="en-GB" dirty="0">
              <a:latin typeface="Debbie Hepplewhite Print Font" panose="03050602040000000000" pitchFamily="66" charset="0"/>
            </a:endParaRPr>
          </a:p>
          <a:p>
            <a:pPr>
              <a:lnSpc>
                <a:spcPct val="150000"/>
              </a:lnSpc>
            </a:pPr>
            <a:r>
              <a:rPr lang="en-GB" dirty="0" smtClean="0">
                <a:latin typeface="Debbie Hepplewhite Print Font" panose="03050602040000000000" pitchFamily="66" charset="0"/>
              </a:rPr>
              <a:t>What is a conjunction?</a:t>
            </a:r>
          </a:p>
          <a:p>
            <a:pPr>
              <a:lnSpc>
                <a:spcPct val="150000"/>
              </a:lnSpc>
            </a:pPr>
            <a:r>
              <a:rPr lang="en-GB" dirty="0" smtClean="0">
                <a:latin typeface="Debbie Hepplewhite Print Font" panose="03050602040000000000" pitchFamily="66" charset="0"/>
              </a:rPr>
              <a:t>A word that is used to connect sentences together</a:t>
            </a:r>
          </a:p>
          <a:p>
            <a:pPr>
              <a:lnSpc>
                <a:spcPct val="150000"/>
              </a:lnSpc>
            </a:pPr>
            <a:endParaRPr lang="en-GB" dirty="0" smtClean="0">
              <a:latin typeface="Debbie Hepplewhite Print Font" panose="03050602040000000000" pitchFamily="66" charset="0"/>
            </a:endParaRPr>
          </a:p>
          <a:p>
            <a:pPr>
              <a:lnSpc>
                <a:spcPct val="150000"/>
              </a:lnSpc>
            </a:pPr>
            <a:r>
              <a:rPr lang="en-GB" dirty="0" smtClean="0">
                <a:latin typeface="Debbie Hepplewhite Print Font" panose="03050602040000000000" pitchFamily="66" charset="0"/>
              </a:rPr>
              <a:t>Can you think of any?</a:t>
            </a:r>
            <a:endParaRPr lang="en-GB" dirty="0" smtClean="0">
              <a:latin typeface="Debbie Hepplewhite Print Font" panose="03050602040000000000" pitchFamily="66" charset="0"/>
            </a:endParaRPr>
          </a:p>
          <a:p>
            <a:pPr>
              <a:lnSpc>
                <a:spcPct val="150000"/>
              </a:lnSpc>
            </a:pPr>
            <a:endParaRPr lang="en-GB" sz="2000" dirty="0" smtClean="0">
              <a:latin typeface="Debbie Hepplewhite Print Font" panose="03050602040000000000" pitchFamily="66" charset="0"/>
            </a:endParaRPr>
          </a:p>
          <a:p>
            <a:pPr>
              <a:lnSpc>
                <a:spcPct val="150000"/>
              </a:lnSpc>
            </a:pPr>
            <a:endParaRPr lang="en-GB" sz="2000" dirty="0">
              <a:latin typeface="Debbie Hepplewhite Print Font" panose="03050602040000000000" pitchFamily="66" charset="0"/>
            </a:endParaRPr>
          </a:p>
          <a:p>
            <a:endParaRPr lang="en-GB" dirty="0">
              <a:latin typeface="Debbie Hepplewhite Print Font" panose="03050602040000000000" pitchFamily="66" charset="0"/>
            </a:endParaRPr>
          </a:p>
          <a:p>
            <a:endParaRPr lang="en-GB" dirty="0" smtClean="0">
              <a:latin typeface="Debbie Hepplewhite Print Font" panose="03050602040000000000" pitchFamily="66" charset="0"/>
            </a:endParaRPr>
          </a:p>
          <a:p>
            <a:endParaRPr lang="en-GB" dirty="0">
              <a:latin typeface="Debbie Hepplewhite Print Font" panose="03050602040000000000" pitchFamily="66" charset="0"/>
            </a:endParaRPr>
          </a:p>
        </p:txBody>
      </p:sp>
      <p:sp>
        <p:nvSpPr>
          <p:cNvPr id="4" name="Rectangle 3"/>
          <p:cNvSpPr/>
          <p:nvPr/>
        </p:nvSpPr>
        <p:spPr>
          <a:xfrm>
            <a:off x="1889760" y="2987040"/>
            <a:ext cx="8427720" cy="975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5097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6844" y="-67017"/>
            <a:ext cx="5543006" cy="595941"/>
          </a:xfrm>
        </p:spPr>
        <p:txBody>
          <a:bodyPr>
            <a:normAutofit/>
          </a:bodyPr>
          <a:lstStyle/>
          <a:p>
            <a:r>
              <a:rPr lang="en-GB" sz="1800" dirty="0" smtClean="0">
                <a:latin typeface="Debbie Hepplewhite Print Font" panose="03050602040000000000" pitchFamily="66" charset="0"/>
              </a:rPr>
              <a:t>Day 1- Grammar</a:t>
            </a:r>
            <a:endParaRPr lang="en-GB" sz="1800" dirty="0">
              <a:latin typeface="Debbie Hepplewhite Print Font" panose="03050602040000000000" pitchFamily="66" charset="0"/>
            </a:endParaRPr>
          </a:p>
        </p:txBody>
      </p:sp>
      <p:sp>
        <p:nvSpPr>
          <p:cNvPr id="3" name="Subtitle 2"/>
          <p:cNvSpPr>
            <a:spLocks noGrp="1"/>
          </p:cNvSpPr>
          <p:nvPr>
            <p:ph type="subTitle" idx="1"/>
          </p:nvPr>
        </p:nvSpPr>
        <p:spPr>
          <a:xfrm>
            <a:off x="1026018" y="537154"/>
            <a:ext cx="10236341" cy="5756966"/>
          </a:xfrm>
        </p:spPr>
        <p:txBody>
          <a:bodyPr>
            <a:normAutofit fontScale="77500" lnSpcReduction="20000"/>
          </a:bodyPr>
          <a:lstStyle/>
          <a:p>
            <a:pPr>
              <a:lnSpc>
                <a:spcPct val="150000"/>
              </a:lnSpc>
            </a:pPr>
            <a:r>
              <a:rPr lang="en-GB" sz="3400" dirty="0" smtClean="0">
                <a:latin typeface="Debbie Hepplewhite Print Font" panose="03050602040000000000" pitchFamily="66" charset="0"/>
              </a:rPr>
              <a:t>Examples of conjunctions!</a:t>
            </a:r>
          </a:p>
          <a:p>
            <a:pPr>
              <a:lnSpc>
                <a:spcPct val="150000"/>
              </a:lnSpc>
            </a:pPr>
            <a:endParaRPr lang="en-GB" sz="3400" dirty="0">
              <a:latin typeface="Debbie Hepplewhite Print Font" panose="03050602040000000000" pitchFamily="66" charset="0"/>
            </a:endParaRPr>
          </a:p>
          <a:p>
            <a:pPr>
              <a:lnSpc>
                <a:spcPct val="150000"/>
              </a:lnSpc>
            </a:pPr>
            <a:endParaRPr lang="en-GB" sz="3400" dirty="0" smtClean="0">
              <a:latin typeface="Debbie Hepplewhite Print Font" panose="03050602040000000000" pitchFamily="66" charset="0"/>
            </a:endParaRPr>
          </a:p>
          <a:p>
            <a:pPr>
              <a:lnSpc>
                <a:spcPct val="150000"/>
              </a:lnSpc>
            </a:pPr>
            <a:r>
              <a:rPr lang="en-GB" sz="3400" dirty="0" smtClean="0">
                <a:latin typeface="Debbie Hepplewhite Print Font" panose="03050602040000000000" pitchFamily="66" charset="0"/>
              </a:rPr>
              <a:t>and      because      if      but      or    so</a:t>
            </a:r>
          </a:p>
          <a:p>
            <a:pPr>
              <a:lnSpc>
                <a:spcPct val="150000"/>
              </a:lnSpc>
            </a:pPr>
            <a:endParaRPr lang="en-GB" sz="3400" dirty="0">
              <a:latin typeface="Debbie Hepplewhite Print Font" panose="03050602040000000000" pitchFamily="66" charset="0"/>
            </a:endParaRPr>
          </a:p>
          <a:p>
            <a:pPr>
              <a:lnSpc>
                <a:spcPct val="150000"/>
              </a:lnSpc>
            </a:pPr>
            <a:endParaRPr lang="en-GB" sz="3400" dirty="0" smtClean="0">
              <a:latin typeface="Debbie Hepplewhite Print Font" panose="03050602040000000000" pitchFamily="66" charset="0"/>
            </a:endParaRPr>
          </a:p>
          <a:p>
            <a:pPr>
              <a:lnSpc>
                <a:spcPct val="150000"/>
              </a:lnSpc>
            </a:pPr>
            <a:r>
              <a:rPr lang="en-GB" sz="3400" dirty="0" smtClean="0">
                <a:latin typeface="Debbie Hepplewhite Print Font" panose="03050602040000000000" pitchFamily="66" charset="0"/>
              </a:rPr>
              <a:t>Lets find out more!</a:t>
            </a:r>
          </a:p>
          <a:p>
            <a:pPr>
              <a:lnSpc>
                <a:spcPct val="150000"/>
              </a:lnSpc>
            </a:pPr>
            <a:r>
              <a:rPr lang="en-GB" sz="3400" dirty="0" smtClean="0">
                <a:latin typeface="Debbie Hepplewhite Print Font" panose="03050602040000000000" pitchFamily="66" charset="0"/>
                <a:hlinkClick r:id="rId2"/>
              </a:rPr>
              <a:t>Click me </a:t>
            </a:r>
            <a:endParaRPr lang="en-GB" sz="3400" dirty="0" smtClean="0">
              <a:latin typeface="Debbie Hepplewhite Print Font" panose="03050602040000000000" pitchFamily="66" charset="0"/>
            </a:endParaRPr>
          </a:p>
          <a:p>
            <a:pPr>
              <a:lnSpc>
                <a:spcPct val="150000"/>
              </a:lnSpc>
            </a:pPr>
            <a:endParaRPr lang="en-GB" sz="2000" dirty="0">
              <a:latin typeface="Debbie Hepplewhite Print Font" panose="03050602040000000000" pitchFamily="66" charset="0"/>
            </a:endParaRPr>
          </a:p>
          <a:p>
            <a:pPr>
              <a:lnSpc>
                <a:spcPct val="150000"/>
              </a:lnSpc>
            </a:pPr>
            <a:endParaRPr lang="en-GB" sz="2000" dirty="0" smtClean="0">
              <a:latin typeface="Debbie Hepplewhite Print Font" panose="03050602040000000000" pitchFamily="66" charset="0"/>
            </a:endParaRPr>
          </a:p>
          <a:p>
            <a:pPr>
              <a:lnSpc>
                <a:spcPct val="150000"/>
              </a:lnSpc>
            </a:pPr>
            <a:endParaRPr lang="en-GB" sz="2000" dirty="0" smtClean="0">
              <a:latin typeface="Debbie Hepplewhite Print Font" panose="03050602040000000000" pitchFamily="66" charset="0"/>
            </a:endParaRPr>
          </a:p>
          <a:p>
            <a:pPr>
              <a:lnSpc>
                <a:spcPct val="150000"/>
              </a:lnSpc>
            </a:pPr>
            <a:endParaRPr lang="en-GB" sz="2000" dirty="0">
              <a:latin typeface="Debbie Hepplewhite Print Font" panose="03050602040000000000" pitchFamily="66" charset="0"/>
            </a:endParaRPr>
          </a:p>
          <a:p>
            <a:endParaRPr lang="en-GB" dirty="0">
              <a:latin typeface="Debbie Hepplewhite Print Font" panose="03050602040000000000" pitchFamily="66" charset="0"/>
            </a:endParaRPr>
          </a:p>
          <a:p>
            <a:endParaRPr lang="en-GB" dirty="0" smtClean="0">
              <a:latin typeface="Debbie Hepplewhite Print Font" panose="03050602040000000000" pitchFamily="66" charset="0"/>
            </a:endParaRPr>
          </a:p>
          <a:p>
            <a:endParaRPr lang="en-GB" dirty="0">
              <a:latin typeface="Debbie Hepplewhite Print Font" panose="03050602040000000000" pitchFamily="66" charset="0"/>
            </a:endParaRPr>
          </a:p>
        </p:txBody>
      </p:sp>
    </p:spTree>
    <p:extLst>
      <p:ext uri="{BB962C8B-B14F-4D97-AF65-F5344CB8AC3E}">
        <p14:creationId xmlns:p14="http://schemas.microsoft.com/office/powerpoint/2010/main" val="38181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6844" y="-67017"/>
            <a:ext cx="5543006" cy="595941"/>
          </a:xfrm>
        </p:spPr>
        <p:txBody>
          <a:bodyPr>
            <a:normAutofit/>
          </a:bodyPr>
          <a:lstStyle/>
          <a:p>
            <a:r>
              <a:rPr lang="en-GB" sz="1800" dirty="0" smtClean="0">
                <a:latin typeface="Debbie Hepplewhite Print Font" panose="03050602040000000000" pitchFamily="66" charset="0"/>
              </a:rPr>
              <a:t>Day 1- Grammar</a:t>
            </a:r>
            <a:endParaRPr lang="en-GB" sz="1800" dirty="0">
              <a:latin typeface="Debbie Hepplewhite Print Font" panose="03050602040000000000" pitchFamily="66" charset="0"/>
            </a:endParaRPr>
          </a:p>
        </p:txBody>
      </p:sp>
      <p:sp>
        <p:nvSpPr>
          <p:cNvPr id="3" name="Subtitle 2"/>
          <p:cNvSpPr>
            <a:spLocks noGrp="1"/>
          </p:cNvSpPr>
          <p:nvPr>
            <p:ph type="subTitle" idx="1"/>
          </p:nvPr>
        </p:nvSpPr>
        <p:spPr>
          <a:xfrm>
            <a:off x="387928" y="466495"/>
            <a:ext cx="11804072" cy="6183687"/>
          </a:xfrm>
        </p:spPr>
        <p:txBody>
          <a:bodyPr>
            <a:normAutofit fontScale="92500" lnSpcReduction="10000"/>
          </a:bodyPr>
          <a:lstStyle/>
          <a:p>
            <a:pPr>
              <a:lnSpc>
                <a:spcPct val="150000"/>
              </a:lnSpc>
            </a:pPr>
            <a:r>
              <a:rPr lang="en-GB" sz="2000" dirty="0" smtClean="0">
                <a:solidFill>
                  <a:srgbClr val="FF0000"/>
                </a:solidFill>
                <a:latin typeface="Debbie Hepplewhite Print Font" panose="03050602040000000000" pitchFamily="66" charset="0"/>
              </a:rPr>
              <a:t>Can you find them in the sentences below?</a:t>
            </a:r>
          </a:p>
          <a:p>
            <a:pPr>
              <a:lnSpc>
                <a:spcPct val="150000"/>
              </a:lnSpc>
            </a:pPr>
            <a:endParaRPr lang="en-GB" sz="2000" dirty="0">
              <a:latin typeface="Debbie Hepplewhite Print Font" panose="03050602040000000000" pitchFamily="66" charset="0"/>
            </a:endParaRPr>
          </a:p>
          <a:p>
            <a:pPr>
              <a:lnSpc>
                <a:spcPct val="150000"/>
              </a:lnSpc>
            </a:pPr>
            <a:r>
              <a:rPr lang="en-GB" sz="2000" dirty="0" smtClean="0">
                <a:latin typeface="Debbie Hepplewhite Print Font" panose="03050602040000000000" pitchFamily="66" charset="0"/>
              </a:rPr>
              <a:t>1. Rapunzel enjoyed going to watch exciting films at the cinema and going to the park with her friends.</a:t>
            </a:r>
          </a:p>
          <a:p>
            <a:pPr>
              <a:lnSpc>
                <a:spcPct val="150000"/>
              </a:lnSpc>
            </a:pPr>
            <a:endParaRPr lang="en-GB" sz="2000" dirty="0" smtClean="0">
              <a:latin typeface="Debbie Hepplewhite Print Font" panose="03050602040000000000" pitchFamily="66" charset="0"/>
            </a:endParaRPr>
          </a:p>
          <a:p>
            <a:pPr>
              <a:lnSpc>
                <a:spcPct val="150000"/>
              </a:lnSpc>
            </a:pPr>
            <a:r>
              <a:rPr lang="en-GB" sz="2000" dirty="0" smtClean="0">
                <a:latin typeface="Debbie Hepplewhite Print Font" panose="03050602040000000000" pitchFamily="66" charset="0"/>
              </a:rPr>
              <a:t>2. Mr Smith had fun walking for miles all over England but he disliked it when it rained.</a:t>
            </a:r>
          </a:p>
          <a:p>
            <a:pPr>
              <a:lnSpc>
                <a:spcPct val="150000"/>
              </a:lnSpc>
            </a:pPr>
            <a:endParaRPr lang="en-GB" sz="2000" dirty="0" smtClean="0">
              <a:latin typeface="Debbie Hepplewhite Print Font" panose="03050602040000000000" pitchFamily="66" charset="0"/>
            </a:endParaRPr>
          </a:p>
          <a:p>
            <a:pPr>
              <a:lnSpc>
                <a:spcPct val="150000"/>
              </a:lnSpc>
            </a:pPr>
            <a:r>
              <a:rPr lang="en-GB" sz="2000" dirty="0" smtClean="0">
                <a:latin typeface="Debbie Hepplewhite Print Font" panose="03050602040000000000" pitchFamily="66" charset="0"/>
              </a:rPr>
              <a:t>3. On Wednesday we bring our homework book in so we can stick new homework in for the week.</a:t>
            </a:r>
          </a:p>
          <a:p>
            <a:pPr>
              <a:lnSpc>
                <a:spcPct val="150000"/>
              </a:lnSpc>
            </a:pPr>
            <a:endParaRPr lang="en-GB" sz="2000" dirty="0" smtClean="0">
              <a:latin typeface="Debbie Hepplewhite Print Font" panose="03050602040000000000" pitchFamily="66" charset="0"/>
            </a:endParaRPr>
          </a:p>
          <a:p>
            <a:pPr>
              <a:lnSpc>
                <a:spcPct val="150000"/>
              </a:lnSpc>
            </a:pPr>
            <a:r>
              <a:rPr lang="en-GB" sz="2000" dirty="0" smtClean="0">
                <a:latin typeface="Debbie Hepplewhite Print Font" panose="03050602040000000000" pitchFamily="66" charset="0"/>
              </a:rPr>
              <a:t>4. Maths if my favourite lesson because it’s lots of fun!</a:t>
            </a:r>
            <a:endParaRPr lang="en-GB" sz="2000" dirty="0" smtClean="0">
              <a:latin typeface="Debbie Hepplewhite Print Font" panose="03050602040000000000" pitchFamily="66" charset="0"/>
            </a:endParaRPr>
          </a:p>
          <a:p>
            <a:pPr>
              <a:lnSpc>
                <a:spcPct val="150000"/>
              </a:lnSpc>
            </a:pPr>
            <a:endParaRPr lang="en-GB" sz="2000" dirty="0">
              <a:latin typeface="Debbie Hepplewhite Print Font" panose="03050602040000000000" pitchFamily="66" charset="0"/>
            </a:endParaRPr>
          </a:p>
          <a:p>
            <a:endParaRPr lang="en-GB" dirty="0">
              <a:latin typeface="Debbie Hepplewhite Print Font" panose="03050602040000000000" pitchFamily="66" charset="0"/>
            </a:endParaRPr>
          </a:p>
          <a:p>
            <a:endParaRPr lang="en-GB" dirty="0" smtClean="0">
              <a:latin typeface="Debbie Hepplewhite Print Font" panose="03050602040000000000" pitchFamily="66" charset="0"/>
            </a:endParaRPr>
          </a:p>
          <a:p>
            <a:endParaRPr lang="en-GB" dirty="0">
              <a:latin typeface="Debbie Hepplewhite Print Font" panose="03050602040000000000" pitchFamily="66" charset="0"/>
            </a:endParaRPr>
          </a:p>
        </p:txBody>
      </p:sp>
      <p:pic>
        <p:nvPicPr>
          <p:cNvPr id="2052" name="Picture 4" descr="C:\Users\JessicaCroot\AppData\Local\Microsoft\Windows\Temporary Internet Files\Content.IE5\IYWY47XB\Detective-with-magnifying-glas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5866" y="228597"/>
            <a:ext cx="1389783" cy="11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438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6844" y="-67017"/>
            <a:ext cx="5543006" cy="595941"/>
          </a:xfrm>
        </p:spPr>
        <p:txBody>
          <a:bodyPr>
            <a:normAutofit/>
          </a:bodyPr>
          <a:lstStyle/>
          <a:p>
            <a:r>
              <a:rPr lang="en-GB" sz="1800" dirty="0" smtClean="0">
                <a:latin typeface="Debbie Hepplewhite Print Font" panose="03050602040000000000" pitchFamily="66" charset="0"/>
              </a:rPr>
              <a:t>Day 1- Grammar</a:t>
            </a:r>
            <a:endParaRPr lang="en-GB" sz="1800" dirty="0">
              <a:latin typeface="Debbie Hepplewhite Print Font" panose="03050602040000000000" pitchFamily="66" charset="0"/>
            </a:endParaRPr>
          </a:p>
        </p:txBody>
      </p:sp>
      <p:sp>
        <p:nvSpPr>
          <p:cNvPr id="3" name="Subtitle 2"/>
          <p:cNvSpPr>
            <a:spLocks noGrp="1"/>
          </p:cNvSpPr>
          <p:nvPr>
            <p:ph type="subTitle" idx="1"/>
          </p:nvPr>
        </p:nvSpPr>
        <p:spPr>
          <a:xfrm>
            <a:off x="387928" y="466495"/>
            <a:ext cx="11804072" cy="6183687"/>
          </a:xfrm>
        </p:spPr>
        <p:txBody>
          <a:bodyPr>
            <a:normAutofit fontScale="92500" lnSpcReduction="10000"/>
          </a:bodyPr>
          <a:lstStyle/>
          <a:p>
            <a:pPr>
              <a:lnSpc>
                <a:spcPct val="150000"/>
              </a:lnSpc>
            </a:pPr>
            <a:r>
              <a:rPr lang="en-GB" sz="3000" dirty="0" smtClean="0">
                <a:solidFill>
                  <a:srgbClr val="FF0000"/>
                </a:solidFill>
                <a:latin typeface="Debbie Hepplewhite Print Font" panose="03050602040000000000" pitchFamily="66" charset="0"/>
              </a:rPr>
              <a:t>Lets see if you were right!</a:t>
            </a:r>
          </a:p>
          <a:p>
            <a:pPr>
              <a:lnSpc>
                <a:spcPct val="150000"/>
              </a:lnSpc>
            </a:pPr>
            <a:endParaRPr lang="en-GB" sz="2000" dirty="0">
              <a:latin typeface="Debbie Hepplewhite Print Font" panose="03050602040000000000" pitchFamily="66" charset="0"/>
            </a:endParaRPr>
          </a:p>
          <a:p>
            <a:pPr marL="457200" indent="-457200">
              <a:lnSpc>
                <a:spcPct val="150000"/>
              </a:lnSpc>
              <a:buAutoNum type="arabicPeriod"/>
            </a:pPr>
            <a:r>
              <a:rPr lang="en-GB" sz="2000" dirty="0" smtClean="0">
                <a:latin typeface="Debbie Hepplewhite Print Font" panose="03050602040000000000" pitchFamily="66" charset="0"/>
              </a:rPr>
              <a:t>Rapunzel enjoyed going to watch exciting films at the cinema </a:t>
            </a:r>
            <a:r>
              <a:rPr lang="en-GB" sz="2000" dirty="0" smtClean="0">
                <a:solidFill>
                  <a:srgbClr val="FF0000"/>
                </a:solidFill>
                <a:latin typeface="Debbie Hepplewhite Print Font" panose="03050602040000000000" pitchFamily="66" charset="0"/>
              </a:rPr>
              <a:t>and</a:t>
            </a:r>
            <a:r>
              <a:rPr lang="en-GB" sz="2000" dirty="0" smtClean="0">
                <a:latin typeface="Debbie Hepplewhite Print Font" panose="03050602040000000000" pitchFamily="66" charset="0"/>
              </a:rPr>
              <a:t> going to the park with her friends.</a:t>
            </a:r>
          </a:p>
          <a:p>
            <a:pPr>
              <a:lnSpc>
                <a:spcPct val="150000"/>
              </a:lnSpc>
            </a:pPr>
            <a:endParaRPr lang="en-GB" sz="2000" dirty="0" smtClean="0">
              <a:latin typeface="Debbie Hepplewhite Print Font" panose="03050602040000000000" pitchFamily="66" charset="0"/>
            </a:endParaRPr>
          </a:p>
          <a:p>
            <a:pPr>
              <a:lnSpc>
                <a:spcPct val="150000"/>
              </a:lnSpc>
            </a:pPr>
            <a:r>
              <a:rPr lang="en-GB" sz="2000" dirty="0" smtClean="0">
                <a:latin typeface="Debbie Hepplewhite Print Font" panose="03050602040000000000" pitchFamily="66" charset="0"/>
              </a:rPr>
              <a:t>2. Mr Smith had fun walking for miles all over England </a:t>
            </a:r>
            <a:r>
              <a:rPr lang="en-GB" sz="2000" dirty="0" smtClean="0">
                <a:solidFill>
                  <a:srgbClr val="FF0000"/>
                </a:solidFill>
                <a:latin typeface="Debbie Hepplewhite Print Font" panose="03050602040000000000" pitchFamily="66" charset="0"/>
              </a:rPr>
              <a:t>but</a:t>
            </a:r>
            <a:r>
              <a:rPr lang="en-GB" sz="2000" dirty="0" smtClean="0">
                <a:latin typeface="Debbie Hepplewhite Print Font" panose="03050602040000000000" pitchFamily="66" charset="0"/>
              </a:rPr>
              <a:t> he disliked it when it rained.</a:t>
            </a:r>
          </a:p>
          <a:p>
            <a:pPr>
              <a:lnSpc>
                <a:spcPct val="150000"/>
              </a:lnSpc>
            </a:pPr>
            <a:endParaRPr lang="en-GB" sz="2000" dirty="0" smtClean="0">
              <a:latin typeface="Debbie Hepplewhite Print Font" panose="03050602040000000000" pitchFamily="66" charset="0"/>
            </a:endParaRPr>
          </a:p>
          <a:p>
            <a:pPr>
              <a:lnSpc>
                <a:spcPct val="150000"/>
              </a:lnSpc>
            </a:pPr>
            <a:r>
              <a:rPr lang="en-GB" sz="2000" dirty="0" smtClean="0">
                <a:latin typeface="Debbie Hepplewhite Print Font" panose="03050602040000000000" pitchFamily="66" charset="0"/>
              </a:rPr>
              <a:t>3. On Wednesday we bring our homework book in </a:t>
            </a:r>
            <a:r>
              <a:rPr lang="en-GB" sz="2000" dirty="0" smtClean="0">
                <a:solidFill>
                  <a:srgbClr val="FF0000"/>
                </a:solidFill>
                <a:latin typeface="Debbie Hepplewhite Print Font" panose="03050602040000000000" pitchFamily="66" charset="0"/>
              </a:rPr>
              <a:t>so</a:t>
            </a:r>
            <a:r>
              <a:rPr lang="en-GB" sz="2000" dirty="0" smtClean="0">
                <a:latin typeface="Debbie Hepplewhite Print Font" panose="03050602040000000000" pitchFamily="66" charset="0"/>
              </a:rPr>
              <a:t> we can stick new homework in for the week.</a:t>
            </a:r>
          </a:p>
          <a:p>
            <a:pPr>
              <a:lnSpc>
                <a:spcPct val="150000"/>
              </a:lnSpc>
            </a:pPr>
            <a:endParaRPr lang="en-GB" sz="2000" dirty="0" smtClean="0">
              <a:latin typeface="Debbie Hepplewhite Print Font" panose="03050602040000000000" pitchFamily="66" charset="0"/>
            </a:endParaRPr>
          </a:p>
          <a:p>
            <a:pPr>
              <a:lnSpc>
                <a:spcPct val="150000"/>
              </a:lnSpc>
            </a:pPr>
            <a:r>
              <a:rPr lang="en-GB" sz="2000" dirty="0" smtClean="0">
                <a:latin typeface="Debbie Hepplewhite Print Font" panose="03050602040000000000" pitchFamily="66" charset="0"/>
              </a:rPr>
              <a:t>4. Maths if my favourite lesson </a:t>
            </a:r>
            <a:r>
              <a:rPr lang="en-GB" sz="2000" dirty="0" smtClean="0">
                <a:solidFill>
                  <a:srgbClr val="FF0000"/>
                </a:solidFill>
                <a:latin typeface="Debbie Hepplewhite Print Font" panose="03050602040000000000" pitchFamily="66" charset="0"/>
              </a:rPr>
              <a:t>because</a:t>
            </a:r>
            <a:r>
              <a:rPr lang="en-GB" sz="2000" dirty="0" smtClean="0">
                <a:latin typeface="Debbie Hepplewhite Print Font" panose="03050602040000000000" pitchFamily="66" charset="0"/>
              </a:rPr>
              <a:t> it’s lots of fun!</a:t>
            </a:r>
            <a:endParaRPr lang="en-GB" sz="2000" dirty="0" smtClean="0">
              <a:latin typeface="Debbie Hepplewhite Print Font" panose="03050602040000000000" pitchFamily="66" charset="0"/>
            </a:endParaRPr>
          </a:p>
          <a:p>
            <a:pPr>
              <a:lnSpc>
                <a:spcPct val="150000"/>
              </a:lnSpc>
            </a:pPr>
            <a:endParaRPr lang="en-GB" sz="2000" dirty="0">
              <a:latin typeface="Debbie Hepplewhite Print Font" panose="03050602040000000000" pitchFamily="66" charset="0"/>
            </a:endParaRPr>
          </a:p>
          <a:p>
            <a:endParaRPr lang="en-GB" dirty="0">
              <a:latin typeface="Debbie Hepplewhite Print Font" panose="03050602040000000000" pitchFamily="66" charset="0"/>
            </a:endParaRPr>
          </a:p>
          <a:p>
            <a:endParaRPr lang="en-GB" dirty="0" smtClean="0">
              <a:latin typeface="Debbie Hepplewhite Print Font" panose="03050602040000000000" pitchFamily="66" charset="0"/>
            </a:endParaRPr>
          </a:p>
          <a:p>
            <a:endParaRPr lang="en-GB" dirty="0">
              <a:latin typeface="Debbie Hepplewhite Print Font" panose="03050602040000000000" pitchFamily="66" charset="0"/>
            </a:endParaRPr>
          </a:p>
        </p:txBody>
      </p:sp>
    </p:spTree>
    <p:extLst>
      <p:ext uri="{BB962C8B-B14F-4D97-AF65-F5344CB8AC3E}">
        <p14:creationId xmlns:p14="http://schemas.microsoft.com/office/powerpoint/2010/main" val="1425029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503" y="18260"/>
            <a:ext cx="12213771" cy="6382539"/>
          </a:xfrm>
        </p:spPr>
        <p:txBody>
          <a:bodyPr>
            <a:normAutofit/>
          </a:bodyPr>
          <a:lstStyle/>
          <a:p>
            <a:pPr>
              <a:lnSpc>
                <a:spcPct val="150000"/>
              </a:lnSpc>
            </a:pPr>
            <a:r>
              <a:rPr lang="en-GB" sz="2000" dirty="0" smtClean="0">
                <a:latin typeface="Debbie Hepplewhite Print Font" panose="03050602040000000000" pitchFamily="66" charset="0"/>
              </a:rPr>
              <a:t>Now </a:t>
            </a:r>
            <a:r>
              <a:rPr lang="en-GB" sz="2000" dirty="0" smtClean="0">
                <a:latin typeface="Debbie Hepplewhite Print Font" panose="03050602040000000000" pitchFamily="66" charset="0"/>
              </a:rPr>
              <a:t>it’s </a:t>
            </a:r>
            <a:r>
              <a:rPr lang="en-GB" sz="2000" dirty="0" smtClean="0">
                <a:latin typeface="Debbie Hepplewhite Print Font" panose="03050602040000000000" pitchFamily="66" charset="0"/>
              </a:rPr>
              <a:t>your turn to write some sentences!</a:t>
            </a:r>
          </a:p>
          <a:p>
            <a:pPr>
              <a:lnSpc>
                <a:spcPct val="150000"/>
              </a:lnSpc>
            </a:pPr>
            <a:r>
              <a:rPr lang="en-GB" sz="2000" dirty="0" smtClean="0">
                <a:latin typeface="Debbie Hepplewhite Print Font" panose="03050602040000000000" pitchFamily="66" charset="0"/>
              </a:rPr>
              <a:t>Here </a:t>
            </a:r>
            <a:r>
              <a:rPr lang="en-GB" sz="2000" dirty="0" smtClean="0">
                <a:latin typeface="Debbie Hepplewhite Print Font" panose="03050602040000000000" pitchFamily="66" charset="0"/>
              </a:rPr>
              <a:t>is a list of conjunctions! Can you write some sentences including a conjunction. REMEMBER to use capital letters and full stops and see if you can include some adjectives as well!</a:t>
            </a:r>
          </a:p>
          <a:p>
            <a:pPr>
              <a:lnSpc>
                <a:spcPct val="150000"/>
              </a:lnSpc>
            </a:pPr>
            <a:endParaRPr lang="en-GB" sz="2000" dirty="0">
              <a:latin typeface="Debbie Hepplewhite Print Font" panose="03050602040000000000" pitchFamily="66" charset="0"/>
            </a:endParaRPr>
          </a:p>
          <a:p>
            <a:pPr>
              <a:lnSpc>
                <a:spcPct val="150000"/>
              </a:lnSpc>
            </a:pPr>
            <a:r>
              <a:rPr lang="en-GB" sz="2000" dirty="0">
                <a:latin typeface="Debbie Hepplewhite Print Font" panose="03050602040000000000" pitchFamily="66" charset="0"/>
              </a:rPr>
              <a:t>a</a:t>
            </a:r>
            <a:r>
              <a:rPr lang="en-GB" sz="2000" dirty="0" smtClean="0">
                <a:latin typeface="Debbie Hepplewhite Print Font" panose="03050602040000000000" pitchFamily="66" charset="0"/>
              </a:rPr>
              <a:t>nd</a:t>
            </a:r>
          </a:p>
          <a:p>
            <a:pPr>
              <a:lnSpc>
                <a:spcPct val="150000"/>
              </a:lnSpc>
            </a:pPr>
            <a:r>
              <a:rPr lang="en-GB" sz="2000" dirty="0">
                <a:latin typeface="Debbie Hepplewhite Print Font" panose="03050602040000000000" pitchFamily="66" charset="0"/>
              </a:rPr>
              <a:t>b</a:t>
            </a:r>
            <a:r>
              <a:rPr lang="en-GB" sz="2000" dirty="0" smtClean="0">
                <a:latin typeface="Debbie Hepplewhite Print Font" panose="03050602040000000000" pitchFamily="66" charset="0"/>
              </a:rPr>
              <a:t>ecause</a:t>
            </a:r>
          </a:p>
          <a:p>
            <a:pPr>
              <a:lnSpc>
                <a:spcPct val="150000"/>
              </a:lnSpc>
            </a:pPr>
            <a:r>
              <a:rPr lang="en-GB" sz="2000" dirty="0">
                <a:latin typeface="Debbie Hepplewhite Print Font" panose="03050602040000000000" pitchFamily="66" charset="0"/>
              </a:rPr>
              <a:t>o</a:t>
            </a:r>
            <a:r>
              <a:rPr lang="en-GB" sz="2000" dirty="0" smtClean="0">
                <a:latin typeface="Debbie Hepplewhite Print Font" panose="03050602040000000000" pitchFamily="66" charset="0"/>
              </a:rPr>
              <a:t>r</a:t>
            </a:r>
          </a:p>
          <a:p>
            <a:pPr>
              <a:lnSpc>
                <a:spcPct val="150000"/>
              </a:lnSpc>
            </a:pPr>
            <a:r>
              <a:rPr lang="en-GB" sz="2000" dirty="0">
                <a:latin typeface="Debbie Hepplewhite Print Font" panose="03050602040000000000" pitchFamily="66" charset="0"/>
              </a:rPr>
              <a:t>s</a:t>
            </a:r>
            <a:r>
              <a:rPr lang="en-GB" sz="2000" dirty="0" smtClean="0">
                <a:latin typeface="Debbie Hepplewhite Print Font" panose="03050602040000000000" pitchFamily="66" charset="0"/>
              </a:rPr>
              <a:t>o</a:t>
            </a:r>
          </a:p>
          <a:p>
            <a:pPr>
              <a:lnSpc>
                <a:spcPct val="150000"/>
              </a:lnSpc>
            </a:pPr>
            <a:r>
              <a:rPr lang="en-GB" sz="2000" dirty="0">
                <a:latin typeface="Debbie Hepplewhite Print Font" panose="03050602040000000000" pitchFamily="66" charset="0"/>
              </a:rPr>
              <a:t>b</a:t>
            </a:r>
            <a:r>
              <a:rPr lang="en-GB" sz="2000" dirty="0" smtClean="0">
                <a:latin typeface="Debbie Hepplewhite Print Font" panose="03050602040000000000" pitchFamily="66" charset="0"/>
              </a:rPr>
              <a:t>ut</a:t>
            </a:r>
          </a:p>
          <a:p>
            <a:pPr>
              <a:lnSpc>
                <a:spcPct val="150000"/>
              </a:lnSpc>
            </a:pPr>
            <a:r>
              <a:rPr lang="en-GB" sz="2000" dirty="0" smtClean="0">
                <a:latin typeface="Debbie Hepplewhite Print Font" panose="03050602040000000000" pitchFamily="66" charset="0"/>
              </a:rPr>
              <a:t>if</a:t>
            </a:r>
            <a:endParaRPr lang="en-GB" dirty="0">
              <a:latin typeface="Debbie Hepplewhite Print Font" panose="03050602040000000000" pitchFamily="66" charset="0"/>
            </a:endParaRPr>
          </a:p>
          <a:p>
            <a:endParaRPr lang="en-GB" dirty="0" smtClean="0">
              <a:latin typeface="Debbie Hepplewhite Print Font" panose="03050602040000000000" pitchFamily="66" charset="0"/>
            </a:endParaRPr>
          </a:p>
          <a:p>
            <a:endParaRPr lang="en-GB" dirty="0">
              <a:latin typeface="Debbie Hepplewhite Print Font" panose="03050602040000000000" pitchFamily="66" charset="0"/>
            </a:endParaRPr>
          </a:p>
        </p:txBody>
      </p:sp>
    </p:spTree>
    <p:extLst>
      <p:ext uri="{BB962C8B-B14F-4D97-AF65-F5344CB8AC3E}">
        <p14:creationId xmlns:p14="http://schemas.microsoft.com/office/powerpoint/2010/main" val="786080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503" y="18260"/>
            <a:ext cx="12213771" cy="6382539"/>
          </a:xfrm>
        </p:spPr>
        <p:txBody>
          <a:bodyPr>
            <a:normAutofit/>
          </a:bodyPr>
          <a:lstStyle/>
          <a:p>
            <a:pPr>
              <a:lnSpc>
                <a:spcPct val="150000"/>
              </a:lnSpc>
            </a:pPr>
            <a:r>
              <a:rPr lang="en-GB" sz="4400" dirty="0" smtClean="0">
                <a:latin typeface="Debbie Hepplewhite Print Font" panose="03050602040000000000" pitchFamily="66" charset="0"/>
              </a:rPr>
              <a:t>Day 2</a:t>
            </a:r>
          </a:p>
          <a:p>
            <a:pPr>
              <a:lnSpc>
                <a:spcPct val="150000"/>
              </a:lnSpc>
            </a:pPr>
            <a:r>
              <a:rPr lang="en-GB" sz="3600" dirty="0" smtClean="0">
                <a:solidFill>
                  <a:srgbClr val="0070C0"/>
                </a:solidFill>
                <a:latin typeface="Debbie Hepplewhite Print Font" panose="03050602040000000000" pitchFamily="66" charset="0"/>
              </a:rPr>
              <a:t>Reading Comprehension!</a:t>
            </a:r>
          </a:p>
          <a:p>
            <a:pPr>
              <a:lnSpc>
                <a:spcPct val="150000"/>
              </a:lnSpc>
            </a:pPr>
            <a:r>
              <a:rPr lang="en-GB" sz="1800" dirty="0" smtClean="0">
                <a:latin typeface="Debbie Hepplewhite Print Font" panose="03050602040000000000" pitchFamily="66" charset="0"/>
              </a:rPr>
              <a:t>Task 1- Read the book</a:t>
            </a:r>
          </a:p>
          <a:p>
            <a:pPr>
              <a:lnSpc>
                <a:spcPct val="150000"/>
              </a:lnSpc>
            </a:pPr>
            <a:r>
              <a:rPr lang="en-GB" sz="1800" dirty="0" smtClean="0">
                <a:latin typeface="Debbie Hepplewhite Print Font" panose="03050602040000000000" pitchFamily="66" charset="0"/>
              </a:rPr>
              <a:t>Task 2- Answer the </a:t>
            </a:r>
            <a:r>
              <a:rPr lang="en-GB" sz="1800" dirty="0" smtClean="0">
                <a:latin typeface="Debbie Hepplewhite Print Font" panose="03050602040000000000" pitchFamily="66" charset="0"/>
              </a:rPr>
              <a:t>questions!</a:t>
            </a:r>
            <a:br>
              <a:rPr lang="en-GB" sz="1800" dirty="0" smtClean="0">
                <a:latin typeface="Debbie Hepplewhite Print Font" panose="03050602040000000000" pitchFamily="66" charset="0"/>
              </a:rPr>
            </a:br>
            <a:r>
              <a:rPr lang="en-GB" sz="1400" dirty="0" smtClean="0">
                <a:latin typeface="Debbie Hepplewhite Print Font" panose="03050602040000000000" pitchFamily="66" charset="0"/>
              </a:rPr>
              <a:t>Today </a:t>
            </a:r>
            <a:r>
              <a:rPr lang="en-GB" sz="1400" dirty="0" smtClean="0">
                <a:latin typeface="Debbie Hepplewhite Print Font" panose="03050602040000000000" pitchFamily="66" charset="0"/>
              </a:rPr>
              <a:t>you are going to read a book and answer questions about the text </a:t>
            </a:r>
            <a:br>
              <a:rPr lang="en-GB" sz="1400" dirty="0" smtClean="0">
                <a:latin typeface="Debbie Hepplewhite Print Font" panose="03050602040000000000" pitchFamily="66" charset="0"/>
              </a:rPr>
            </a:br>
            <a:r>
              <a:rPr lang="en-GB" sz="1400" dirty="0" smtClean="0">
                <a:latin typeface="Debbie Hepplewhite Print Font" panose="03050602040000000000" pitchFamily="66" charset="0"/>
              </a:rPr>
              <a:t>‘Escape in Egypt’ </a:t>
            </a:r>
            <a:endParaRPr lang="en-GB" sz="1400" dirty="0" smtClean="0">
              <a:latin typeface="Debbie Hepplewhite Print Font" panose="03050602040000000000" pitchFamily="66" charset="0"/>
            </a:endParaRPr>
          </a:p>
          <a:p>
            <a:pPr>
              <a:lnSpc>
                <a:spcPct val="150000"/>
              </a:lnSpc>
            </a:pPr>
            <a:r>
              <a:rPr lang="en-GB" sz="1400" dirty="0" smtClean="0">
                <a:latin typeface="Debbie Hepplewhite Print Font" panose="03050602040000000000" pitchFamily="66" charset="0"/>
              </a:rPr>
              <a:t>You can access the text via </a:t>
            </a:r>
            <a:r>
              <a:rPr lang="en-GB" sz="1400" dirty="0" err="1" smtClean="0">
                <a:latin typeface="Debbie Hepplewhite Print Font" panose="03050602040000000000" pitchFamily="66" charset="0"/>
              </a:rPr>
              <a:t>bugclub</a:t>
            </a:r>
            <a:r>
              <a:rPr lang="en-GB" sz="1400" dirty="0" smtClean="0">
                <a:latin typeface="Debbie Hepplewhite Print Font" panose="03050602040000000000" pitchFamily="66" charset="0"/>
              </a:rPr>
              <a:t> using your login details! </a:t>
            </a:r>
          </a:p>
          <a:p>
            <a:pPr>
              <a:lnSpc>
                <a:spcPct val="150000"/>
              </a:lnSpc>
            </a:pPr>
            <a:r>
              <a:rPr lang="en-GB" sz="1400" dirty="0" smtClean="0">
                <a:latin typeface="Debbie Hepplewhite Print Font" panose="03050602040000000000" pitchFamily="66" charset="0"/>
              </a:rPr>
              <a:t>Click the image below to follow the link!</a:t>
            </a:r>
          </a:p>
          <a:p>
            <a:pPr>
              <a:lnSpc>
                <a:spcPct val="150000"/>
              </a:lnSpc>
            </a:pPr>
            <a:endParaRPr lang="en-GB" sz="2000" dirty="0" smtClean="0">
              <a:latin typeface="Debbie Hepplewhite Print Font" panose="03050602040000000000" pitchFamily="66" charset="0"/>
            </a:endParaRPr>
          </a:p>
          <a:p>
            <a:pPr>
              <a:lnSpc>
                <a:spcPct val="150000"/>
              </a:lnSpc>
            </a:pPr>
            <a:endParaRPr lang="en-GB" sz="2000" dirty="0">
              <a:latin typeface="Debbie Hepplewhite Print Font" panose="03050602040000000000" pitchFamily="66" charset="0"/>
            </a:endParaRPr>
          </a:p>
          <a:p>
            <a:endParaRPr lang="en-GB" dirty="0" smtClean="0">
              <a:latin typeface="Debbie Hepplewhite Print Font" panose="03050602040000000000" pitchFamily="66" charset="0"/>
            </a:endParaRPr>
          </a:p>
          <a:p>
            <a:endParaRPr lang="en-GB" dirty="0">
              <a:latin typeface="Debbie Hepplewhite Print Font" panose="03050602040000000000" pitchFamily="66" charset="0"/>
            </a:endParaRPr>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565" y="4902146"/>
            <a:ext cx="1286308" cy="175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614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870</Words>
  <Application>Microsoft Office PowerPoint</Application>
  <PresentationFormat>Custom</PresentationFormat>
  <Paragraphs>111</Paragraphs>
  <Slides>22</Slides>
  <Notes>0</Notes>
  <HiddenSlides>0</HiddenSlides>
  <MMClips>12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Year 3 Home learning!  English</vt:lpstr>
      <vt:lpstr>This week..</vt:lpstr>
      <vt:lpstr>Day 1- Grammar</vt:lpstr>
      <vt:lpstr>Day 1- Grammar</vt:lpstr>
      <vt:lpstr>Day 1- Grammar</vt:lpstr>
      <vt:lpstr>Day 1- Grammar</vt:lpstr>
      <vt:lpstr>Day 1- Grammar</vt:lpstr>
      <vt:lpstr>PowerPoint Presentation</vt:lpstr>
      <vt:lpstr>PowerPoint Presentation</vt:lpstr>
      <vt:lpstr>PowerPoint Presentation</vt:lpstr>
      <vt:lpstr>Day 3</vt:lpstr>
      <vt:lpstr>Today we are going to look at different diary entries.</vt:lpstr>
      <vt:lpstr>These are the key features of a diary entry.</vt:lpstr>
      <vt:lpstr>Look at this diary entry, which key features can you find? Make a list in your book.</vt:lpstr>
      <vt:lpstr>PowerPoint Presentation</vt:lpstr>
      <vt:lpstr>Day 4</vt:lpstr>
      <vt:lpstr>Today we are going to think about the features of a diary entry. Can you remember what they are?</vt:lpstr>
      <vt:lpstr>Start with the date. Write in the past tense. Write in the first person - I, my, we, our Write as if you were there. Write in the order the events happened. Describe my feelings. Use time linking words - next, first, then, finally. Talk about where the events happened.  </vt:lpstr>
      <vt:lpstr>Read this diary entry. </vt:lpstr>
      <vt:lpstr>Draw this table in your book and then look back at the diary entry. Write all the key features you can find in the correct column. I have done one for you.</vt:lpstr>
      <vt:lpstr>Day 5</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learning!  English</dc:title>
  <dc:creator>Jessica Croot</dc:creator>
  <cp:lastModifiedBy>A Teacher</cp:lastModifiedBy>
  <cp:revision>24</cp:revision>
  <dcterms:created xsi:type="dcterms:W3CDTF">2020-09-16T07:55:07Z</dcterms:created>
  <dcterms:modified xsi:type="dcterms:W3CDTF">2020-09-25T07:17:32Z</dcterms:modified>
</cp:coreProperties>
</file>