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6"/>
  </p:notesMasterIdLst>
  <p:handoutMasterIdLst>
    <p:handoutMasterId r:id="rId7"/>
  </p:handoutMasterIdLst>
  <p:sldIdLst>
    <p:sldId id="264" r:id="rId2"/>
    <p:sldId id="286" r:id="rId3"/>
    <p:sldId id="311" r:id="rId4"/>
    <p:sldId id="310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13AA"/>
    <a:srgbClr val="253746"/>
    <a:srgbClr val="EA7600"/>
    <a:srgbClr val="9AF67A"/>
    <a:srgbClr val="85F45E"/>
    <a:srgbClr val="E7B8F6"/>
    <a:srgbClr val="F4D2FE"/>
    <a:srgbClr val="F7B635"/>
    <a:srgbClr val="E2AAF4"/>
    <a:srgbClr val="F1C6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73" autoAdjust="0"/>
    <p:restoredTop sz="88367" autoAdjust="0"/>
  </p:normalViewPr>
  <p:slideViewPr>
    <p:cSldViewPr snapToGrid="0">
      <p:cViewPr varScale="1">
        <p:scale>
          <a:sx n="60" d="100"/>
          <a:sy n="60" d="100"/>
        </p:scale>
        <p:origin x="1134" y="6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53" d="100"/>
          <a:sy n="53" d="100"/>
        </p:scale>
        <p:origin x="2844" y="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23DE30-A7BD-4FAF-BD70-A5A57B8B8A99}" type="datetimeFigureOut">
              <a:rPr lang="en-GB" smtClean="0"/>
              <a:t>18/06/2020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A258B1-1DD7-475B-A54B-CBC3FF4B63C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4787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ECC001-2C7A-4C2A-8B06-705CA02DC7C6}" type="datetimeFigureOut">
              <a:rPr lang="en-GB" smtClean="0"/>
              <a:t>18/06/2020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873E03-7F6C-40B1-9C82-92C8804404E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270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07408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69878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95530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>
                <a:solidFill>
                  <a:prstClr val="black"/>
                </a:solidFill>
              </a:rPr>
              <a:pPr/>
              <a:t>4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630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hamilton-trust.org.uk/maths/year-5-maths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FB96D1F-83BC-4887-89A5-175B6E6C68B9}"/>
              </a:ext>
            </a:extLst>
          </p:cNvPr>
          <p:cNvSpPr/>
          <p:nvPr userDrawn="1"/>
        </p:nvSpPr>
        <p:spPr>
          <a:xfrm>
            <a:off x="-53107" y="6221405"/>
            <a:ext cx="9197108" cy="657069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 b="1" dirty="0">
              <a:solidFill>
                <a:prstClr val="white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13BC91-F6D0-4DC8-B0B8-6E7E7FAB66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7E7D638D-B41C-46A9-87E5-34C770A46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43602" y="6367376"/>
            <a:ext cx="3086100" cy="365125"/>
          </a:xfrm>
        </p:spPr>
        <p:txBody>
          <a:bodyPr/>
          <a:lstStyle>
            <a:lvl1pPr>
              <a:defRPr sz="1200" b="0">
                <a:solidFill>
                  <a:srgbClr val="EA7600"/>
                </a:solidFill>
                <a:latin typeface="+mn-lt"/>
              </a:defRPr>
            </a:lvl1pPr>
          </a:lstStyle>
          <a:p>
            <a:pPr algn="r"/>
            <a:r>
              <a:rPr lang="en-GB" dirty="0"/>
              <a:t>Year 5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5D9A2E24-96C9-44BE-881E-97F4ADE19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185487" y="6367375"/>
            <a:ext cx="719921" cy="365125"/>
          </a:xfrm>
        </p:spPr>
        <p:txBody>
          <a:bodyPr/>
          <a:lstStyle>
            <a:lvl1pPr algn="ctr">
              <a:defRPr sz="1200" b="0">
                <a:solidFill>
                  <a:srgbClr val="EA7600"/>
                </a:solidFill>
                <a:latin typeface="+mn-lt"/>
              </a:defRPr>
            </a:lvl1pPr>
          </a:lstStyle>
          <a:p>
            <a:fld id="{BA0EE811-478C-4958-8104-2A70B5A1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89D1CB2-11BF-434A-9AE8-BEAF97E774D6}"/>
              </a:ext>
            </a:extLst>
          </p:cNvPr>
          <p:cNvSpPr/>
          <p:nvPr userDrawn="1"/>
        </p:nvSpPr>
        <p:spPr>
          <a:xfrm>
            <a:off x="810410" y="6390463"/>
            <a:ext cx="168135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>
                <a:solidFill>
                  <a:srgbClr val="EA7600"/>
                </a:solidFill>
              </a:rPr>
              <a:t>© </a:t>
            </a:r>
            <a:r>
              <a:rPr lang="en-GB" sz="1200" dirty="0">
                <a:solidFill>
                  <a:srgbClr val="EA7600"/>
                </a:solidFill>
                <a:hlinkClick r:id="rId2"/>
              </a:rPr>
              <a:t>hamilton-trust.org.uk</a:t>
            </a:r>
            <a:endParaRPr lang="en-GB" sz="1200" dirty="0">
              <a:solidFill>
                <a:srgbClr val="EA76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51EBB7B-6C39-48C7-850C-99BEC78CA16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8" y="6091747"/>
            <a:ext cx="775846" cy="721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453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bg1">
                <a:lumMod val="95000"/>
              </a:schemeClr>
            </a:gs>
            <a:gs pos="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>
                <a:solidFill>
                  <a:prstClr val="black">
                    <a:tint val="75000"/>
                  </a:prstClr>
                </a:solidFill>
              </a:rPr>
              <a:t>Year 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EE811-478C-4958-8104-2A70B5A1961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88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13" Type="http://schemas.microsoft.com/office/2007/relationships/media" Target="../media/media7.m4a"/><Relationship Id="rId18" Type="http://schemas.openxmlformats.org/officeDocument/2006/relationships/notesSlide" Target="../notesSlides/notesSlide1.xml"/><Relationship Id="rId3" Type="http://schemas.microsoft.com/office/2007/relationships/media" Target="../media/media2.m4a"/><Relationship Id="rId7" Type="http://schemas.microsoft.com/office/2007/relationships/media" Target="../media/media4.m4a"/><Relationship Id="rId12" Type="http://schemas.openxmlformats.org/officeDocument/2006/relationships/audio" Target="../media/media6.m4a"/><Relationship Id="rId17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6" Type="http://schemas.openxmlformats.org/officeDocument/2006/relationships/audio" Target="../media/media8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microsoft.com/office/2007/relationships/media" Target="../media/media6.m4a"/><Relationship Id="rId5" Type="http://schemas.microsoft.com/office/2007/relationships/media" Target="../media/media3.m4a"/><Relationship Id="rId15" Type="http://schemas.microsoft.com/office/2007/relationships/media" Target="../media/media8.m4a"/><Relationship Id="rId10" Type="http://schemas.openxmlformats.org/officeDocument/2006/relationships/audio" Target="../media/media5.m4a"/><Relationship Id="rId19" Type="http://schemas.openxmlformats.org/officeDocument/2006/relationships/image" Target="../media/image2.png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openxmlformats.org/officeDocument/2006/relationships/audio" Target="../media/media7.m4a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12.m4a"/><Relationship Id="rId13" Type="http://schemas.microsoft.com/office/2007/relationships/media" Target="../media/media15.m4a"/><Relationship Id="rId18" Type="http://schemas.openxmlformats.org/officeDocument/2006/relationships/notesSlide" Target="../notesSlides/notesSlide2.xml"/><Relationship Id="rId3" Type="http://schemas.microsoft.com/office/2007/relationships/media" Target="../media/media10.m4a"/><Relationship Id="rId7" Type="http://schemas.microsoft.com/office/2007/relationships/media" Target="../media/media12.m4a"/><Relationship Id="rId12" Type="http://schemas.openxmlformats.org/officeDocument/2006/relationships/audio" Target="../media/media14.m4a"/><Relationship Id="rId17" Type="http://schemas.openxmlformats.org/officeDocument/2006/relationships/slideLayout" Target="../slideLayouts/slideLayout1.xml"/><Relationship Id="rId2" Type="http://schemas.openxmlformats.org/officeDocument/2006/relationships/audio" Target="../media/media9.m4a"/><Relationship Id="rId16" Type="http://schemas.openxmlformats.org/officeDocument/2006/relationships/audio" Target="../media/media16.m4a"/><Relationship Id="rId1" Type="http://schemas.microsoft.com/office/2007/relationships/media" Target="../media/media9.m4a"/><Relationship Id="rId6" Type="http://schemas.openxmlformats.org/officeDocument/2006/relationships/audio" Target="../media/media11.m4a"/><Relationship Id="rId11" Type="http://schemas.microsoft.com/office/2007/relationships/media" Target="../media/media14.m4a"/><Relationship Id="rId5" Type="http://schemas.microsoft.com/office/2007/relationships/media" Target="../media/media11.m4a"/><Relationship Id="rId15" Type="http://schemas.microsoft.com/office/2007/relationships/media" Target="../media/media16.m4a"/><Relationship Id="rId10" Type="http://schemas.openxmlformats.org/officeDocument/2006/relationships/audio" Target="../media/media13.m4a"/><Relationship Id="rId19" Type="http://schemas.openxmlformats.org/officeDocument/2006/relationships/image" Target="../media/image2.png"/><Relationship Id="rId4" Type="http://schemas.openxmlformats.org/officeDocument/2006/relationships/audio" Target="../media/media10.m4a"/><Relationship Id="rId9" Type="http://schemas.microsoft.com/office/2007/relationships/media" Target="../media/media13.m4a"/><Relationship Id="rId14" Type="http://schemas.openxmlformats.org/officeDocument/2006/relationships/audio" Target="../media/media15.m4a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20.m4a"/><Relationship Id="rId13" Type="http://schemas.microsoft.com/office/2007/relationships/media" Target="../media/media23.m4a"/><Relationship Id="rId18" Type="http://schemas.openxmlformats.org/officeDocument/2006/relationships/notesSlide" Target="../notesSlides/notesSlide3.xml"/><Relationship Id="rId3" Type="http://schemas.microsoft.com/office/2007/relationships/media" Target="../media/media18.m4a"/><Relationship Id="rId7" Type="http://schemas.microsoft.com/office/2007/relationships/media" Target="../media/media20.m4a"/><Relationship Id="rId12" Type="http://schemas.openxmlformats.org/officeDocument/2006/relationships/audio" Target="../media/media22.m4a"/><Relationship Id="rId17" Type="http://schemas.openxmlformats.org/officeDocument/2006/relationships/slideLayout" Target="../slideLayouts/slideLayout1.xml"/><Relationship Id="rId2" Type="http://schemas.openxmlformats.org/officeDocument/2006/relationships/audio" Target="../media/media17.m4a"/><Relationship Id="rId16" Type="http://schemas.openxmlformats.org/officeDocument/2006/relationships/audio" Target="../media/media24.m4a"/><Relationship Id="rId1" Type="http://schemas.microsoft.com/office/2007/relationships/media" Target="../media/media17.m4a"/><Relationship Id="rId6" Type="http://schemas.openxmlformats.org/officeDocument/2006/relationships/audio" Target="../media/media19.m4a"/><Relationship Id="rId11" Type="http://schemas.microsoft.com/office/2007/relationships/media" Target="../media/media22.m4a"/><Relationship Id="rId5" Type="http://schemas.microsoft.com/office/2007/relationships/media" Target="../media/media19.m4a"/><Relationship Id="rId15" Type="http://schemas.microsoft.com/office/2007/relationships/media" Target="../media/media24.m4a"/><Relationship Id="rId10" Type="http://schemas.openxmlformats.org/officeDocument/2006/relationships/audio" Target="../media/media21.m4a"/><Relationship Id="rId19" Type="http://schemas.openxmlformats.org/officeDocument/2006/relationships/image" Target="../media/image2.png"/><Relationship Id="rId4" Type="http://schemas.openxmlformats.org/officeDocument/2006/relationships/audio" Target="../media/media18.m4a"/><Relationship Id="rId9" Type="http://schemas.microsoft.com/office/2007/relationships/media" Target="../media/media21.m4a"/><Relationship Id="rId14" Type="http://schemas.openxmlformats.org/officeDocument/2006/relationships/audio" Target="../media/media23.m4a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28.m4a"/><Relationship Id="rId13" Type="http://schemas.openxmlformats.org/officeDocument/2006/relationships/image" Target="../media/image2.png"/><Relationship Id="rId3" Type="http://schemas.microsoft.com/office/2007/relationships/media" Target="../media/media26.m4a"/><Relationship Id="rId7" Type="http://schemas.microsoft.com/office/2007/relationships/media" Target="../media/media28.m4a"/><Relationship Id="rId12" Type="http://schemas.openxmlformats.org/officeDocument/2006/relationships/notesSlide" Target="../notesSlides/notesSlide4.xml"/><Relationship Id="rId2" Type="http://schemas.openxmlformats.org/officeDocument/2006/relationships/audio" Target="../media/media25.m4a"/><Relationship Id="rId1" Type="http://schemas.microsoft.com/office/2007/relationships/media" Target="../media/media25.m4a"/><Relationship Id="rId6" Type="http://schemas.openxmlformats.org/officeDocument/2006/relationships/audio" Target="../media/media27.m4a"/><Relationship Id="rId11" Type="http://schemas.openxmlformats.org/officeDocument/2006/relationships/slideLayout" Target="../slideLayouts/slideLayout1.xml"/><Relationship Id="rId5" Type="http://schemas.microsoft.com/office/2007/relationships/media" Target="../media/media27.m4a"/><Relationship Id="rId10" Type="http://schemas.openxmlformats.org/officeDocument/2006/relationships/audio" Target="../media/media29.m4a"/><Relationship Id="rId4" Type="http://schemas.openxmlformats.org/officeDocument/2006/relationships/audio" Target="../media/media26.m4a"/><Relationship Id="rId9" Type="http://schemas.microsoft.com/office/2007/relationships/media" Target="../media/media29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>
            <a:extLst>
              <a:ext uri="{FF2B5EF4-FFF2-40B4-BE49-F238E27FC236}">
                <a16:creationId xmlns:a16="http://schemas.microsoft.com/office/drawing/2014/main" id="{596AE3A8-6938-4AC2-AFB1-B93770F4F6F2}"/>
              </a:ext>
            </a:extLst>
          </p:cNvPr>
          <p:cNvSpPr txBox="1"/>
          <p:nvPr/>
        </p:nvSpPr>
        <p:spPr>
          <a:xfrm>
            <a:off x="4071686" y="4051045"/>
            <a:ext cx="69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dirty="0">
                <a:solidFill>
                  <a:srgbClr val="C00000"/>
                </a:solidFill>
                <a:latin typeface="Calibri" panose="020F0502020204030204"/>
              </a:rPr>
              <a:t> 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7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16E5E31-094D-4E1D-B7CB-D8EE76837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1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E6510A1-DB38-47CC-A4AB-D442994B6403}"/>
              </a:ext>
            </a:extLst>
          </p:cNvPr>
          <p:cNvSpPr txBox="1"/>
          <p:nvPr/>
        </p:nvSpPr>
        <p:spPr>
          <a:xfrm>
            <a:off x="1316996" y="695061"/>
            <a:ext cx="66255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>
                <a:srgbClr val="EA7600"/>
              </a:buClr>
              <a:defRPr/>
            </a:pPr>
            <a:r>
              <a:rPr lang="en-GB" sz="2000" b="1" kern="0" dirty="0">
                <a:solidFill>
                  <a:srgbClr val="333F50"/>
                </a:solidFill>
                <a:latin typeface="Calibri" panose="020F0502020204030204"/>
              </a:rPr>
              <a:t>Let’s try finding </a:t>
            </a:r>
            <a:r>
              <a:rPr lang="en-GB" sz="2000" b="1" kern="0" dirty="0">
                <a:solidFill>
                  <a:srgbClr val="7030A0"/>
                </a:solidFill>
              </a:rPr>
              <a:t>6345 + 1587 </a:t>
            </a:r>
            <a:r>
              <a:rPr lang="en-GB" sz="2000" b="1" kern="0" dirty="0">
                <a:solidFill>
                  <a:srgbClr val="333F50"/>
                </a:solidFill>
              </a:rPr>
              <a:t>using 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333F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compact column addition. 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3E9D3BF-57BE-4392-AD64-E49A5F291752}"/>
              </a:ext>
            </a:extLst>
          </p:cNvPr>
          <p:cNvGrpSpPr/>
          <p:nvPr/>
        </p:nvGrpSpPr>
        <p:grpSpPr>
          <a:xfrm>
            <a:off x="2013992" y="2505109"/>
            <a:ext cx="3781054" cy="1530413"/>
            <a:chOff x="2950233" y="2158588"/>
            <a:chExt cx="3781054" cy="1530413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01E7C67-98A7-4CC4-8AD1-D7C95F25FDB8}"/>
                </a:ext>
              </a:extLst>
            </p:cNvPr>
            <p:cNvSpPr/>
            <p:nvPr/>
          </p:nvSpPr>
          <p:spPr>
            <a:xfrm>
              <a:off x="2950233" y="2158588"/>
              <a:ext cx="3781054" cy="10542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371600" marR="0" lvl="0" indent="0" algn="l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Calibri" panose="020F0502020204030204" pitchFamily="34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           6 3 4 5</a:t>
              </a:r>
              <a:endPara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endParaRPr>
            </a:p>
            <a:p>
              <a:pPr marL="1371600" marR="0" lvl="0" indent="0" algn="l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Calibri" panose="020F0502020204030204" pitchFamily="34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      +   1 5 8 7</a:t>
              </a: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939F264B-D2C1-4952-A09F-BB263FAB975A}"/>
                </a:ext>
              </a:extLst>
            </p:cNvPr>
            <p:cNvCxnSpPr>
              <a:cxnSpLocks/>
            </p:cNvCxnSpPr>
            <p:nvPr/>
          </p:nvCxnSpPr>
          <p:spPr>
            <a:xfrm>
              <a:off x="4989538" y="3689001"/>
              <a:ext cx="1532743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05272601-E024-44AC-8EAF-C6D08345FA5A}"/>
              </a:ext>
            </a:extLst>
          </p:cNvPr>
          <p:cNvSpPr txBox="1"/>
          <p:nvPr/>
        </p:nvSpPr>
        <p:spPr>
          <a:xfrm>
            <a:off x="4592146" y="4041176"/>
            <a:ext cx="5405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dirty="0">
                <a:solidFill>
                  <a:srgbClr val="C00000"/>
                </a:solidFill>
                <a:latin typeface="Calibri" panose="020F0502020204030204"/>
              </a:rPr>
              <a:t>9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9A54A38-CE24-4940-83F7-9C1F015A8285}"/>
              </a:ext>
            </a:extLst>
          </p:cNvPr>
          <p:cNvGrpSpPr/>
          <p:nvPr/>
        </p:nvGrpSpPr>
        <p:grpSpPr>
          <a:xfrm>
            <a:off x="4821665" y="3532888"/>
            <a:ext cx="1020789" cy="1030637"/>
            <a:chOff x="5540135" y="3671542"/>
            <a:chExt cx="1020789" cy="1030637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CD4561C-4AEA-4C28-9C91-7E6B67B478F5}"/>
                </a:ext>
              </a:extLst>
            </p:cNvPr>
            <p:cNvSpPr txBox="1"/>
            <p:nvPr/>
          </p:nvSpPr>
          <p:spPr>
            <a:xfrm>
              <a:off x="5540135" y="3671542"/>
              <a:ext cx="54059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800" b="1" dirty="0">
                  <a:solidFill>
                    <a:srgbClr val="4472C4"/>
                  </a:solidFill>
                  <a:latin typeface="Calibri" panose="020F0502020204030204"/>
                </a:rPr>
                <a:t>1</a:t>
              </a:r>
              <a:endPara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478372FB-B094-4B40-A3EA-A697F43C5970}"/>
                </a:ext>
              </a:extLst>
            </p:cNvPr>
            <p:cNvSpPr txBox="1"/>
            <p:nvPr/>
          </p:nvSpPr>
          <p:spPr>
            <a:xfrm>
              <a:off x="5825704" y="4178959"/>
              <a:ext cx="7352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800" b="1" dirty="0">
                  <a:solidFill>
                    <a:srgbClr val="C00000"/>
                  </a:solidFill>
                  <a:latin typeface="Calibri" panose="020F0502020204030204"/>
                </a:rPr>
                <a:t>2</a:t>
              </a:r>
              <a:endPara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sp>
        <p:nvSpPr>
          <p:cNvPr id="40" name="Speech Bubble: Rectangle with Corners Rounded 39">
            <a:extLst>
              <a:ext uri="{FF2B5EF4-FFF2-40B4-BE49-F238E27FC236}">
                <a16:creationId xmlns:a16="http://schemas.microsoft.com/office/drawing/2014/main" id="{B12EFDB0-813C-4BBB-84C6-A21DAF20E4B2}"/>
              </a:ext>
            </a:extLst>
          </p:cNvPr>
          <p:cNvSpPr/>
          <p:nvPr/>
        </p:nvSpPr>
        <p:spPr>
          <a:xfrm>
            <a:off x="219440" y="2824062"/>
            <a:ext cx="2738094" cy="1108263"/>
          </a:xfrm>
          <a:prstGeom prst="wedgeRoundRectCallout">
            <a:avLst>
              <a:gd name="adj1" fmla="val 87158"/>
              <a:gd name="adj2" fmla="val 36996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Remember to leave a blank row above the answer line.</a:t>
            </a:r>
            <a:endParaRPr kumimoji="0" lang="en-GB" b="1" i="1" u="none" strike="noStrike" kern="1200" cap="none" spc="0" normalizeH="0" baseline="0" noProof="0" dirty="0">
              <a:ln>
                <a:noFill/>
              </a:ln>
              <a:solidFill>
                <a:srgbClr val="25374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Speech Bubble: Rectangle with Corners Rounded 40">
            <a:extLst>
              <a:ext uri="{FF2B5EF4-FFF2-40B4-BE49-F238E27FC236}">
                <a16:creationId xmlns:a16="http://schemas.microsoft.com/office/drawing/2014/main" id="{F652AC4B-3877-4BC4-BCE0-294D59705E81}"/>
              </a:ext>
            </a:extLst>
          </p:cNvPr>
          <p:cNvSpPr/>
          <p:nvPr/>
        </p:nvSpPr>
        <p:spPr>
          <a:xfrm>
            <a:off x="6102033" y="2361580"/>
            <a:ext cx="1840546" cy="461665"/>
          </a:xfrm>
          <a:prstGeom prst="wedgeRoundRectCallout">
            <a:avLst>
              <a:gd name="adj1" fmla="val -84802"/>
              <a:gd name="adj2" fmla="val 35784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Add the 1s.</a:t>
            </a:r>
            <a:endParaRPr kumimoji="0" lang="en-GB" b="1" i="1" u="none" strike="noStrike" kern="1200" cap="none" spc="0" normalizeH="0" baseline="0" noProof="0" dirty="0">
              <a:ln>
                <a:noFill/>
              </a:ln>
              <a:solidFill>
                <a:srgbClr val="25374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Speech Bubble: Rectangle with Corners Rounded 41">
            <a:extLst>
              <a:ext uri="{FF2B5EF4-FFF2-40B4-BE49-F238E27FC236}">
                <a16:creationId xmlns:a16="http://schemas.microsoft.com/office/drawing/2014/main" id="{D7CB2545-F375-40F0-859C-909A2F0DC012}"/>
              </a:ext>
            </a:extLst>
          </p:cNvPr>
          <p:cNvSpPr/>
          <p:nvPr/>
        </p:nvSpPr>
        <p:spPr>
          <a:xfrm>
            <a:off x="5130077" y="1766371"/>
            <a:ext cx="1840546" cy="481609"/>
          </a:xfrm>
          <a:prstGeom prst="wedgeRoundRectCallout">
            <a:avLst>
              <a:gd name="adj1" fmla="val -48636"/>
              <a:gd name="adj2" fmla="val 103282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srgbClr val="253746"/>
                </a:solidFill>
                <a:latin typeface="Calibri" panose="020F0502020204030204"/>
              </a:rPr>
              <a:t>Add the 10s.</a:t>
            </a:r>
            <a:endParaRPr kumimoji="0" lang="en-GB" b="1" i="1" u="none" strike="noStrike" kern="1200" cap="none" spc="0" normalizeH="0" baseline="0" noProof="0" dirty="0">
              <a:ln>
                <a:noFill/>
              </a:ln>
              <a:solidFill>
                <a:srgbClr val="25374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Speech Bubble: Rectangle with Corners Rounded 42">
            <a:extLst>
              <a:ext uri="{FF2B5EF4-FFF2-40B4-BE49-F238E27FC236}">
                <a16:creationId xmlns:a16="http://schemas.microsoft.com/office/drawing/2014/main" id="{096EDD46-06F3-42FA-981C-9791ABAF88F9}"/>
              </a:ext>
            </a:extLst>
          </p:cNvPr>
          <p:cNvSpPr/>
          <p:nvPr/>
        </p:nvSpPr>
        <p:spPr>
          <a:xfrm>
            <a:off x="3577839" y="1697992"/>
            <a:ext cx="1840546" cy="481609"/>
          </a:xfrm>
          <a:prstGeom prst="wedgeRoundRectCallout">
            <a:avLst>
              <a:gd name="adj1" fmla="val -598"/>
              <a:gd name="adj2" fmla="val 91419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srgbClr val="253746"/>
                </a:solidFill>
                <a:latin typeface="Calibri" panose="020F0502020204030204"/>
              </a:rPr>
              <a:t>Add the 100s.</a:t>
            </a:r>
            <a:endParaRPr kumimoji="0" lang="en-GB" b="1" i="1" u="none" strike="noStrike" kern="1200" cap="none" spc="0" normalizeH="0" baseline="0" noProof="0" dirty="0">
              <a:ln>
                <a:noFill/>
              </a:ln>
              <a:solidFill>
                <a:srgbClr val="25374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Speech Bubble: Rectangle with Corners Rounded 43">
            <a:extLst>
              <a:ext uri="{FF2B5EF4-FFF2-40B4-BE49-F238E27FC236}">
                <a16:creationId xmlns:a16="http://schemas.microsoft.com/office/drawing/2014/main" id="{08A10B40-1E00-45E7-B932-73380E2BEC04}"/>
              </a:ext>
            </a:extLst>
          </p:cNvPr>
          <p:cNvSpPr/>
          <p:nvPr/>
        </p:nvSpPr>
        <p:spPr>
          <a:xfrm>
            <a:off x="2096384" y="1861182"/>
            <a:ext cx="1840546" cy="481609"/>
          </a:xfrm>
          <a:prstGeom prst="wedgeRoundRectCallout">
            <a:avLst>
              <a:gd name="adj1" fmla="val 55673"/>
              <a:gd name="adj2" fmla="val 112349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srgbClr val="253746"/>
                </a:solidFill>
                <a:latin typeface="Calibri" panose="020F0502020204030204"/>
              </a:rPr>
              <a:t>Add the 1000s.</a:t>
            </a:r>
            <a:endParaRPr kumimoji="0" lang="en-GB" b="1" i="1" u="none" strike="noStrike" kern="1200" cap="none" spc="0" normalizeH="0" baseline="0" noProof="0" dirty="0">
              <a:ln>
                <a:noFill/>
              </a:ln>
              <a:solidFill>
                <a:srgbClr val="25374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317AEDE3-09F7-4CD4-8CFC-B986DFEF5975}"/>
              </a:ext>
            </a:extLst>
          </p:cNvPr>
          <p:cNvGrpSpPr/>
          <p:nvPr/>
        </p:nvGrpSpPr>
        <p:grpSpPr>
          <a:xfrm>
            <a:off x="4562311" y="3524885"/>
            <a:ext cx="749274" cy="1056934"/>
            <a:chOff x="5320143" y="3537878"/>
            <a:chExt cx="749274" cy="1056934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AEE2A674-7768-41D4-B4B9-B05D63203F12}"/>
                </a:ext>
              </a:extLst>
            </p:cNvPr>
            <p:cNvSpPr txBox="1"/>
            <p:nvPr/>
          </p:nvSpPr>
          <p:spPr>
            <a:xfrm>
              <a:off x="5528826" y="4071592"/>
              <a:ext cx="54059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800" b="1" dirty="0">
                  <a:solidFill>
                    <a:srgbClr val="C00000"/>
                  </a:solidFill>
                  <a:latin typeface="Calibri" panose="020F0502020204030204"/>
                </a:rPr>
                <a:t> </a:t>
              </a:r>
              <a:r>
                <a:rPr kumimoji="0" lang="en-GB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F82D4EE8-93CD-4726-A31B-5422F290DF76}"/>
                </a:ext>
              </a:extLst>
            </p:cNvPr>
            <p:cNvSpPr txBox="1"/>
            <p:nvPr/>
          </p:nvSpPr>
          <p:spPr>
            <a:xfrm>
              <a:off x="5320143" y="3537878"/>
              <a:ext cx="54059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800" b="1" noProof="0" dirty="0">
                  <a:solidFill>
                    <a:srgbClr val="4472C4"/>
                  </a:solidFill>
                  <a:latin typeface="Calibri" panose="020F0502020204030204"/>
                </a:rPr>
                <a:t>1</a:t>
              </a:r>
              <a:endPara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C4FC065A-F9C5-452B-AB54-1E03745FAFD0}"/>
              </a:ext>
            </a:extLst>
          </p:cNvPr>
          <p:cNvSpPr txBox="1"/>
          <p:nvPr/>
        </p:nvSpPr>
        <p:spPr>
          <a:xfrm>
            <a:off x="116681" y="138645"/>
            <a:ext cx="88712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Revise column addition of whole numbers.</a:t>
            </a:r>
          </a:p>
        </p:txBody>
      </p:sp>
      <p:pic>
        <p:nvPicPr>
          <p:cNvPr id="2" name="Online Media 1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3A661DC7-FA4F-F646-AD17-B4D4FBEA866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9594850" y="138645"/>
            <a:ext cx="812800" cy="812800"/>
          </a:xfrm>
          <a:prstGeom prst="rect">
            <a:avLst/>
          </a:prstGeom>
        </p:spPr>
      </p:pic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5FD003FA-37CF-134C-87E7-D13D9773378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9648307" y="1243943"/>
            <a:ext cx="812800" cy="812800"/>
          </a:xfrm>
          <a:prstGeom prst="rect">
            <a:avLst/>
          </a:prstGeom>
        </p:spPr>
      </p:pic>
      <p:pic>
        <p:nvPicPr>
          <p:cNvPr id="4" name="Online Media 3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81122D55-80E3-BF43-A4F2-1A49C3FC3B4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9602044" y="2213668"/>
            <a:ext cx="812800" cy="812800"/>
          </a:xfrm>
          <a:prstGeom prst="rect">
            <a:avLst/>
          </a:prstGeom>
        </p:spPr>
      </p:pic>
      <p:pic>
        <p:nvPicPr>
          <p:cNvPr id="5" name="Online Media 4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84870CD1-0AFE-584C-8ADC-E4EED5351D84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9579184" y="3152972"/>
            <a:ext cx="812800" cy="812800"/>
          </a:xfrm>
          <a:prstGeom prst="rect">
            <a:avLst/>
          </a:prstGeom>
        </p:spPr>
      </p:pic>
      <p:pic>
        <p:nvPicPr>
          <p:cNvPr id="6" name="Online Media 5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27884B93-B194-A74A-8DA4-1CB252A3ED54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9243648" y="3965772"/>
            <a:ext cx="812800" cy="812800"/>
          </a:xfrm>
          <a:prstGeom prst="rect">
            <a:avLst/>
          </a:prstGeom>
        </p:spPr>
      </p:pic>
      <p:pic>
        <p:nvPicPr>
          <p:cNvPr id="7" name="Online Media 6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5B71401F-F36D-C247-B6C3-F18F3736BEA1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9817816" y="4778572"/>
            <a:ext cx="812800" cy="812800"/>
          </a:xfrm>
          <a:prstGeom prst="rect">
            <a:avLst/>
          </a:prstGeom>
        </p:spPr>
      </p:pic>
      <p:pic>
        <p:nvPicPr>
          <p:cNvPr id="8" name="Online Media 7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D6E81100-DF23-5843-956B-69274D88B647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9666388" y="5760899"/>
            <a:ext cx="812800" cy="812800"/>
          </a:xfrm>
          <a:prstGeom prst="rect">
            <a:avLst/>
          </a:prstGeom>
        </p:spPr>
      </p:pic>
      <p:pic>
        <p:nvPicPr>
          <p:cNvPr id="10" name="Online Media 9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4761953B-28A4-7746-8B35-F5FAAE0C0E83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9602044" y="6451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691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60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98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420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4208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1405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4058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554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46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477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778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418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3" grpId="0"/>
      <p:bldP spid="32" grpId="0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16E5E31-094D-4E1D-B7CB-D8EE76837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2</a:t>
            </a:fld>
            <a:endParaRPr lang="en-GB" dirty="0">
              <a:solidFill>
                <a:srgbClr val="EA7600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E315F64-F190-4E30-9D11-6E00A3D8EE39}"/>
              </a:ext>
            </a:extLst>
          </p:cNvPr>
          <p:cNvGrpSpPr/>
          <p:nvPr/>
        </p:nvGrpSpPr>
        <p:grpSpPr>
          <a:xfrm>
            <a:off x="1958910" y="2912478"/>
            <a:ext cx="3781054" cy="1530413"/>
            <a:chOff x="2950233" y="2158588"/>
            <a:chExt cx="3781054" cy="1530413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DDEBCDE-80F5-419B-A877-E820531089C4}"/>
                </a:ext>
              </a:extLst>
            </p:cNvPr>
            <p:cNvSpPr/>
            <p:nvPr/>
          </p:nvSpPr>
          <p:spPr>
            <a:xfrm>
              <a:off x="2950233" y="2158588"/>
              <a:ext cx="3781054" cy="10542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371600" marR="0" lvl="0" indent="0" algn="l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Calibri" panose="020F0502020204030204" pitchFamily="34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          4 5 7 8 2 </a:t>
              </a:r>
              <a:endPara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endParaRPr>
            </a:p>
            <a:p>
              <a:pPr marL="1371600" marR="0" lvl="0" indent="0" algn="l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Calibri" panose="020F0502020204030204" pitchFamily="34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      +  5 2 4 7 6</a:t>
              </a: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53B9C8A-D09C-4BE8-A729-F8E37AA0CC5D}"/>
                </a:ext>
              </a:extLst>
            </p:cNvPr>
            <p:cNvCxnSpPr>
              <a:cxnSpLocks/>
            </p:cNvCxnSpPr>
            <p:nvPr/>
          </p:nvCxnSpPr>
          <p:spPr>
            <a:xfrm>
              <a:off x="5086574" y="3689001"/>
              <a:ext cx="1539225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0E8D51EE-BE36-4138-821F-B9F209C74DB6}"/>
              </a:ext>
            </a:extLst>
          </p:cNvPr>
          <p:cNvSpPr txBox="1"/>
          <p:nvPr/>
        </p:nvSpPr>
        <p:spPr>
          <a:xfrm>
            <a:off x="3885680" y="4442891"/>
            <a:ext cx="69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dirty="0">
                <a:solidFill>
                  <a:srgbClr val="C00000"/>
                </a:solidFill>
                <a:latin typeface="Calibri" panose="020F0502020204030204"/>
              </a:rPr>
              <a:t> 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9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9BEA214-BD48-4B0E-A5B4-BD859D658D65}"/>
              </a:ext>
            </a:extLst>
          </p:cNvPr>
          <p:cNvGrpSpPr/>
          <p:nvPr/>
        </p:nvGrpSpPr>
        <p:grpSpPr>
          <a:xfrm>
            <a:off x="4914171" y="3926914"/>
            <a:ext cx="1020789" cy="1044705"/>
            <a:chOff x="5540135" y="3601202"/>
            <a:chExt cx="1020789" cy="1044705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A599367-D0DA-481A-8B96-5C697FDAD0DD}"/>
                </a:ext>
              </a:extLst>
            </p:cNvPr>
            <p:cNvSpPr txBox="1"/>
            <p:nvPr/>
          </p:nvSpPr>
          <p:spPr>
            <a:xfrm>
              <a:off x="5540135" y="3601202"/>
              <a:ext cx="54059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4D27302-A6C2-4418-9AE4-9995A90C3E36}"/>
                </a:ext>
              </a:extLst>
            </p:cNvPr>
            <p:cNvSpPr txBox="1"/>
            <p:nvPr/>
          </p:nvSpPr>
          <p:spPr>
            <a:xfrm>
              <a:off x="5825704" y="4122687"/>
              <a:ext cx="7352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8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87159C7-825D-46D0-894A-377D0B71E0A4}"/>
              </a:ext>
            </a:extLst>
          </p:cNvPr>
          <p:cNvGrpSpPr/>
          <p:nvPr/>
        </p:nvGrpSpPr>
        <p:grpSpPr>
          <a:xfrm>
            <a:off x="4222214" y="3924137"/>
            <a:ext cx="1271109" cy="1048521"/>
            <a:chOff x="3308230" y="3414851"/>
            <a:chExt cx="1271109" cy="1048521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C69FD4E-7C50-4795-A248-9A1C87C427ED}"/>
                </a:ext>
              </a:extLst>
            </p:cNvPr>
            <p:cNvSpPr txBox="1"/>
            <p:nvPr/>
          </p:nvSpPr>
          <p:spPr>
            <a:xfrm>
              <a:off x="4038748" y="3940152"/>
              <a:ext cx="54059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2B2222E-EC35-4E8B-8393-7C3409D14CD1}"/>
                </a:ext>
              </a:extLst>
            </p:cNvPr>
            <p:cNvSpPr txBox="1"/>
            <p:nvPr/>
          </p:nvSpPr>
          <p:spPr>
            <a:xfrm>
              <a:off x="3308230" y="3414851"/>
              <a:ext cx="12023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800" b="1" noProof="0" dirty="0">
                  <a:solidFill>
                    <a:srgbClr val="C00000"/>
                  </a:solidFill>
                  <a:latin typeface="Calibri" panose="020F0502020204030204"/>
                </a:rPr>
                <a:t>      </a:t>
              </a:r>
              <a:r>
                <a:rPr lang="en-GB" sz="2800" b="1" noProof="0" dirty="0">
                  <a:solidFill>
                    <a:schemeClr val="accent1"/>
                  </a:solidFill>
                  <a:latin typeface="Calibri" panose="020F0502020204030204"/>
                </a:rPr>
                <a:t>1</a:t>
              </a:r>
              <a:endPara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512305C-728C-45D9-8A55-C8FDDA45C0CF}"/>
              </a:ext>
            </a:extLst>
          </p:cNvPr>
          <p:cNvGrpSpPr/>
          <p:nvPr/>
        </p:nvGrpSpPr>
        <p:grpSpPr>
          <a:xfrm>
            <a:off x="4153362" y="3954383"/>
            <a:ext cx="806435" cy="1017236"/>
            <a:chOff x="8296385" y="4272641"/>
            <a:chExt cx="806435" cy="1017236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4F3D2E2-DCD6-4CF1-9D8A-ACDAB785508D}"/>
                </a:ext>
              </a:extLst>
            </p:cNvPr>
            <p:cNvSpPr txBox="1"/>
            <p:nvPr/>
          </p:nvSpPr>
          <p:spPr>
            <a:xfrm>
              <a:off x="8562229" y="4766657"/>
              <a:ext cx="54059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8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534EE73-0792-4ACA-94EB-8380105C3D80}"/>
                </a:ext>
              </a:extLst>
            </p:cNvPr>
            <p:cNvSpPr txBox="1"/>
            <p:nvPr/>
          </p:nvSpPr>
          <p:spPr>
            <a:xfrm>
              <a:off x="8296385" y="4272641"/>
              <a:ext cx="54059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7CF8BD6-E522-4E9C-BF47-21C13FC22700}"/>
              </a:ext>
            </a:extLst>
          </p:cNvPr>
          <p:cNvGrpSpPr/>
          <p:nvPr/>
        </p:nvGrpSpPr>
        <p:grpSpPr>
          <a:xfrm>
            <a:off x="4426323" y="3915855"/>
            <a:ext cx="716917" cy="1050256"/>
            <a:chOff x="8559780" y="4338349"/>
            <a:chExt cx="716917" cy="1050256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4940C62-00B6-42F1-9E29-4507CEA98D7F}"/>
                </a:ext>
              </a:extLst>
            </p:cNvPr>
            <p:cNvSpPr txBox="1"/>
            <p:nvPr/>
          </p:nvSpPr>
          <p:spPr>
            <a:xfrm>
              <a:off x="8559780" y="4338349"/>
              <a:ext cx="54059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800" b="1" noProof="0" dirty="0">
                  <a:solidFill>
                    <a:schemeClr val="accent1"/>
                  </a:solidFill>
                  <a:latin typeface="Calibri" panose="020F0502020204030204"/>
                </a:rPr>
                <a:t>1</a:t>
              </a:r>
              <a:r>
                <a:rPr lang="en-GB" sz="2800" b="1" noProof="0" dirty="0">
                  <a:solidFill>
                    <a:srgbClr val="C00000"/>
                  </a:solidFill>
                  <a:latin typeface="Calibri" panose="020F0502020204030204"/>
                </a:rPr>
                <a:t> </a:t>
              </a:r>
              <a:endPara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9A458F1-7618-473F-AEF8-A60B55527A20}"/>
                </a:ext>
              </a:extLst>
            </p:cNvPr>
            <p:cNvSpPr txBox="1"/>
            <p:nvPr/>
          </p:nvSpPr>
          <p:spPr>
            <a:xfrm>
              <a:off x="8736106" y="4865385"/>
              <a:ext cx="54059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800" b="1" noProof="0" dirty="0">
                  <a:solidFill>
                    <a:srgbClr val="C00000"/>
                  </a:solidFill>
                  <a:latin typeface="Calibri" panose="020F0502020204030204"/>
                </a:rPr>
                <a:t> 2</a:t>
              </a:r>
              <a:endPara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46C06407-030E-47D7-AC1B-3327AAEB6730}"/>
              </a:ext>
            </a:extLst>
          </p:cNvPr>
          <p:cNvSpPr txBox="1"/>
          <p:nvPr/>
        </p:nvSpPr>
        <p:spPr>
          <a:xfrm>
            <a:off x="116681" y="138645"/>
            <a:ext cx="88712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Revise column addition of whole numbers.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BC8EA8D-41B4-4DED-9E1A-D853A1FA1D65}"/>
              </a:ext>
            </a:extLst>
          </p:cNvPr>
          <p:cNvSpPr txBox="1"/>
          <p:nvPr/>
        </p:nvSpPr>
        <p:spPr>
          <a:xfrm>
            <a:off x="455833" y="662003"/>
            <a:ext cx="8370761" cy="772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Aft>
                <a:spcPts val="500"/>
              </a:spcAft>
              <a:buClr>
                <a:srgbClr val="EA7600"/>
              </a:buClr>
              <a:defRPr/>
            </a:pPr>
            <a:r>
              <a:rPr lang="en-GB" sz="2000" b="1" kern="0" dirty="0">
                <a:solidFill>
                  <a:srgbClr val="333F50"/>
                </a:solidFill>
                <a:latin typeface="Calibri" panose="020F0502020204030204"/>
              </a:rPr>
              <a:t>We’ll calculate </a:t>
            </a:r>
            <a:r>
              <a:rPr lang="en-GB" sz="2000" b="1" kern="0" dirty="0">
                <a:solidFill>
                  <a:srgbClr val="FF0000"/>
                </a:solidFill>
                <a:latin typeface="Calibri" panose="020F0502020204030204"/>
              </a:rPr>
              <a:t>45,782 + 52,476 </a:t>
            </a:r>
            <a:r>
              <a:rPr lang="en-GB" sz="2000" b="1" kern="0" dirty="0">
                <a:solidFill>
                  <a:srgbClr val="333F50"/>
                </a:solidFill>
                <a:latin typeface="Calibri" panose="020F0502020204030204"/>
              </a:rPr>
              <a:t>using the same method.</a:t>
            </a:r>
          </a:p>
          <a:p>
            <a:pPr lvl="0" algn="ctr">
              <a:spcAft>
                <a:spcPts val="500"/>
              </a:spcAft>
              <a:buClr>
                <a:srgbClr val="EA7600"/>
              </a:buClr>
              <a:defRPr/>
            </a:pPr>
            <a:r>
              <a:rPr lang="en-GB" sz="2000" kern="0" dirty="0">
                <a:solidFill>
                  <a:srgbClr val="333F50"/>
                </a:solidFill>
                <a:latin typeface="Calibri" panose="020F0502020204030204"/>
              </a:rPr>
              <a:t>Don’t be put off by the size of the numbers – there’s just one extra digit!</a:t>
            </a:r>
          </a:p>
        </p:txBody>
      </p:sp>
      <p:sp>
        <p:nvSpPr>
          <p:cNvPr id="33" name="Speech Bubble: Rectangle with Corners Rounded 32">
            <a:extLst>
              <a:ext uri="{FF2B5EF4-FFF2-40B4-BE49-F238E27FC236}">
                <a16:creationId xmlns:a16="http://schemas.microsoft.com/office/drawing/2014/main" id="{6CFFA5BB-AED7-42FE-91D4-685E3CC70EB8}"/>
              </a:ext>
            </a:extLst>
          </p:cNvPr>
          <p:cNvSpPr/>
          <p:nvPr/>
        </p:nvSpPr>
        <p:spPr>
          <a:xfrm>
            <a:off x="6096460" y="2645873"/>
            <a:ext cx="1840546" cy="461665"/>
          </a:xfrm>
          <a:prstGeom prst="wedgeRoundRectCallout">
            <a:avLst>
              <a:gd name="adj1" fmla="val -84802"/>
              <a:gd name="adj2" fmla="val 35784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Add the 1s.</a:t>
            </a:r>
            <a:endParaRPr kumimoji="0" lang="en-GB" b="1" i="1" u="none" strike="noStrike" kern="1200" cap="none" spc="0" normalizeH="0" baseline="0" noProof="0" dirty="0">
              <a:ln>
                <a:noFill/>
              </a:ln>
              <a:solidFill>
                <a:srgbClr val="25374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Speech Bubble: Rectangle with Corners Rounded 33">
            <a:extLst>
              <a:ext uri="{FF2B5EF4-FFF2-40B4-BE49-F238E27FC236}">
                <a16:creationId xmlns:a16="http://schemas.microsoft.com/office/drawing/2014/main" id="{D95055A4-1FE0-4AC5-AB00-0F1F0537DA6E}"/>
              </a:ext>
            </a:extLst>
          </p:cNvPr>
          <p:cNvSpPr/>
          <p:nvPr/>
        </p:nvSpPr>
        <p:spPr>
          <a:xfrm>
            <a:off x="4966322" y="2152624"/>
            <a:ext cx="1840546" cy="481609"/>
          </a:xfrm>
          <a:prstGeom prst="wedgeRoundRectCallout">
            <a:avLst>
              <a:gd name="adj1" fmla="val -43407"/>
              <a:gd name="adj2" fmla="val 86627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srgbClr val="253746"/>
                </a:solidFill>
                <a:latin typeface="Calibri" panose="020F0502020204030204"/>
              </a:rPr>
              <a:t>Add the 10s.</a:t>
            </a:r>
            <a:endParaRPr kumimoji="0" lang="en-GB" b="1" i="1" u="none" strike="noStrike" kern="1200" cap="none" spc="0" normalizeH="0" baseline="0" noProof="0" dirty="0">
              <a:ln>
                <a:noFill/>
              </a:ln>
              <a:solidFill>
                <a:srgbClr val="25374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Speech Bubble: Rectangle with Corners Rounded 34">
            <a:extLst>
              <a:ext uri="{FF2B5EF4-FFF2-40B4-BE49-F238E27FC236}">
                <a16:creationId xmlns:a16="http://schemas.microsoft.com/office/drawing/2014/main" id="{57FC1CAE-0544-4DC0-AE95-3E604C0EDD6C}"/>
              </a:ext>
            </a:extLst>
          </p:cNvPr>
          <p:cNvSpPr/>
          <p:nvPr/>
        </p:nvSpPr>
        <p:spPr>
          <a:xfrm>
            <a:off x="3921232" y="1699214"/>
            <a:ext cx="1840546" cy="481609"/>
          </a:xfrm>
          <a:prstGeom prst="wedgeRoundRectCallout">
            <a:avLst>
              <a:gd name="adj1" fmla="val -4085"/>
              <a:gd name="adj2" fmla="val 134721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srgbClr val="253746"/>
                </a:solidFill>
                <a:latin typeface="Calibri" panose="020F0502020204030204"/>
              </a:rPr>
              <a:t>Add the 100s.</a:t>
            </a:r>
            <a:endParaRPr kumimoji="0" lang="en-GB" b="1" i="1" u="none" strike="noStrike" kern="1200" cap="none" spc="0" normalizeH="0" baseline="0" noProof="0" dirty="0">
              <a:ln>
                <a:noFill/>
              </a:ln>
              <a:solidFill>
                <a:srgbClr val="25374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Speech Bubble: Rectangle with Corners Rounded 35">
            <a:extLst>
              <a:ext uri="{FF2B5EF4-FFF2-40B4-BE49-F238E27FC236}">
                <a16:creationId xmlns:a16="http://schemas.microsoft.com/office/drawing/2014/main" id="{C2038407-6FEE-410F-AC5A-C53E1E2AA8F1}"/>
              </a:ext>
            </a:extLst>
          </p:cNvPr>
          <p:cNvSpPr/>
          <p:nvPr/>
        </p:nvSpPr>
        <p:spPr>
          <a:xfrm>
            <a:off x="2040429" y="2131241"/>
            <a:ext cx="1840546" cy="481609"/>
          </a:xfrm>
          <a:prstGeom prst="wedgeRoundRectCallout">
            <a:avLst>
              <a:gd name="adj1" fmla="val 83563"/>
              <a:gd name="adj2" fmla="val 95693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srgbClr val="253746"/>
                </a:solidFill>
                <a:latin typeface="Calibri" panose="020F0502020204030204"/>
              </a:rPr>
              <a:t>Add the 1000s.</a:t>
            </a:r>
            <a:endParaRPr kumimoji="0" lang="en-GB" b="1" i="1" u="none" strike="noStrike" kern="1200" cap="none" spc="0" normalizeH="0" baseline="0" noProof="0" dirty="0">
              <a:ln>
                <a:noFill/>
              </a:ln>
              <a:solidFill>
                <a:srgbClr val="25374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Speech Bubble: Rectangle with Corners Rounded 36">
            <a:extLst>
              <a:ext uri="{FF2B5EF4-FFF2-40B4-BE49-F238E27FC236}">
                <a16:creationId xmlns:a16="http://schemas.microsoft.com/office/drawing/2014/main" id="{0C28B3E4-D2F8-45B7-B8CE-7B37BE4D691C}"/>
              </a:ext>
            </a:extLst>
          </p:cNvPr>
          <p:cNvSpPr/>
          <p:nvPr/>
        </p:nvSpPr>
        <p:spPr>
          <a:xfrm>
            <a:off x="1435402" y="2788707"/>
            <a:ext cx="1840546" cy="481609"/>
          </a:xfrm>
          <a:prstGeom prst="wedgeRoundRectCallout">
            <a:avLst>
              <a:gd name="adj1" fmla="val 84436"/>
              <a:gd name="adj2" fmla="val 35737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srgbClr val="253746"/>
                </a:solidFill>
                <a:latin typeface="Calibri" panose="020F0502020204030204"/>
              </a:rPr>
              <a:t>Add the 10,000s.</a:t>
            </a:r>
            <a:endParaRPr kumimoji="0" lang="en-GB" b="1" i="1" u="none" strike="noStrike" kern="1200" cap="none" spc="0" normalizeH="0" baseline="0" noProof="0" dirty="0">
              <a:ln>
                <a:noFill/>
              </a:ln>
              <a:solidFill>
                <a:srgbClr val="25374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Online Media 1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F568E0F8-E3C6-7840-AC9E-53164C19983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9394443" y="338700"/>
            <a:ext cx="812800" cy="812800"/>
          </a:xfrm>
          <a:prstGeom prst="rect">
            <a:avLst/>
          </a:prstGeom>
        </p:spPr>
      </p:pic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707C3FFE-10BB-4044-9D8F-5C0C465F65A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9394443" y="1151500"/>
            <a:ext cx="812800" cy="812800"/>
          </a:xfrm>
          <a:prstGeom prst="rect">
            <a:avLst/>
          </a:prstGeom>
        </p:spPr>
      </p:pic>
      <p:pic>
        <p:nvPicPr>
          <p:cNvPr id="4" name="Online Media 3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A7431A7A-FA96-514F-BB3A-4B8465A7CB15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9394443" y="2051104"/>
            <a:ext cx="812800" cy="812800"/>
          </a:xfrm>
          <a:prstGeom prst="rect">
            <a:avLst/>
          </a:prstGeom>
        </p:spPr>
      </p:pic>
      <p:pic>
        <p:nvPicPr>
          <p:cNvPr id="5" name="Online Media 4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646DA2CD-C992-CD48-AE5B-FFA1ED9F6533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9159533" y="2863916"/>
            <a:ext cx="812800" cy="812800"/>
          </a:xfrm>
          <a:prstGeom prst="rect">
            <a:avLst/>
          </a:prstGeom>
        </p:spPr>
      </p:pic>
      <p:pic>
        <p:nvPicPr>
          <p:cNvPr id="6" name="Online Media 5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7032F0B7-51DC-7E41-A3FC-368F7EDC861D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9159533" y="3676716"/>
            <a:ext cx="812800" cy="812800"/>
          </a:xfrm>
          <a:prstGeom prst="rect">
            <a:avLst/>
          </a:prstGeom>
        </p:spPr>
      </p:pic>
      <p:pic>
        <p:nvPicPr>
          <p:cNvPr id="7" name="Online Media 6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39AD3582-66DB-F34E-9AA4-9C62B99D7655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9251950" y="4500946"/>
            <a:ext cx="812800" cy="812800"/>
          </a:xfrm>
          <a:prstGeom prst="rect">
            <a:avLst/>
          </a:prstGeom>
        </p:spPr>
      </p:pic>
      <p:pic>
        <p:nvPicPr>
          <p:cNvPr id="8" name="Online Media 7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8F53AB34-A16C-B74D-9591-69741291791A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9251950" y="5300100"/>
            <a:ext cx="812800" cy="812800"/>
          </a:xfrm>
          <a:prstGeom prst="rect">
            <a:avLst/>
          </a:prstGeom>
        </p:spPr>
      </p:pic>
      <p:pic>
        <p:nvPicPr>
          <p:cNvPr id="11" name="Online Media 10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1BC5F49C-5D9C-754B-A5B8-AAA68AD99334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9159533" y="609092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952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2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49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81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816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710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1171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1712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697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976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757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573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9685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18" grpId="0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0E8D51EE-BE36-4138-821F-B9F209C74DB6}"/>
              </a:ext>
            </a:extLst>
          </p:cNvPr>
          <p:cNvSpPr txBox="1"/>
          <p:nvPr/>
        </p:nvSpPr>
        <p:spPr>
          <a:xfrm>
            <a:off x="3546590" y="4838251"/>
            <a:ext cx="69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dirty="0">
                <a:solidFill>
                  <a:srgbClr val="C00000"/>
                </a:solidFill>
                <a:latin typeface="Calibri" panose="020F0502020204030204"/>
              </a:rPr>
              <a:t> 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5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16E5E31-094D-4E1D-B7CB-D8EE76837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3</a:t>
            </a:fld>
            <a:endParaRPr lang="en-GB" dirty="0">
              <a:solidFill>
                <a:srgbClr val="EA7600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E315F64-F190-4E30-9D11-6E00A3D8EE39}"/>
              </a:ext>
            </a:extLst>
          </p:cNvPr>
          <p:cNvGrpSpPr/>
          <p:nvPr/>
        </p:nvGrpSpPr>
        <p:grpSpPr>
          <a:xfrm>
            <a:off x="1619820" y="3307838"/>
            <a:ext cx="3781054" cy="1530413"/>
            <a:chOff x="2950233" y="2158588"/>
            <a:chExt cx="3781054" cy="1530413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DDEBCDE-80F5-419B-A877-E820531089C4}"/>
                </a:ext>
              </a:extLst>
            </p:cNvPr>
            <p:cNvSpPr/>
            <p:nvPr/>
          </p:nvSpPr>
          <p:spPr>
            <a:xfrm>
              <a:off x="2950233" y="2158588"/>
              <a:ext cx="3781054" cy="10542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371600" marR="0" lvl="0" indent="0" algn="l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Calibri" panose="020F0502020204030204" pitchFamily="34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          5 2 3 7 8 </a:t>
              </a:r>
              <a:endPara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endParaRPr>
            </a:p>
            <a:p>
              <a:pPr marL="1371600" marR="0" lvl="0" indent="0" algn="l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Calibri" panose="020F0502020204030204" pitchFamily="34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      +  </a:t>
              </a:r>
              <a:r>
                <a:rPr lang="en-GB" sz="2800" b="1" dirty="0">
                  <a:solidFill>
                    <a:srgbClr val="4472C4"/>
                  </a:solidFill>
                  <a:latin typeface="Calibri" panose="020F0502020204030204" pitchFamily="34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   </a:t>
              </a:r>
              <a:r>
                <a:rPr kumimoji="0" lang="en-GB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Calibri" panose="020F0502020204030204" pitchFamily="34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3 6 4 1</a:t>
              </a: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53B9C8A-D09C-4BE8-A729-F8E37AA0CC5D}"/>
                </a:ext>
              </a:extLst>
            </p:cNvPr>
            <p:cNvCxnSpPr>
              <a:cxnSpLocks/>
            </p:cNvCxnSpPr>
            <p:nvPr/>
          </p:nvCxnSpPr>
          <p:spPr>
            <a:xfrm>
              <a:off x="5086574" y="3689001"/>
              <a:ext cx="1539225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9BEA214-BD48-4B0E-A5B4-BD859D658D65}"/>
              </a:ext>
            </a:extLst>
          </p:cNvPr>
          <p:cNvGrpSpPr/>
          <p:nvPr/>
        </p:nvGrpSpPr>
        <p:grpSpPr>
          <a:xfrm>
            <a:off x="4575081" y="4322274"/>
            <a:ext cx="1020789" cy="1044705"/>
            <a:chOff x="5540135" y="3601202"/>
            <a:chExt cx="1020789" cy="1044705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A599367-D0DA-481A-8B96-5C697FDAD0DD}"/>
                </a:ext>
              </a:extLst>
            </p:cNvPr>
            <p:cNvSpPr txBox="1"/>
            <p:nvPr/>
          </p:nvSpPr>
          <p:spPr>
            <a:xfrm>
              <a:off x="5540135" y="3601202"/>
              <a:ext cx="54059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4D27302-A6C2-4418-9AE4-9995A90C3E36}"/>
                </a:ext>
              </a:extLst>
            </p:cNvPr>
            <p:cNvSpPr txBox="1"/>
            <p:nvPr/>
          </p:nvSpPr>
          <p:spPr>
            <a:xfrm>
              <a:off x="5825704" y="4122687"/>
              <a:ext cx="7352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9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87159C7-825D-46D0-894A-377D0B71E0A4}"/>
              </a:ext>
            </a:extLst>
          </p:cNvPr>
          <p:cNvGrpSpPr/>
          <p:nvPr/>
        </p:nvGrpSpPr>
        <p:grpSpPr>
          <a:xfrm>
            <a:off x="3891124" y="4313990"/>
            <a:ext cx="1253656" cy="1052989"/>
            <a:chOff x="3308230" y="3414851"/>
            <a:chExt cx="1253656" cy="1052989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C69FD4E-7C50-4795-A248-9A1C87C427ED}"/>
                </a:ext>
              </a:extLst>
            </p:cNvPr>
            <p:cNvSpPr txBox="1"/>
            <p:nvPr/>
          </p:nvSpPr>
          <p:spPr>
            <a:xfrm>
              <a:off x="4021295" y="3944620"/>
              <a:ext cx="54059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2B2222E-EC35-4E8B-8393-7C3409D14CD1}"/>
                </a:ext>
              </a:extLst>
            </p:cNvPr>
            <p:cNvSpPr txBox="1"/>
            <p:nvPr/>
          </p:nvSpPr>
          <p:spPr>
            <a:xfrm>
              <a:off x="3308230" y="3414851"/>
              <a:ext cx="12023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800" b="1" noProof="0" dirty="0">
                  <a:solidFill>
                    <a:srgbClr val="4472C4"/>
                  </a:solidFill>
                  <a:latin typeface="Calibri" panose="020F0502020204030204"/>
                </a:rPr>
                <a:t>      1</a:t>
              </a:r>
              <a:endPara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512305C-728C-45D9-8A55-C8FDDA45C0CF}"/>
              </a:ext>
            </a:extLst>
          </p:cNvPr>
          <p:cNvGrpSpPr/>
          <p:nvPr/>
        </p:nvGrpSpPr>
        <p:grpSpPr>
          <a:xfrm>
            <a:off x="3814272" y="4349743"/>
            <a:ext cx="806435" cy="1001194"/>
            <a:chOff x="8296385" y="4272641"/>
            <a:chExt cx="806435" cy="1001194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4F3D2E2-DCD6-4CF1-9D8A-ACDAB785508D}"/>
                </a:ext>
              </a:extLst>
            </p:cNvPr>
            <p:cNvSpPr txBox="1"/>
            <p:nvPr/>
          </p:nvSpPr>
          <p:spPr>
            <a:xfrm>
              <a:off x="8562229" y="4750615"/>
              <a:ext cx="54059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6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534EE73-0792-4ACA-94EB-8380105C3D80}"/>
                </a:ext>
              </a:extLst>
            </p:cNvPr>
            <p:cNvSpPr txBox="1"/>
            <p:nvPr/>
          </p:nvSpPr>
          <p:spPr>
            <a:xfrm>
              <a:off x="8296385" y="4272641"/>
              <a:ext cx="54059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7CF8BD6-E522-4E9C-BF47-21C13FC22700}"/>
              </a:ext>
            </a:extLst>
          </p:cNvPr>
          <p:cNvGrpSpPr/>
          <p:nvPr/>
        </p:nvGrpSpPr>
        <p:grpSpPr>
          <a:xfrm>
            <a:off x="4099666" y="4319497"/>
            <a:ext cx="716917" cy="1050256"/>
            <a:chOff x="8559780" y="4338349"/>
            <a:chExt cx="716917" cy="1050256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9A458F1-7618-473F-AEF8-A60B55527A20}"/>
                </a:ext>
              </a:extLst>
            </p:cNvPr>
            <p:cNvSpPr txBox="1"/>
            <p:nvPr/>
          </p:nvSpPr>
          <p:spPr>
            <a:xfrm>
              <a:off x="8736106" y="4865385"/>
              <a:ext cx="54059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800" b="1" noProof="0" dirty="0">
                  <a:solidFill>
                    <a:srgbClr val="C00000"/>
                  </a:solidFill>
                  <a:latin typeface="Calibri" panose="020F0502020204030204"/>
                </a:rPr>
                <a:t> 0</a:t>
              </a:r>
              <a:endPara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4940C62-00B6-42F1-9E29-4507CEA98D7F}"/>
                </a:ext>
              </a:extLst>
            </p:cNvPr>
            <p:cNvSpPr txBox="1"/>
            <p:nvPr/>
          </p:nvSpPr>
          <p:spPr>
            <a:xfrm>
              <a:off x="8559780" y="4338349"/>
              <a:ext cx="54059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800" b="1" noProof="0" dirty="0">
                  <a:solidFill>
                    <a:srgbClr val="4472C4"/>
                  </a:solidFill>
                  <a:latin typeface="Calibri" panose="020F0502020204030204"/>
                </a:rPr>
                <a:t>1 </a:t>
              </a:r>
              <a:endPara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46C06407-030E-47D7-AC1B-3327AAEB6730}"/>
              </a:ext>
            </a:extLst>
          </p:cNvPr>
          <p:cNvSpPr txBox="1"/>
          <p:nvPr/>
        </p:nvSpPr>
        <p:spPr>
          <a:xfrm>
            <a:off x="116681" y="138645"/>
            <a:ext cx="88712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Revise column addition of whole numbers.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BC8EA8D-41B4-4DED-9E1A-D853A1FA1D65}"/>
              </a:ext>
            </a:extLst>
          </p:cNvPr>
          <p:cNvSpPr txBox="1"/>
          <p:nvPr/>
        </p:nvSpPr>
        <p:spPr>
          <a:xfrm>
            <a:off x="982810" y="808025"/>
            <a:ext cx="2773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defRPr/>
            </a:pPr>
            <a:r>
              <a:rPr lang="en-GB" sz="2400" b="1" kern="0" dirty="0">
                <a:solidFill>
                  <a:srgbClr val="333F50"/>
                </a:solidFill>
                <a:latin typeface="Calibri" panose="020F0502020204030204"/>
              </a:rPr>
              <a:t>Find </a:t>
            </a:r>
            <a:r>
              <a:rPr lang="en-GB" sz="2400" b="1" dirty="0">
                <a:solidFill>
                  <a:schemeClr val="accent2">
                    <a:lumMod val="75000"/>
                  </a:schemeClr>
                </a:solidFill>
              </a:rPr>
              <a:t>52,378 + 3641</a:t>
            </a:r>
            <a:r>
              <a:rPr lang="en-GB" sz="2400" b="1" dirty="0">
                <a:solidFill>
                  <a:srgbClr val="F513AA"/>
                </a:solidFill>
              </a:rPr>
              <a:t> </a:t>
            </a:r>
            <a:r>
              <a:rPr lang="en-GB" sz="2400" b="1" dirty="0">
                <a:solidFill>
                  <a:schemeClr val="accent1"/>
                </a:solidFill>
              </a:rPr>
              <a:t> </a:t>
            </a: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srgbClr val="333F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Speech Bubble: Rectangle with Corners Rounded 32">
            <a:extLst>
              <a:ext uri="{FF2B5EF4-FFF2-40B4-BE49-F238E27FC236}">
                <a16:creationId xmlns:a16="http://schemas.microsoft.com/office/drawing/2014/main" id="{6CFFA5BB-AED7-42FE-91D4-685E3CC70EB8}"/>
              </a:ext>
            </a:extLst>
          </p:cNvPr>
          <p:cNvSpPr/>
          <p:nvPr/>
        </p:nvSpPr>
        <p:spPr>
          <a:xfrm>
            <a:off x="5984076" y="3232147"/>
            <a:ext cx="1840546" cy="461665"/>
          </a:xfrm>
          <a:prstGeom prst="wedgeRoundRectCallout">
            <a:avLst>
              <a:gd name="adj1" fmla="val -84802"/>
              <a:gd name="adj2" fmla="val 35784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Add the 1s.</a:t>
            </a:r>
            <a:endParaRPr kumimoji="0" lang="en-GB" b="1" i="1" u="none" strike="noStrike" kern="1200" cap="none" spc="0" normalizeH="0" baseline="0" noProof="0" dirty="0">
              <a:ln>
                <a:noFill/>
              </a:ln>
              <a:solidFill>
                <a:srgbClr val="25374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Speech Bubble: Rectangle with Corners Rounded 33">
            <a:extLst>
              <a:ext uri="{FF2B5EF4-FFF2-40B4-BE49-F238E27FC236}">
                <a16:creationId xmlns:a16="http://schemas.microsoft.com/office/drawing/2014/main" id="{D95055A4-1FE0-4AC5-AB00-0F1F0537DA6E}"/>
              </a:ext>
            </a:extLst>
          </p:cNvPr>
          <p:cNvSpPr/>
          <p:nvPr/>
        </p:nvSpPr>
        <p:spPr>
          <a:xfrm>
            <a:off x="5048132" y="2468123"/>
            <a:ext cx="1840546" cy="481609"/>
          </a:xfrm>
          <a:prstGeom prst="wedgeRoundRectCallout">
            <a:avLst>
              <a:gd name="adj1" fmla="val -59967"/>
              <a:gd name="adj2" fmla="val 89958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srgbClr val="253746"/>
                </a:solidFill>
                <a:latin typeface="Calibri" panose="020F0502020204030204"/>
              </a:rPr>
              <a:t>Add the 10s.</a:t>
            </a:r>
            <a:endParaRPr kumimoji="0" lang="en-GB" b="1" i="1" u="none" strike="noStrike" kern="1200" cap="none" spc="0" normalizeH="0" baseline="0" noProof="0" dirty="0">
              <a:ln>
                <a:noFill/>
              </a:ln>
              <a:solidFill>
                <a:srgbClr val="25374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Speech Bubble: Rectangle with Corners Rounded 34">
            <a:extLst>
              <a:ext uri="{FF2B5EF4-FFF2-40B4-BE49-F238E27FC236}">
                <a16:creationId xmlns:a16="http://schemas.microsoft.com/office/drawing/2014/main" id="{57FC1CAE-0544-4DC0-AE95-3E604C0EDD6C}"/>
              </a:ext>
            </a:extLst>
          </p:cNvPr>
          <p:cNvSpPr/>
          <p:nvPr/>
        </p:nvSpPr>
        <p:spPr>
          <a:xfrm>
            <a:off x="3605500" y="2040973"/>
            <a:ext cx="1840546" cy="481609"/>
          </a:xfrm>
          <a:prstGeom prst="wedgeRoundRectCallout">
            <a:avLst>
              <a:gd name="adj1" fmla="val -3213"/>
              <a:gd name="adj2" fmla="val 141383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srgbClr val="253746"/>
                </a:solidFill>
                <a:latin typeface="Calibri" panose="020F0502020204030204"/>
              </a:rPr>
              <a:t>Add the 100s.</a:t>
            </a:r>
            <a:endParaRPr kumimoji="0" lang="en-GB" b="1" i="1" u="none" strike="noStrike" kern="1200" cap="none" spc="0" normalizeH="0" baseline="0" noProof="0" dirty="0">
              <a:ln>
                <a:noFill/>
              </a:ln>
              <a:solidFill>
                <a:srgbClr val="25374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Speech Bubble: Rectangle with Corners Rounded 35">
            <a:extLst>
              <a:ext uri="{FF2B5EF4-FFF2-40B4-BE49-F238E27FC236}">
                <a16:creationId xmlns:a16="http://schemas.microsoft.com/office/drawing/2014/main" id="{C2038407-6FEE-410F-AC5A-C53E1E2AA8F1}"/>
              </a:ext>
            </a:extLst>
          </p:cNvPr>
          <p:cNvSpPr/>
          <p:nvPr/>
        </p:nvSpPr>
        <p:spPr>
          <a:xfrm>
            <a:off x="2052886" y="2461599"/>
            <a:ext cx="1840546" cy="481609"/>
          </a:xfrm>
          <a:prstGeom prst="wedgeRoundRectCallout">
            <a:avLst>
              <a:gd name="adj1" fmla="val 67003"/>
              <a:gd name="adj2" fmla="val 112349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srgbClr val="253746"/>
                </a:solidFill>
                <a:latin typeface="Calibri" panose="020F0502020204030204"/>
              </a:rPr>
              <a:t>Add the 1000s.</a:t>
            </a:r>
            <a:endParaRPr kumimoji="0" lang="en-GB" b="1" i="1" u="none" strike="noStrike" kern="1200" cap="none" spc="0" normalizeH="0" baseline="0" noProof="0" dirty="0">
              <a:ln>
                <a:noFill/>
              </a:ln>
              <a:solidFill>
                <a:srgbClr val="25374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Speech Bubble: Rectangle with Corners Rounded 36">
            <a:extLst>
              <a:ext uri="{FF2B5EF4-FFF2-40B4-BE49-F238E27FC236}">
                <a16:creationId xmlns:a16="http://schemas.microsoft.com/office/drawing/2014/main" id="{0C28B3E4-D2F8-45B7-B8CE-7B37BE4D691C}"/>
              </a:ext>
            </a:extLst>
          </p:cNvPr>
          <p:cNvSpPr/>
          <p:nvPr/>
        </p:nvSpPr>
        <p:spPr>
          <a:xfrm>
            <a:off x="1238082" y="2981370"/>
            <a:ext cx="1840546" cy="481609"/>
          </a:xfrm>
          <a:prstGeom prst="wedgeRoundRectCallout">
            <a:avLst>
              <a:gd name="adj1" fmla="val 88793"/>
              <a:gd name="adj2" fmla="val 59054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srgbClr val="253746"/>
                </a:solidFill>
                <a:latin typeface="Calibri" panose="020F0502020204030204"/>
              </a:rPr>
              <a:t>Add the 10,000s.</a:t>
            </a:r>
            <a:endParaRPr kumimoji="0" lang="en-GB" b="1" i="1" u="none" strike="noStrike" kern="1200" cap="none" spc="0" normalizeH="0" baseline="0" noProof="0" dirty="0">
              <a:ln>
                <a:noFill/>
              </a:ln>
              <a:solidFill>
                <a:srgbClr val="25374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Speech Bubble: Rectangle with Corners Rounded 37">
            <a:extLst>
              <a:ext uri="{FF2B5EF4-FFF2-40B4-BE49-F238E27FC236}">
                <a16:creationId xmlns:a16="http://schemas.microsoft.com/office/drawing/2014/main" id="{FCBC7D42-F4F6-4A4C-8A92-791B57F5FC09}"/>
              </a:ext>
            </a:extLst>
          </p:cNvPr>
          <p:cNvSpPr/>
          <p:nvPr/>
        </p:nvSpPr>
        <p:spPr>
          <a:xfrm>
            <a:off x="3756161" y="592812"/>
            <a:ext cx="3858694" cy="1103440"/>
          </a:xfrm>
          <a:prstGeom prst="wedgeRoundRectCallout">
            <a:avLst>
              <a:gd name="adj1" fmla="val 4108"/>
              <a:gd name="adj2" fmla="val -8054"/>
              <a:gd name="adj3" fmla="val 16667"/>
            </a:avLst>
          </a:prstGeom>
          <a:solidFill>
            <a:schemeClr val="bg2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>
              <a:defRPr/>
            </a:pPr>
            <a:r>
              <a:rPr lang="en-GB" b="1" dirty="0">
                <a:solidFill>
                  <a:schemeClr val="tx1"/>
                </a:solidFill>
              </a:rPr>
              <a:t>One number has 5 digits;</a:t>
            </a:r>
            <a:br>
              <a:rPr lang="en-GB" b="1" dirty="0">
                <a:solidFill>
                  <a:schemeClr val="tx1"/>
                </a:solidFill>
              </a:rPr>
            </a:br>
            <a:r>
              <a:rPr lang="en-GB" b="1" dirty="0">
                <a:solidFill>
                  <a:schemeClr val="tx1"/>
                </a:solidFill>
              </a:rPr>
              <a:t> one number has 4 digits.</a:t>
            </a:r>
          </a:p>
          <a:p>
            <a:pPr lvl="0" algn="ctr" defTabSz="914400">
              <a:defRPr/>
            </a:pPr>
            <a:r>
              <a:rPr lang="en-GB" b="1" dirty="0">
                <a:solidFill>
                  <a:schemeClr val="tx1"/>
                </a:solidFill>
              </a:rPr>
              <a:t>Set out the calculation carefully... </a:t>
            </a:r>
            <a:endParaRPr kumimoji="0" lang="en-GB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2" name="Online Media 1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C84B83F8-4D85-C04E-8EDC-500286F0815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9809893" y="584987"/>
            <a:ext cx="812800" cy="812800"/>
          </a:xfrm>
          <a:prstGeom prst="rect">
            <a:avLst/>
          </a:prstGeom>
        </p:spPr>
      </p:pic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21CD5406-9E8B-3B4B-8FAF-B4256A8BE3A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9809893" y="1403899"/>
            <a:ext cx="812800" cy="812800"/>
          </a:xfrm>
          <a:prstGeom prst="rect">
            <a:avLst/>
          </a:prstGeom>
        </p:spPr>
      </p:pic>
      <p:pic>
        <p:nvPicPr>
          <p:cNvPr id="4" name="Online Media 3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26B1F20B-1FD2-3F47-AEAC-16BE1F739671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9286240" y="2359660"/>
            <a:ext cx="812800" cy="812800"/>
          </a:xfrm>
          <a:prstGeom prst="rect">
            <a:avLst/>
          </a:prstGeom>
        </p:spPr>
      </p:pic>
      <p:pic>
        <p:nvPicPr>
          <p:cNvPr id="5" name="Online Media 4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2FD5A781-6C4A-0849-82C8-B140191D950A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9305407" y="3212293"/>
            <a:ext cx="812800" cy="812800"/>
          </a:xfrm>
          <a:prstGeom prst="rect">
            <a:avLst/>
          </a:prstGeom>
        </p:spPr>
      </p:pic>
      <p:pic>
        <p:nvPicPr>
          <p:cNvPr id="6" name="Online Media 5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7ECCF736-A5F8-424E-8F1A-502A333DA28A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9403493" y="4088613"/>
            <a:ext cx="812800" cy="812800"/>
          </a:xfrm>
          <a:prstGeom prst="rect">
            <a:avLst/>
          </a:prstGeom>
        </p:spPr>
      </p:pic>
      <p:pic>
        <p:nvPicPr>
          <p:cNvPr id="7" name="Online Media 6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A6DC9DDE-590D-2A4D-BBE7-EFD5279780B0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9491980" y="5084207"/>
            <a:ext cx="812800" cy="812800"/>
          </a:xfrm>
          <a:prstGeom prst="rect">
            <a:avLst/>
          </a:prstGeom>
        </p:spPr>
      </p:pic>
      <p:pic>
        <p:nvPicPr>
          <p:cNvPr id="8" name="Online Media 7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F83BBD5A-8C63-7246-8C6D-411DE27FFC2A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9669091" y="5737137"/>
            <a:ext cx="812800" cy="812800"/>
          </a:xfrm>
          <a:prstGeom prst="rect">
            <a:avLst/>
          </a:prstGeom>
        </p:spPr>
      </p:pic>
      <p:pic>
        <p:nvPicPr>
          <p:cNvPr id="10" name="Online Media 9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4273776C-57F2-EB42-844E-4BD370329280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9669091" y="6451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73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2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9621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780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209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9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797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978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1088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88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593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93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251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517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7" dur="885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18" grpId="0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 dirty="0"/>
              <a:t>Year 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116681" y="138645"/>
            <a:ext cx="88712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Revise column addition of whole numbers.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A50CF5F-9E3A-4AE3-B6E3-352746EA8084}"/>
              </a:ext>
            </a:extLst>
          </p:cNvPr>
          <p:cNvSpPr/>
          <p:nvPr/>
        </p:nvSpPr>
        <p:spPr>
          <a:xfrm>
            <a:off x="3045782" y="799526"/>
            <a:ext cx="2999329" cy="52322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chemeClr val="accent6">
                    <a:lumMod val="75000"/>
                  </a:schemeClr>
                </a:solidFill>
              </a:rPr>
              <a:t>4789 + 2998</a:t>
            </a:r>
            <a:endParaRPr lang="en-GB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85296AAF-F084-4D9E-B6C8-39E4E70BF4AE}"/>
              </a:ext>
            </a:extLst>
          </p:cNvPr>
          <p:cNvSpPr/>
          <p:nvPr/>
        </p:nvSpPr>
        <p:spPr>
          <a:xfrm>
            <a:off x="1169283" y="1649824"/>
            <a:ext cx="3516267" cy="1114259"/>
          </a:xfrm>
          <a:prstGeom prst="wedgeRoundRectCallout">
            <a:avLst>
              <a:gd name="adj1" fmla="val -69616"/>
              <a:gd name="adj2" fmla="val -31195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>
              <a:defRPr/>
            </a:pPr>
            <a:r>
              <a:rPr lang="en-GB" b="1" dirty="0">
                <a:solidFill>
                  <a:schemeClr val="tx2">
                    <a:lumMod val="75000"/>
                  </a:schemeClr>
                </a:solidFill>
              </a:rPr>
              <a:t>Good mathematicians like us can spot when it would be more efficient to use mental method.</a:t>
            </a:r>
            <a:endParaRPr kumimoji="0" lang="en-GB" b="1" i="1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6BE8BDC1-FE01-4235-80F5-92409D867072}"/>
              </a:ext>
            </a:extLst>
          </p:cNvPr>
          <p:cNvSpPr/>
          <p:nvPr/>
        </p:nvSpPr>
        <p:spPr>
          <a:xfrm>
            <a:off x="4631341" y="2060267"/>
            <a:ext cx="3289165" cy="799042"/>
          </a:xfrm>
          <a:prstGeom prst="wedgeRoundRectCallout">
            <a:avLst>
              <a:gd name="adj1" fmla="val 32397"/>
              <a:gd name="adj2" fmla="val 10016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>
              <a:defRPr/>
            </a:pPr>
            <a:r>
              <a:rPr lang="en-GB" b="1" dirty="0">
                <a:solidFill>
                  <a:schemeClr val="tx2">
                    <a:lumMod val="75000"/>
                  </a:schemeClr>
                </a:solidFill>
              </a:rPr>
              <a:t>Did you notice that 2998 is very close to 3000?</a:t>
            </a:r>
            <a:endParaRPr kumimoji="0" lang="en-GB" b="1" i="1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9" name="Speech Bubble: Rectangle with Corners Rounded 18">
            <a:extLst>
              <a:ext uri="{FF2B5EF4-FFF2-40B4-BE49-F238E27FC236}">
                <a16:creationId xmlns:a16="http://schemas.microsoft.com/office/drawing/2014/main" id="{E02DE25C-2C40-44D1-8D2F-77347C2E61B8}"/>
              </a:ext>
            </a:extLst>
          </p:cNvPr>
          <p:cNvSpPr/>
          <p:nvPr/>
        </p:nvSpPr>
        <p:spPr>
          <a:xfrm>
            <a:off x="1237471" y="3132844"/>
            <a:ext cx="3289165" cy="877549"/>
          </a:xfrm>
          <a:prstGeom prst="wedgeRoundRectCallout">
            <a:avLst>
              <a:gd name="adj1" fmla="val -67587"/>
              <a:gd name="adj2" fmla="val 22760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>
              <a:defRPr/>
            </a:pPr>
            <a:r>
              <a:rPr lang="en-GB" b="1" dirty="0">
                <a:solidFill>
                  <a:schemeClr val="tx2">
                    <a:lumMod val="75000"/>
                  </a:schemeClr>
                </a:solidFill>
              </a:rPr>
              <a:t>We can add 3000 to 4789: </a:t>
            </a:r>
          </a:p>
          <a:p>
            <a:pPr lvl="0" algn="ctr" defTabSz="914400">
              <a:defRPr/>
            </a:pPr>
            <a:r>
              <a:rPr lang="en-GB" b="1" dirty="0">
                <a:solidFill>
                  <a:schemeClr val="tx2">
                    <a:lumMod val="75000"/>
                  </a:schemeClr>
                </a:solidFill>
                <a:latin typeface="Calibri" panose="020F0502020204030204"/>
              </a:rPr>
              <a:t>4789 + 3000 = 7789</a:t>
            </a:r>
            <a:endParaRPr kumimoji="0" lang="en-GB" b="1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0" name="Speech Bubble: Rectangle with Corners Rounded 19">
            <a:extLst>
              <a:ext uri="{FF2B5EF4-FFF2-40B4-BE49-F238E27FC236}">
                <a16:creationId xmlns:a16="http://schemas.microsoft.com/office/drawing/2014/main" id="{0FECAA6A-94B2-40E0-B151-51A06B42E3E2}"/>
              </a:ext>
            </a:extLst>
          </p:cNvPr>
          <p:cNvSpPr/>
          <p:nvPr/>
        </p:nvSpPr>
        <p:spPr>
          <a:xfrm>
            <a:off x="4400528" y="3389475"/>
            <a:ext cx="3289165" cy="1114258"/>
          </a:xfrm>
          <a:prstGeom prst="wedgeRoundRectCallout">
            <a:avLst>
              <a:gd name="adj1" fmla="val 38091"/>
              <a:gd name="adj2" fmla="val 5355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>
              <a:defRPr/>
            </a:pPr>
            <a:r>
              <a:rPr lang="en-GB" b="1" dirty="0">
                <a:solidFill>
                  <a:schemeClr val="tx2">
                    <a:lumMod val="75000"/>
                  </a:schemeClr>
                </a:solidFill>
              </a:rPr>
              <a:t>But 3000 is 2 more than 2998, so subtract 2 to compensate: </a:t>
            </a:r>
          </a:p>
          <a:p>
            <a:pPr lvl="0" algn="ctr" defTabSz="914400">
              <a:defRPr/>
            </a:pPr>
            <a:r>
              <a:rPr lang="en-GB" b="1" dirty="0">
                <a:solidFill>
                  <a:schemeClr val="tx2">
                    <a:lumMod val="75000"/>
                  </a:schemeClr>
                </a:solidFill>
                <a:latin typeface="Calibri" panose="020F0502020204030204"/>
              </a:rPr>
              <a:t>7789 - 2 = </a:t>
            </a:r>
            <a:r>
              <a:rPr lang="en-GB" b="1" dirty="0">
                <a:solidFill>
                  <a:srgbClr val="C00000"/>
                </a:solidFill>
                <a:latin typeface="Calibri" panose="020F0502020204030204"/>
              </a:rPr>
              <a:t>7787</a:t>
            </a:r>
            <a:endParaRPr kumimoji="0" lang="en-GB" b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1" name="Speech Bubble: Rectangle with Corners Rounded 20">
            <a:extLst>
              <a:ext uri="{FF2B5EF4-FFF2-40B4-BE49-F238E27FC236}">
                <a16:creationId xmlns:a16="http://schemas.microsoft.com/office/drawing/2014/main" id="{C5D2E2D7-9BAF-496C-9CFF-1ED307399E4F}"/>
              </a:ext>
            </a:extLst>
          </p:cNvPr>
          <p:cNvSpPr/>
          <p:nvPr/>
        </p:nvSpPr>
        <p:spPr>
          <a:xfrm>
            <a:off x="2927417" y="4830812"/>
            <a:ext cx="3289165" cy="799042"/>
          </a:xfrm>
          <a:prstGeom prst="wedgeRoundRectCallout">
            <a:avLst>
              <a:gd name="adj1" fmla="val 40200"/>
              <a:gd name="adj2" fmla="val 84299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>
              <a:defRPr/>
            </a:pPr>
            <a:r>
              <a:rPr lang="en-GB" sz="2000" b="1" dirty="0">
                <a:solidFill>
                  <a:schemeClr val="tx2">
                    <a:lumMod val="75000"/>
                  </a:schemeClr>
                </a:solidFill>
              </a:rPr>
              <a:t>Look for other examples like this in today’s activities…</a:t>
            </a:r>
            <a:endParaRPr kumimoji="0" lang="en-GB" sz="2000" b="1" i="1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4C5C2138-C026-0F4F-8D99-E4F4002C60A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640570" y="338634"/>
            <a:ext cx="812800" cy="812800"/>
          </a:xfrm>
          <a:prstGeom prst="rect">
            <a:avLst/>
          </a:prstGeom>
        </p:spPr>
      </p:pic>
      <p:pic>
        <p:nvPicPr>
          <p:cNvPr id="4" name="Online Media 3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EC3EEB21-968F-FD4B-B854-F3FD67015D2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315592" y="1362148"/>
            <a:ext cx="812800" cy="812800"/>
          </a:xfrm>
          <a:prstGeom prst="rect">
            <a:avLst/>
          </a:prstGeom>
        </p:spPr>
      </p:pic>
      <p:pic>
        <p:nvPicPr>
          <p:cNvPr id="5" name="Online Media 4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2954FA59-4CFD-B448-87B9-E0A123549153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471200" y="2189981"/>
            <a:ext cx="812800" cy="812800"/>
          </a:xfrm>
          <a:prstGeom prst="rect">
            <a:avLst/>
          </a:prstGeom>
        </p:spPr>
      </p:pic>
      <p:pic>
        <p:nvPicPr>
          <p:cNvPr id="6" name="Online Media 5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A45A0AB0-3ECB-D54F-B540-011414CEA892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620775" y="3213495"/>
            <a:ext cx="812800" cy="812800"/>
          </a:xfrm>
          <a:prstGeom prst="rect">
            <a:avLst/>
          </a:prstGeom>
        </p:spPr>
      </p:pic>
      <p:pic>
        <p:nvPicPr>
          <p:cNvPr id="7" name="Online Media 6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CB5CD0F9-3D8A-014C-9A63-2C73C1B1A87E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612410" y="399918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973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0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808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8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672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853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514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146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663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634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Custom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EA7600"/>
      </a:hlink>
      <a:folHlink>
        <a:srgbClr val="EA76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1945</TotalTime>
  <Words>303</Words>
  <Application>Microsoft Office PowerPoint</Application>
  <PresentationFormat>On-screen Show (4:3)</PresentationFormat>
  <Paragraphs>68</Paragraphs>
  <Slides>4</Slides>
  <Notes>4</Notes>
  <HiddenSlides>0</HiddenSlides>
  <MMClips>29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Cambria</vt:lpstr>
      <vt:lpstr>1_Office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 PC</dc:creator>
  <cp:lastModifiedBy>Nick Barwick</cp:lastModifiedBy>
  <cp:revision>193</cp:revision>
  <dcterms:created xsi:type="dcterms:W3CDTF">2018-09-13T11:08:58Z</dcterms:created>
  <dcterms:modified xsi:type="dcterms:W3CDTF">2020-06-18T07:29:40Z</dcterms:modified>
</cp:coreProperties>
</file>