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5"/>
  </p:notesMasterIdLst>
  <p:handoutMasterIdLst>
    <p:handoutMasterId r:id="rId6"/>
  </p:handoutMasterIdLst>
  <p:sldIdLst>
    <p:sldId id="327" r:id="rId2"/>
    <p:sldId id="334" r:id="rId3"/>
    <p:sldId id="332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FFFF99"/>
    <a:srgbClr val="FFFF66"/>
    <a:srgbClr val="2E75B6"/>
    <a:srgbClr val="0047D6"/>
    <a:srgbClr val="EA7600"/>
    <a:srgbClr val="253746"/>
    <a:srgbClr val="9AF67A"/>
    <a:srgbClr val="85F45E"/>
    <a:srgbClr val="E7B8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73" autoAdjust="0"/>
    <p:restoredTop sz="93135" autoAdjust="0"/>
  </p:normalViewPr>
  <p:slideViewPr>
    <p:cSldViewPr snapToGrid="0">
      <p:cViewPr varScale="1">
        <p:scale>
          <a:sx n="63" d="100"/>
          <a:sy n="63" d="100"/>
        </p:scale>
        <p:origin x="169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53" d="100"/>
          <a:sy n="53" d="100"/>
        </p:scale>
        <p:origin x="2844" y="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23DE30-A7BD-4FAF-BD70-A5A57B8B8A99}" type="datetimeFigureOut">
              <a:rPr lang="en-GB" smtClean="0"/>
              <a:t>06/05/2020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A258B1-1DD7-475B-A54B-CBC3FF4B63C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4787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ECC001-2C7A-4C2A-8B06-705CA02DC7C6}" type="datetimeFigureOut">
              <a:rPr lang="en-GB" smtClean="0"/>
              <a:t>06/05/2020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873E03-7F6C-40B1-9C82-92C8804404E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270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If children have difficulty finding 10 more or 10 less than the last two numbers, ask them to hide the first three digits, then think of 10 more/less than the resulting 3-digit number.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873E03-7F6C-40B1-9C82-92C8804404E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30973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If children have difficulty finding 10 more or 10 less than the last two numbers, ask them to hide the first three digits, then think of 10 more/less than the resulting 3-digit number.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873E03-7F6C-40B1-9C82-92C8804404E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01374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873E03-7F6C-40B1-9C82-92C8804404E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84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hamilton-trust.org.uk/maths/year-5-maths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FB96D1F-83BC-4887-89A5-175B6E6C68B9}"/>
              </a:ext>
            </a:extLst>
          </p:cNvPr>
          <p:cNvSpPr/>
          <p:nvPr userDrawn="1"/>
        </p:nvSpPr>
        <p:spPr>
          <a:xfrm>
            <a:off x="-53107" y="6221405"/>
            <a:ext cx="9197108" cy="657069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 b="1" dirty="0">
              <a:solidFill>
                <a:prstClr val="white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13BC91-F6D0-4DC8-B0B8-6E7E7FAB66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7E7D638D-B41C-46A9-87E5-34C770A46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43602" y="6367376"/>
            <a:ext cx="3086100" cy="365125"/>
          </a:xfrm>
        </p:spPr>
        <p:txBody>
          <a:bodyPr/>
          <a:lstStyle>
            <a:lvl1pPr>
              <a:defRPr sz="1200" b="0">
                <a:solidFill>
                  <a:srgbClr val="EA7600"/>
                </a:solidFill>
                <a:latin typeface="+mn-lt"/>
              </a:defRPr>
            </a:lvl1pPr>
          </a:lstStyle>
          <a:p>
            <a:pPr algn="r"/>
            <a:r>
              <a:rPr lang="en-GB" dirty="0"/>
              <a:t>Year 5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5D9A2E24-96C9-44BE-881E-97F4ADE19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185487" y="6367375"/>
            <a:ext cx="719921" cy="365125"/>
          </a:xfrm>
        </p:spPr>
        <p:txBody>
          <a:bodyPr/>
          <a:lstStyle>
            <a:lvl1pPr algn="ctr">
              <a:defRPr sz="1200" b="0">
                <a:solidFill>
                  <a:srgbClr val="EA7600"/>
                </a:solidFill>
                <a:latin typeface="+mn-lt"/>
              </a:defRPr>
            </a:lvl1pPr>
          </a:lstStyle>
          <a:p>
            <a:fld id="{BA0EE811-478C-4958-8104-2A70B5A1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89D1CB2-11BF-434A-9AE8-BEAF97E774D6}"/>
              </a:ext>
            </a:extLst>
          </p:cNvPr>
          <p:cNvSpPr/>
          <p:nvPr userDrawn="1"/>
        </p:nvSpPr>
        <p:spPr>
          <a:xfrm>
            <a:off x="810410" y="6390463"/>
            <a:ext cx="168135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>
                <a:solidFill>
                  <a:srgbClr val="EA7600"/>
                </a:solidFill>
              </a:rPr>
              <a:t>© </a:t>
            </a:r>
            <a:r>
              <a:rPr lang="en-GB" sz="1200" dirty="0">
                <a:solidFill>
                  <a:srgbClr val="EA7600"/>
                </a:solidFill>
                <a:hlinkClick r:id="rId2"/>
              </a:rPr>
              <a:t>hamilton-trust.org.uk</a:t>
            </a:r>
            <a:endParaRPr lang="en-GB" sz="1200" dirty="0">
              <a:solidFill>
                <a:srgbClr val="EA76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51EBB7B-6C39-48C7-850C-99BEC78CA16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8" y="6091747"/>
            <a:ext cx="775846" cy="721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453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bg1">
                <a:lumMod val="95000"/>
              </a:schemeClr>
            </a:gs>
            <a:gs pos="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>
                <a:solidFill>
                  <a:prstClr val="black">
                    <a:tint val="75000"/>
                  </a:prstClr>
                </a:solidFill>
              </a:rPr>
              <a:t>Year 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EE811-478C-4958-8104-2A70B5A1961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88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microsoft.com/office/2007/relationships/media" Target="../media/media7.m4a"/><Relationship Id="rId18" Type="http://schemas.openxmlformats.org/officeDocument/2006/relationships/audio" Target="../media/media9.m4a"/><Relationship Id="rId3" Type="http://schemas.microsoft.com/office/2007/relationships/media" Target="../media/media2.m4a"/><Relationship Id="rId21" Type="http://schemas.microsoft.com/office/2007/relationships/media" Target="../media/media11.m4a"/><Relationship Id="rId7" Type="http://schemas.microsoft.com/office/2007/relationships/media" Target="../media/media4.m4a"/><Relationship Id="rId12" Type="http://schemas.openxmlformats.org/officeDocument/2006/relationships/audio" Target="../media/media6.m4a"/><Relationship Id="rId17" Type="http://schemas.microsoft.com/office/2007/relationships/media" Target="../media/media9.m4a"/><Relationship Id="rId25" Type="http://schemas.openxmlformats.org/officeDocument/2006/relationships/image" Target="../media/image2.png"/><Relationship Id="rId2" Type="http://schemas.openxmlformats.org/officeDocument/2006/relationships/audio" Target="../media/media1.m4a"/><Relationship Id="rId16" Type="http://schemas.openxmlformats.org/officeDocument/2006/relationships/audio" Target="../media/media8.m4a"/><Relationship Id="rId20" Type="http://schemas.openxmlformats.org/officeDocument/2006/relationships/audio" Target="../media/media10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microsoft.com/office/2007/relationships/media" Target="../media/media6.m4a"/><Relationship Id="rId24" Type="http://schemas.openxmlformats.org/officeDocument/2006/relationships/notesSlide" Target="../notesSlides/notesSlide1.xml"/><Relationship Id="rId5" Type="http://schemas.microsoft.com/office/2007/relationships/media" Target="../media/media3.m4a"/><Relationship Id="rId15" Type="http://schemas.microsoft.com/office/2007/relationships/media" Target="../media/media8.m4a"/><Relationship Id="rId23" Type="http://schemas.openxmlformats.org/officeDocument/2006/relationships/slideLayout" Target="../slideLayouts/slideLayout1.xml"/><Relationship Id="rId10" Type="http://schemas.openxmlformats.org/officeDocument/2006/relationships/audio" Target="../media/media5.m4a"/><Relationship Id="rId19" Type="http://schemas.microsoft.com/office/2007/relationships/media" Target="../media/media10.m4a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openxmlformats.org/officeDocument/2006/relationships/audio" Target="../media/media7.m4a"/><Relationship Id="rId22" Type="http://schemas.openxmlformats.org/officeDocument/2006/relationships/audio" Target="../media/media11.m4a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3" Type="http://schemas.microsoft.com/office/2007/relationships/media" Target="../media/media14.m4a"/><Relationship Id="rId7" Type="http://schemas.openxmlformats.org/officeDocument/2006/relationships/slideLayout" Target="../slideLayouts/slideLayout1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audio" Target="../media/media15.m4a"/><Relationship Id="rId5" Type="http://schemas.microsoft.com/office/2007/relationships/media" Target="../media/media15.m4a"/><Relationship Id="rId4" Type="http://schemas.openxmlformats.org/officeDocument/2006/relationships/audio" Target="../media/media14.m4a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0EE811-478C-4958-8104-2A70B5A1961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EA7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EA7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EA7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Year 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116681" y="138645"/>
            <a:ext cx="88712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7600"/>
              </a:buClr>
              <a:buSzPct val="120000"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Add and subtract 1, 10, 100, 1000, 10,000 and 100,000 to/from 6-digit numbers.</a:t>
            </a: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40BD1AAB-6B02-4A11-988C-C35983D2AA88}"/>
              </a:ext>
            </a:extLst>
          </p:cNvPr>
          <p:cNvSpPr/>
          <p:nvPr/>
        </p:nvSpPr>
        <p:spPr>
          <a:xfrm>
            <a:off x="1325912" y="1367963"/>
            <a:ext cx="3402205" cy="811307"/>
          </a:xfrm>
          <a:prstGeom prst="wedgeRoundRectCallout">
            <a:avLst>
              <a:gd name="adj1" fmla="val -74198"/>
              <a:gd name="adj2" fmla="val 44917"/>
              <a:gd name="adj3" fmla="val 16667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sz="1600" b="1" noProof="0" dirty="0">
                <a:solidFill>
                  <a:srgbClr val="253746"/>
                </a:solidFill>
              </a:rPr>
              <a:t>Each time start with 457,849 and </a:t>
            </a:r>
            <a:r>
              <a:rPr lang="en-GB" sz="1600" b="1" noProof="0" dirty="0">
                <a:solidFill>
                  <a:srgbClr val="FF0000"/>
                </a:solidFill>
              </a:rPr>
              <a:t>subtract </a:t>
            </a:r>
            <a:r>
              <a:rPr lang="en-GB" sz="1600" b="1" noProof="0" dirty="0">
                <a:solidFill>
                  <a:srgbClr val="253746"/>
                </a:solidFill>
              </a:rPr>
              <a:t>the number shown.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25374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706CFCA-1F98-4833-8CFA-3FE0EA43DD22}"/>
              </a:ext>
            </a:extLst>
          </p:cNvPr>
          <p:cNvSpPr/>
          <p:nvPr/>
        </p:nvSpPr>
        <p:spPr>
          <a:xfrm>
            <a:off x="3825526" y="3374432"/>
            <a:ext cx="14237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chemeClr val="accent1"/>
                </a:solidFill>
              </a:rPr>
              <a:t>457,849</a:t>
            </a:r>
            <a:r>
              <a:rPr lang="en-GB" dirty="0"/>
              <a:t> 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2C4A2DA-F1FA-4CC0-A84E-F8AD28CA5EA5}"/>
              </a:ext>
            </a:extLst>
          </p:cNvPr>
          <p:cNvSpPr/>
          <p:nvPr/>
        </p:nvSpPr>
        <p:spPr>
          <a:xfrm>
            <a:off x="1044000" y="2844000"/>
            <a:ext cx="2410690" cy="1456937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accent1"/>
                </a:solidFill>
              </a:rPr>
              <a:t>1 less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7572B64-66D8-4805-A586-553FDBB5908C}"/>
              </a:ext>
            </a:extLst>
          </p:cNvPr>
          <p:cNvSpPr txBox="1"/>
          <p:nvPr/>
        </p:nvSpPr>
        <p:spPr>
          <a:xfrm>
            <a:off x="5918617" y="3321220"/>
            <a:ext cx="2194560" cy="523220"/>
          </a:xfrm>
          <a:prstGeom prst="rect">
            <a:avLst/>
          </a:prstGeom>
          <a:solidFill>
            <a:schemeClr val="bg1"/>
          </a:solidFill>
          <a:ln w="22225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C00000"/>
                </a:solidFill>
              </a:rPr>
              <a:t>457,848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87C7C37-9416-4887-A195-B9385D9BFF5F}"/>
              </a:ext>
            </a:extLst>
          </p:cNvPr>
          <p:cNvSpPr/>
          <p:nvPr/>
        </p:nvSpPr>
        <p:spPr>
          <a:xfrm>
            <a:off x="1044000" y="2844000"/>
            <a:ext cx="2410690" cy="1456937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accent1"/>
                </a:solidFill>
              </a:rPr>
              <a:t>10 less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B333307-5E50-4D87-81FA-2FFA823AC542}"/>
              </a:ext>
            </a:extLst>
          </p:cNvPr>
          <p:cNvSpPr txBox="1"/>
          <p:nvPr/>
        </p:nvSpPr>
        <p:spPr>
          <a:xfrm>
            <a:off x="5918617" y="3321220"/>
            <a:ext cx="2194560" cy="523220"/>
          </a:xfrm>
          <a:prstGeom prst="rect">
            <a:avLst/>
          </a:prstGeom>
          <a:solidFill>
            <a:schemeClr val="bg1"/>
          </a:solidFill>
          <a:ln w="22225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C00000"/>
                </a:solidFill>
              </a:rPr>
              <a:t>457,839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773D3B2C-CD4A-42F5-9A94-CC54833A6D1E}"/>
              </a:ext>
            </a:extLst>
          </p:cNvPr>
          <p:cNvSpPr/>
          <p:nvPr/>
        </p:nvSpPr>
        <p:spPr>
          <a:xfrm>
            <a:off x="1044000" y="2844000"/>
            <a:ext cx="2410690" cy="1456937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accent1"/>
                </a:solidFill>
              </a:rPr>
              <a:t>100 less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77631C5-59B3-4226-B348-A52B607A0824}"/>
              </a:ext>
            </a:extLst>
          </p:cNvPr>
          <p:cNvSpPr txBox="1"/>
          <p:nvPr/>
        </p:nvSpPr>
        <p:spPr>
          <a:xfrm>
            <a:off x="5918617" y="3321220"/>
            <a:ext cx="2194560" cy="523220"/>
          </a:xfrm>
          <a:prstGeom prst="rect">
            <a:avLst/>
          </a:prstGeom>
          <a:solidFill>
            <a:schemeClr val="bg1"/>
          </a:solidFill>
          <a:ln w="22225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C00000"/>
                </a:solidFill>
              </a:rPr>
              <a:t>457,749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E83C0041-9921-49C0-A668-E55A7AF2BA3A}"/>
              </a:ext>
            </a:extLst>
          </p:cNvPr>
          <p:cNvSpPr/>
          <p:nvPr/>
        </p:nvSpPr>
        <p:spPr>
          <a:xfrm>
            <a:off x="1044000" y="2844000"/>
            <a:ext cx="2410690" cy="1456937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accent1"/>
                </a:solidFill>
              </a:rPr>
              <a:t>1000 less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EA445E6-B5B9-45D6-A27C-4BE8C2055FAE}"/>
              </a:ext>
            </a:extLst>
          </p:cNvPr>
          <p:cNvSpPr txBox="1"/>
          <p:nvPr/>
        </p:nvSpPr>
        <p:spPr>
          <a:xfrm>
            <a:off x="5918617" y="3321220"/>
            <a:ext cx="2194560" cy="523220"/>
          </a:xfrm>
          <a:prstGeom prst="rect">
            <a:avLst/>
          </a:prstGeom>
          <a:solidFill>
            <a:schemeClr val="bg1"/>
          </a:solidFill>
          <a:ln w="22225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C00000"/>
                </a:solidFill>
              </a:rPr>
              <a:t>456,849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281FEB4B-A345-437A-9224-95D9D20C5E64}"/>
              </a:ext>
            </a:extLst>
          </p:cNvPr>
          <p:cNvSpPr/>
          <p:nvPr/>
        </p:nvSpPr>
        <p:spPr>
          <a:xfrm>
            <a:off x="1044000" y="2844000"/>
            <a:ext cx="2410690" cy="1456937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accent1"/>
                </a:solidFill>
              </a:rPr>
              <a:t>10,000 less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1DB815D-E646-4157-9166-5599B94B3F5B}"/>
              </a:ext>
            </a:extLst>
          </p:cNvPr>
          <p:cNvSpPr txBox="1"/>
          <p:nvPr/>
        </p:nvSpPr>
        <p:spPr>
          <a:xfrm>
            <a:off x="5918617" y="3321220"/>
            <a:ext cx="2194560" cy="523220"/>
          </a:xfrm>
          <a:prstGeom prst="rect">
            <a:avLst/>
          </a:prstGeom>
          <a:solidFill>
            <a:schemeClr val="bg1"/>
          </a:solidFill>
          <a:ln w="22225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C00000"/>
                </a:solidFill>
              </a:rPr>
              <a:t>447,849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81557B91-1301-40D9-9F6F-F6F0008F9F06}"/>
              </a:ext>
            </a:extLst>
          </p:cNvPr>
          <p:cNvSpPr/>
          <p:nvPr/>
        </p:nvSpPr>
        <p:spPr>
          <a:xfrm>
            <a:off x="1044000" y="2844000"/>
            <a:ext cx="2410690" cy="1456937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accent1"/>
                </a:solidFill>
              </a:rPr>
              <a:t>100,000 less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3C7447A-7611-4DD6-BEE3-624DB59B26B4}"/>
              </a:ext>
            </a:extLst>
          </p:cNvPr>
          <p:cNvSpPr txBox="1"/>
          <p:nvPr/>
        </p:nvSpPr>
        <p:spPr>
          <a:xfrm>
            <a:off x="5918617" y="3321220"/>
            <a:ext cx="2194560" cy="523220"/>
          </a:xfrm>
          <a:prstGeom prst="rect">
            <a:avLst/>
          </a:prstGeom>
          <a:solidFill>
            <a:schemeClr val="bg1"/>
          </a:solidFill>
          <a:ln w="22225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C00000"/>
                </a:solidFill>
              </a:rPr>
              <a:t>357,849</a:t>
            </a:r>
          </a:p>
        </p:txBody>
      </p:sp>
      <p:sp>
        <p:nvSpPr>
          <p:cNvPr id="35" name="Speech Bubble: Rectangle with Corners Rounded 34">
            <a:extLst>
              <a:ext uri="{FF2B5EF4-FFF2-40B4-BE49-F238E27FC236}">
                <a16:creationId xmlns:a16="http://schemas.microsoft.com/office/drawing/2014/main" id="{92902F0A-0F96-49BB-A9F4-31D7A227D283}"/>
              </a:ext>
            </a:extLst>
          </p:cNvPr>
          <p:cNvSpPr/>
          <p:nvPr/>
        </p:nvSpPr>
        <p:spPr>
          <a:xfrm>
            <a:off x="5249315" y="1451728"/>
            <a:ext cx="3410152" cy="1133195"/>
          </a:xfrm>
          <a:prstGeom prst="wedgeRoundRectCallout">
            <a:avLst>
              <a:gd name="adj1" fmla="val -74198"/>
              <a:gd name="adj2" fmla="val 44917"/>
              <a:gd name="adj3" fmla="val 16667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sz="1600" b="1" noProof="0" dirty="0">
                <a:solidFill>
                  <a:srgbClr val="253746"/>
                </a:solidFill>
              </a:rPr>
              <a:t>Read that as four hundred and fifty seven thousand, eight hundred and forty nine NOT 4-5-7-8-4-9.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25374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EC62BFFA-8F49-5041-980D-A91692BE600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10189118" y="638928"/>
            <a:ext cx="812800" cy="812800"/>
          </a:xfrm>
          <a:prstGeom prst="rect">
            <a:avLst/>
          </a:prstGeom>
        </p:spPr>
      </p:pic>
      <p:pic>
        <p:nvPicPr>
          <p:cNvPr id="5" name="Online Media 4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ADA7E3E8-499F-FC45-AA17-E287C4A9D33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10189118" y="1772123"/>
            <a:ext cx="812800" cy="812800"/>
          </a:xfrm>
          <a:prstGeom prst="rect">
            <a:avLst/>
          </a:prstGeom>
        </p:spPr>
      </p:pic>
      <p:pic>
        <p:nvPicPr>
          <p:cNvPr id="11" name="Online Media 10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97CC1641-97AB-1F49-ADDE-2804D7360882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10189118" y="2561632"/>
            <a:ext cx="812800" cy="812800"/>
          </a:xfrm>
          <a:prstGeom prst="rect">
            <a:avLst/>
          </a:prstGeom>
        </p:spPr>
      </p:pic>
      <p:pic>
        <p:nvPicPr>
          <p:cNvPr id="16" name="Online Media 15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89E2EC1F-D43B-5049-8ED3-69A7A6A600DF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10143513" y="3757541"/>
            <a:ext cx="812800" cy="812800"/>
          </a:xfrm>
          <a:prstGeom prst="rect">
            <a:avLst/>
          </a:prstGeom>
        </p:spPr>
      </p:pic>
      <p:pic>
        <p:nvPicPr>
          <p:cNvPr id="18" name="Online Media 17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AD27BD43-B6B6-1D44-99E7-8470E378389D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10143513" y="4956088"/>
            <a:ext cx="812800" cy="812800"/>
          </a:xfrm>
          <a:prstGeom prst="rect">
            <a:avLst/>
          </a:prstGeom>
        </p:spPr>
      </p:pic>
      <p:pic>
        <p:nvPicPr>
          <p:cNvPr id="20" name="Online Media 19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C63F5607-22AD-6B40-9CB9-A936CCC9794F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-1810988" y="948620"/>
            <a:ext cx="812800" cy="812800"/>
          </a:xfrm>
          <a:prstGeom prst="rect">
            <a:avLst/>
          </a:prstGeom>
        </p:spPr>
      </p:pic>
      <p:pic>
        <p:nvPicPr>
          <p:cNvPr id="22" name="Online Media 21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80419E13-A42A-284A-8C32-C5979601B8C2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-1836040" y="2135111"/>
            <a:ext cx="812800" cy="812800"/>
          </a:xfrm>
          <a:prstGeom prst="rect">
            <a:avLst/>
          </a:prstGeom>
        </p:spPr>
      </p:pic>
      <p:pic>
        <p:nvPicPr>
          <p:cNvPr id="24" name="Online Media 23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B68CC75D-8411-0E48-ABC6-440AE4788F05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-1836040" y="3910090"/>
            <a:ext cx="812800" cy="812800"/>
          </a:xfrm>
          <a:prstGeom prst="rect">
            <a:avLst/>
          </a:prstGeom>
        </p:spPr>
      </p:pic>
      <p:pic>
        <p:nvPicPr>
          <p:cNvPr id="26" name="Online Media 25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0FC2D657-54F9-3A40-B5B4-FAB46EB43F1C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-1857918" y="2947911"/>
            <a:ext cx="812800" cy="812800"/>
          </a:xfrm>
          <a:prstGeom prst="rect">
            <a:avLst/>
          </a:prstGeom>
        </p:spPr>
      </p:pic>
      <p:pic>
        <p:nvPicPr>
          <p:cNvPr id="28" name="Online Media 27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0E632457-1D27-344A-AF18-E5A429D9E463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-1947102" y="5919700"/>
            <a:ext cx="812800" cy="812800"/>
          </a:xfrm>
          <a:prstGeom prst="rect">
            <a:avLst/>
          </a:prstGeom>
        </p:spPr>
      </p:pic>
      <p:pic>
        <p:nvPicPr>
          <p:cNvPr id="30" name="Online Media 29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88D812B9-C24E-8E4D-98C1-85473DE14E9D}"/>
              </a:ext>
            </a:extLst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-1947102" y="487226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780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309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480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4249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2469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950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2136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5" dur="2252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2" dur="2275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9" dur="2321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6" dur="2716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1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1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1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1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1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1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1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1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  <p:bldLst>
      <p:bldP spid="6" grpId="0" animBg="1"/>
      <p:bldP spid="8" grpId="0"/>
      <p:bldP spid="9" grpId="0" animBg="1"/>
      <p:bldP spid="9" grpId="1" animBg="1"/>
      <p:bldP spid="13" grpId="1" animBg="1"/>
      <p:bldP spid="13" grpId="2" animBg="1"/>
      <p:bldP spid="15" grpId="0" animBg="1"/>
      <p:bldP spid="15" grpId="1" animBg="1"/>
      <p:bldP spid="17" grpId="0" animBg="1"/>
      <p:bldP spid="17" grpId="1" animBg="1"/>
      <p:bldP spid="19" grpId="0" animBg="1"/>
      <p:bldP spid="19" grpId="1" animBg="1"/>
      <p:bldP spid="21" grpId="0" animBg="1"/>
      <p:bldP spid="21" grpId="1" animBg="1"/>
      <p:bldP spid="23" grpId="0" animBg="1"/>
      <p:bldP spid="23" grpId="1" animBg="1"/>
      <p:bldP spid="25" grpId="0" animBg="1"/>
      <p:bldP spid="25" grpId="1" animBg="1"/>
      <p:bldP spid="27" grpId="0" animBg="1"/>
      <p:bldP spid="27" grpId="1" animBg="1"/>
      <p:bldP spid="29" grpId="0" animBg="1"/>
      <p:bldP spid="29" grpId="1" animBg="1"/>
      <p:bldP spid="31" grpId="1" animBg="1"/>
      <p:bldP spid="33" grpId="0" animBg="1"/>
      <p:bldP spid="3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0EE811-478C-4958-8104-2A70B5A1961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EA7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EA7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EA7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Year 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116681" y="138645"/>
            <a:ext cx="88712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7600"/>
              </a:buClr>
              <a:buSzPct val="120000"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Add and subtract 1, 10, 100, 1000, 10,000 and 100,000 to/from 6-digit numbers.</a:t>
            </a: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40BD1AAB-6B02-4A11-988C-C35983D2AA88}"/>
              </a:ext>
            </a:extLst>
          </p:cNvPr>
          <p:cNvSpPr/>
          <p:nvPr/>
        </p:nvSpPr>
        <p:spPr>
          <a:xfrm>
            <a:off x="2374015" y="1449658"/>
            <a:ext cx="3980014" cy="811307"/>
          </a:xfrm>
          <a:prstGeom prst="wedgeRoundRectCallout">
            <a:avLst>
              <a:gd name="adj1" fmla="val -74198"/>
              <a:gd name="adj2" fmla="val 44917"/>
              <a:gd name="adj3" fmla="val 16667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sz="1600" b="1" noProof="0" dirty="0">
                <a:solidFill>
                  <a:srgbClr val="253746"/>
                </a:solidFill>
              </a:rPr>
              <a:t>This time start with 457,849 and </a:t>
            </a:r>
            <a:r>
              <a:rPr lang="en-GB" sz="1600" b="1" noProof="0" dirty="0">
                <a:solidFill>
                  <a:srgbClr val="FF0000"/>
                </a:solidFill>
              </a:rPr>
              <a:t>add </a:t>
            </a:r>
            <a:r>
              <a:rPr lang="en-GB" sz="1600" b="1" noProof="0" dirty="0">
                <a:solidFill>
                  <a:srgbClr val="253746"/>
                </a:solidFill>
              </a:rPr>
              <a:t>the number shown.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25374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706CFCA-1F98-4833-8CFA-3FE0EA43DD22}"/>
              </a:ext>
            </a:extLst>
          </p:cNvPr>
          <p:cNvSpPr/>
          <p:nvPr/>
        </p:nvSpPr>
        <p:spPr>
          <a:xfrm>
            <a:off x="3825526" y="3374432"/>
            <a:ext cx="14237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chemeClr val="accent1"/>
                </a:solidFill>
              </a:rPr>
              <a:t>457,849</a:t>
            </a:r>
            <a:r>
              <a:rPr lang="en-GB" dirty="0"/>
              <a:t> 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2C4A2DA-F1FA-4CC0-A84E-F8AD28CA5EA5}"/>
              </a:ext>
            </a:extLst>
          </p:cNvPr>
          <p:cNvSpPr/>
          <p:nvPr/>
        </p:nvSpPr>
        <p:spPr>
          <a:xfrm>
            <a:off x="1019419" y="2915272"/>
            <a:ext cx="2410690" cy="1456937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accent1"/>
                </a:solidFill>
              </a:rPr>
              <a:t>1 more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7572B64-66D8-4805-A586-553FDBB5908C}"/>
              </a:ext>
            </a:extLst>
          </p:cNvPr>
          <p:cNvSpPr txBox="1"/>
          <p:nvPr/>
        </p:nvSpPr>
        <p:spPr>
          <a:xfrm>
            <a:off x="5927855" y="3374432"/>
            <a:ext cx="2194560" cy="523220"/>
          </a:xfrm>
          <a:prstGeom prst="rect">
            <a:avLst/>
          </a:prstGeom>
          <a:solidFill>
            <a:schemeClr val="bg1"/>
          </a:solidFill>
          <a:ln w="22225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C00000"/>
                </a:solidFill>
              </a:rPr>
              <a:t>457,850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87C7C37-9416-4887-A195-B9385D9BFF5F}"/>
              </a:ext>
            </a:extLst>
          </p:cNvPr>
          <p:cNvSpPr/>
          <p:nvPr/>
        </p:nvSpPr>
        <p:spPr>
          <a:xfrm>
            <a:off x="1019419" y="2915272"/>
            <a:ext cx="2410690" cy="1456937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accent1"/>
                </a:solidFill>
              </a:rPr>
              <a:t>10 more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B333307-5E50-4D87-81FA-2FFA823AC542}"/>
              </a:ext>
            </a:extLst>
          </p:cNvPr>
          <p:cNvSpPr txBox="1"/>
          <p:nvPr/>
        </p:nvSpPr>
        <p:spPr>
          <a:xfrm>
            <a:off x="5927855" y="3374432"/>
            <a:ext cx="2194560" cy="523220"/>
          </a:xfrm>
          <a:prstGeom prst="rect">
            <a:avLst/>
          </a:prstGeom>
          <a:solidFill>
            <a:schemeClr val="bg1"/>
          </a:solidFill>
          <a:ln w="22225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C00000"/>
                </a:solidFill>
              </a:rPr>
              <a:t>457,859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773D3B2C-CD4A-42F5-9A94-CC54833A6D1E}"/>
              </a:ext>
            </a:extLst>
          </p:cNvPr>
          <p:cNvSpPr/>
          <p:nvPr/>
        </p:nvSpPr>
        <p:spPr>
          <a:xfrm>
            <a:off x="1019419" y="2915272"/>
            <a:ext cx="2410690" cy="1456937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accent1"/>
                </a:solidFill>
              </a:rPr>
              <a:t>100 more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77631C5-59B3-4226-B348-A52B607A0824}"/>
              </a:ext>
            </a:extLst>
          </p:cNvPr>
          <p:cNvSpPr txBox="1"/>
          <p:nvPr/>
        </p:nvSpPr>
        <p:spPr>
          <a:xfrm>
            <a:off x="5927855" y="3374432"/>
            <a:ext cx="2194560" cy="523220"/>
          </a:xfrm>
          <a:prstGeom prst="rect">
            <a:avLst/>
          </a:prstGeom>
          <a:solidFill>
            <a:schemeClr val="bg1"/>
          </a:solidFill>
          <a:ln w="22225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C00000"/>
                </a:solidFill>
              </a:rPr>
              <a:t>457,949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E83C0041-9921-49C0-A668-E55A7AF2BA3A}"/>
              </a:ext>
            </a:extLst>
          </p:cNvPr>
          <p:cNvSpPr/>
          <p:nvPr/>
        </p:nvSpPr>
        <p:spPr>
          <a:xfrm>
            <a:off x="1019419" y="2915272"/>
            <a:ext cx="2410690" cy="1456937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accent1"/>
                </a:solidFill>
              </a:rPr>
              <a:t>1000 more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EA445E6-B5B9-45D6-A27C-4BE8C2055FAE}"/>
              </a:ext>
            </a:extLst>
          </p:cNvPr>
          <p:cNvSpPr txBox="1"/>
          <p:nvPr/>
        </p:nvSpPr>
        <p:spPr>
          <a:xfrm>
            <a:off x="5927855" y="3374432"/>
            <a:ext cx="2194560" cy="523220"/>
          </a:xfrm>
          <a:prstGeom prst="rect">
            <a:avLst/>
          </a:prstGeom>
          <a:solidFill>
            <a:schemeClr val="bg1"/>
          </a:solidFill>
          <a:ln w="22225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C00000"/>
                </a:solidFill>
              </a:rPr>
              <a:t>458,849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281FEB4B-A345-437A-9224-95D9D20C5E64}"/>
              </a:ext>
            </a:extLst>
          </p:cNvPr>
          <p:cNvSpPr/>
          <p:nvPr/>
        </p:nvSpPr>
        <p:spPr>
          <a:xfrm>
            <a:off x="1019419" y="2915272"/>
            <a:ext cx="2410690" cy="1456937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accent1"/>
                </a:solidFill>
              </a:rPr>
              <a:t>10,000 more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1DB815D-E646-4157-9166-5599B94B3F5B}"/>
              </a:ext>
            </a:extLst>
          </p:cNvPr>
          <p:cNvSpPr txBox="1"/>
          <p:nvPr/>
        </p:nvSpPr>
        <p:spPr>
          <a:xfrm>
            <a:off x="5927855" y="3374432"/>
            <a:ext cx="2194560" cy="523220"/>
          </a:xfrm>
          <a:prstGeom prst="rect">
            <a:avLst/>
          </a:prstGeom>
          <a:solidFill>
            <a:schemeClr val="bg1"/>
          </a:solidFill>
          <a:ln w="22225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C00000"/>
                </a:solidFill>
              </a:rPr>
              <a:t>467,849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81557B91-1301-40D9-9F6F-F6F0008F9F06}"/>
              </a:ext>
            </a:extLst>
          </p:cNvPr>
          <p:cNvSpPr/>
          <p:nvPr/>
        </p:nvSpPr>
        <p:spPr>
          <a:xfrm>
            <a:off x="1019419" y="2915272"/>
            <a:ext cx="2410690" cy="1456937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accent1"/>
                </a:solidFill>
              </a:rPr>
              <a:t>100,000 more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3C7447A-7611-4DD6-BEE3-624DB59B26B4}"/>
              </a:ext>
            </a:extLst>
          </p:cNvPr>
          <p:cNvSpPr txBox="1"/>
          <p:nvPr/>
        </p:nvSpPr>
        <p:spPr>
          <a:xfrm>
            <a:off x="5927855" y="3374432"/>
            <a:ext cx="2194560" cy="523220"/>
          </a:xfrm>
          <a:prstGeom prst="rect">
            <a:avLst/>
          </a:prstGeom>
          <a:solidFill>
            <a:schemeClr val="bg1"/>
          </a:solidFill>
          <a:ln w="22225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C00000"/>
                </a:solidFill>
              </a:rPr>
              <a:t>557,849</a:t>
            </a:r>
          </a:p>
        </p:txBody>
      </p:sp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C326B54A-ABD5-3D4B-95FA-E1E5D9D869C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483639" y="63372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205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815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" grpId="0" animBg="1"/>
      <p:bldP spid="9" grpId="0" animBg="1"/>
      <p:bldP spid="9" grpId="1" animBg="1"/>
      <p:bldP spid="13" grpId="0" animBg="1"/>
      <p:bldP spid="13" grpId="1" animBg="1"/>
      <p:bldP spid="15" grpId="0" animBg="1"/>
      <p:bldP spid="15" grpId="1" animBg="1"/>
      <p:bldP spid="17" grpId="0" animBg="1"/>
      <p:bldP spid="17" grpId="1" animBg="1"/>
      <p:bldP spid="19" grpId="0" animBg="1"/>
      <p:bldP spid="19" grpId="1" animBg="1"/>
      <p:bldP spid="21" grpId="0" animBg="1"/>
      <p:bldP spid="21" grpId="1" animBg="1"/>
      <p:bldP spid="23" grpId="0" animBg="1"/>
      <p:bldP spid="23" grpId="1" animBg="1"/>
      <p:bldP spid="25" grpId="0" animBg="1"/>
      <p:bldP spid="25" grpId="1" animBg="1"/>
      <p:bldP spid="27" grpId="0" animBg="1"/>
      <p:bldP spid="27" grpId="1" animBg="1"/>
      <p:bldP spid="29" grpId="0" animBg="1"/>
      <p:bldP spid="29" grpId="1" animBg="1"/>
      <p:bldP spid="31" grpId="0" animBg="1"/>
      <p:bldP spid="3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0EE811-478C-4958-8104-2A70B5A1961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EA7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EA7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EA7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Year 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116681" y="138645"/>
            <a:ext cx="88712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7600"/>
              </a:buClr>
              <a:buSzPct val="120000"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Add and subtract 1, 10, 100, 1000, 10,000 and 100,000 to/from 6-digit numbers.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CC251A1-8D8A-43EB-8296-E02F7B26BCBE}"/>
              </a:ext>
            </a:extLst>
          </p:cNvPr>
          <p:cNvSpPr/>
          <p:nvPr/>
        </p:nvSpPr>
        <p:spPr>
          <a:xfrm>
            <a:off x="2380274" y="1161547"/>
            <a:ext cx="15087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chemeClr val="accent1"/>
                </a:solidFill>
              </a:rPr>
              <a:t>230,193 </a:t>
            </a:r>
            <a:r>
              <a:rPr lang="en-GB" dirty="0"/>
              <a:t>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33268E9-D477-4CFC-8F0A-681C2FAB8961}"/>
              </a:ext>
            </a:extLst>
          </p:cNvPr>
          <p:cNvSpPr/>
          <p:nvPr/>
        </p:nvSpPr>
        <p:spPr>
          <a:xfrm>
            <a:off x="5041040" y="1152628"/>
            <a:ext cx="15087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chemeClr val="accent1"/>
                </a:solidFill>
              </a:rPr>
              <a:t>352,605 </a:t>
            </a:r>
            <a:r>
              <a:rPr lang="en-GB" dirty="0"/>
              <a:t> </a:t>
            </a:r>
          </a:p>
        </p:txBody>
      </p:sp>
      <p:sp>
        <p:nvSpPr>
          <p:cNvPr id="34" name="Speech Bubble: Rectangle with Corners Rounded 33">
            <a:extLst>
              <a:ext uri="{FF2B5EF4-FFF2-40B4-BE49-F238E27FC236}">
                <a16:creationId xmlns:a16="http://schemas.microsoft.com/office/drawing/2014/main" id="{AC29E8E2-D0E1-4960-A326-5C52B76ADF95}"/>
              </a:ext>
            </a:extLst>
          </p:cNvPr>
          <p:cNvSpPr/>
          <p:nvPr/>
        </p:nvSpPr>
        <p:spPr>
          <a:xfrm>
            <a:off x="1254201" y="1999783"/>
            <a:ext cx="2583876" cy="1189824"/>
          </a:xfrm>
          <a:prstGeom prst="wedgeRoundRectCallout">
            <a:avLst>
              <a:gd name="adj1" fmla="val -74198"/>
              <a:gd name="adj2" fmla="val 44917"/>
              <a:gd name="adj3" fmla="val 16667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b="1" noProof="0" dirty="0">
                <a:solidFill>
                  <a:srgbClr val="253746"/>
                </a:solidFill>
              </a:rPr>
              <a:t>Practise finding 1, 10, 100, 1000, 10,000 and 100,000 more or less than these numbers.</a:t>
            </a:r>
            <a:endParaRPr kumimoji="0" lang="en-GB" b="1" i="0" u="none" strike="noStrike" kern="1200" cap="none" spc="0" normalizeH="0" baseline="0" noProof="0" dirty="0">
              <a:ln>
                <a:noFill/>
              </a:ln>
              <a:solidFill>
                <a:srgbClr val="253746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5" name="Speech Bubble: Rectangle with Corners Rounded 34">
            <a:extLst>
              <a:ext uri="{FF2B5EF4-FFF2-40B4-BE49-F238E27FC236}">
                <a16:creationId xmlns:a16="http://schemas.microsoft.com/office/drawing/2014/main" id="{0E1F0F7A-E610-4742-8F77-91103C34CD44}"/>
              </a:ext>
            </a:extLst>
          </p:cNvPr>
          <p:cNvSpPr/>
          <p:nvPr/>
        </p:nvSpPr>
        <p:spPr>
          <a:xfrm>
            <a:off x="4572000" y="1901800"/>
            <a:ext cx="3302201" cy="1518929"/>
          </a:xfrm>
          <a:prstGeom prst="wedgeRoundRectCallout">
            <a:avLst>
              <a:gd name="adj1" fmla="val 73024"/>
              <a:gd name="adj2" fmla="val 35887"/>
              <a:gd name="adj3" fmla="val 16667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b="1" noProof="0" dirty="0">
                <a:solidFill>
                  <a:srgbClr val="253746"/>
                </a:solidFill>
              </a:rPr>
              <a:t>Usually, 1 digit changes.</a:t>
            </a:r>
            <a:br>
              <a:rPr lang="en-GB" b="1" noProof="0" dirty="0">
                <a:solidFill>
                  <a:srgbClr val="253746"/>
                </a:solidFill>
              </a:rPr>
            </a:br>
            <a:r>
              <a:rPr lang="en-GB" b="1" noProof="0" dirty="0">
                <a:solidFill>
                  <a:srgbClr val="253746"/>
                </a:solidFill>
              </a:rPr>
              <a:t>But be careful when there is a </a:t>
            </a:r>
          </a:p>
          <a:p>
            <a:pPr lvl="0" algn="ctr">
              <a:defRPr/>
            </a:pPr>
            <a:r>
              <a:rPr lang="en-GB" b="1" noProof="0" dirty="0">
                <a:solidFill>
                  <a:srgbClr val="253746"/>
                </a:solidFill>
              </a:rPr>
              <a:t>9 or a 0 in the same place that you are adding or subtracting from.</a:t>
            </a:r>
            <a:endParaRPr kumimoji="0" lang="en-GB" b="1" i="0" u="none" strike="noStrike" kern="1200" cap="none" spc="0" normalizeH="0" baseline="0" noProof="0" dirty="0">
              <a:ln>
                <a:noFill/>
              </a:ln>
              <a:solidFill>
                <a:srgbClr val="253746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6" name="Speech Bubble: Rectangle with Corners Rounded 35">
            <a:extLst>
              <a:ext uri="{FF2B5EF4-FFF2-40B4-BE49-F238E27FC236}">
                <a16:creationId xmlns:a16="http://schemas.microsoft.com/office/drawing/2014/main" id="{39C572F0-3BA4-4F9F-A6E3-6CBFA5D17667}"/>
              </a:ext>
            </a:extLst>
          </p:cNvPr>
          <p:cNvSpPr/>
          <p:nvPr/>
        </p:nvSpPr>
        <p:spPr>
          <a:xfrm>
            <a:off x="1305144" y="3668394"/>
            <a:ext cx="2583876" cy="1189824"/>
          </a:xfrm>
          <a:prstGeom prst="wedgeRoundRectCallout">
            <a:avLst>
              <a:gd name="adj1" fmla="val -74198"/>
              <a:gd name="adj2" fmla="val 44917"/>
              <a:gd name="adj3" fmla="val 16667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b="1" noProof="0" dirty="0">
                <a:solidFill>
                  <a:srgbClr val="FF0000"/>
                </a:solidFill>
              </a:rPr>
              <a:t>10 more </a:t>
            </a:r>
            <a:r>
              <a:rPr lang="en-GB" b="1" noProof="0" dirty="0">
                <a:solidFill>
                  <a:srgbClr val="253746"/>
                </a:solidFill>
              </a:rPr>
              <a:t>than 230,193 is 230,</a:t>
            </a:r>
            <a:r>
              <a:rPr lang="en-GB" b="1" noProof="0" dirty="0">
                <a:solidFill>
                  <a:srgbClr val="FF0000"/>
                </a:solidFill>
              </a:rPr>
              <a:t>20</a:t>
            </a:r>
            <a:r>
              <a:rPr lang="en-GB" b="1" noProof="0" dirty="0">
                <a:solidFill>
                  <a:srgbClr val="253746"/>
                </a:solidFill>
              </a:rPr>
              <a:t>3; two digits have changed.</a:t>
            </a:r>
            <a:endParaRPr kumimoji="0" lang="en-GB" b="1" i="0" u="none" strike="noStrike" kern="1200" cap="none" spc="0" normalizeH="0" baseline="0" noProof="0" dirty="0">
              <a:ln>
                <a:noFill/>
              </a:ln>
              <a:solidFill>
                <a:srgbClr val="253746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7" name="Speech Bubble: Rectangle with Corners Rounded 36">
            <a:extLst>
              <a:ext uri="{FF2B5EF4-FFF2-40B4-BE49-F238E27FC236}">
                <a16:creationId xmlns:a16="http://schemas.microsoft.com/office/drawing/2014/main" id="{68B1D13B-E82F-4977-AB9E-86D1F3BC3733}"/>
              </a:ext>
            </a:extLst>
          </p:cNvPr>
          <p:cNvSpPr/>
          <p:nvPr/>
        </p:nvSpPr>
        <p:spPr>
          <a:xfrm>
            <a:off x="4905408" y="3704228"/>
            <a:ext cx="2583876" cy="1189824"/>
          </a:xfrm>
          <a:prstGeom prst="wedgeRoundRectCallout">
            <a:avLst>
              <a:gd name="adj1" fmla="val 79153"/>
              <a:gd name="adj2" fmla="val 32108"/>
              <a:gd name="adj3" fmla="val 16667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b="1" noProof="0" dirty="0">
                <a:solidFill>
                  <a:srgbClr val="FF0000"/>
                </a:solidFill>
              </a:rPr>
              <a:t>10 less </a:t>
            </a:r>
            <a:r>
              <a:rPr lang="en-GB" b="1" noProof="0" dirty="0">
                <a:solidFill>
                  <a:srgbClr val="253746"/>
                </a:solidFill>
              </a:rPr>
              <a:t>than 352,605 is 352,</a:t>
            </a:r>
            <a:r>
              <a:rPr lang="en-GB" b="1" noProof="0" dirty="0">
                <a:solidFill>
                  <a:srgbClr val="FF0000"/>
                </a:solidFill>
              </a:rPr>
              <a:t>59</a:t>
            </a:r>
            <a:r>
              <a:rPr lang="en-GB" b="1" noProof="0" dirty="0">
                <a:solidFill>
                  <a:srgbClr val="253746"/>
                </a:solidFill>
              </a:rPr>
              <a:t>5.</a:t>
            </a:r>
            <a:endParaRPr kumimoji="0" lang="en-GB" b="1" i="0" u="none" strike="noStrike" kern="1200" cap="none" spc="0" normalizeH="0" baseline="0" noProof="0" dirty="0">
              <a:ln>
                <a:noFill/>
              </a:ln>
              <a:solidFill>
                <a:srgbClr val="253746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4" name="Online Media 3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A10EB240-4921-4743-B9EB-7831B302858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882692" y="2254865"/>
            <a:ext cx="812800" cy="812800"/>
          </a:xfrm>
          <a:prstGeom prst="rect">
            <a:avLst/>
          </a:prstGeom>
        </p:spPr>
      </p:pic>
      <p:pic>
        <p:nvPicPr>
          <p:cNvPr id="6" name="Online Media 5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DEA9E1AC-3AFE-2A4E-96E8-19159674D49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859419" y="3637409"/>
            <a:ext cx="812800" cy="812800"/>
          </a:xfrm>
          <a:prstGeom prst="rect">
            <a:avLst/>
          </a:prstGeom>
        </p:spPr>
      </p:pic>
      <p:pic>
        <p:nvPicPr>
          <p:cNvPr id="7" name="Online Media 6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A9DBCDBD-3815-9C44-BEEC-0ED7DBB4AC33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859419" y="86304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064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8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253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365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5" grpId="0" animBg="1"/>
      <p:bldP spid="36" grpId="0" animBg="1"/>
      <p:bldP spid="37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Custom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EA7600"/>
      </a:hlink>
      <a:folHlink>
        <a:srgbClr val="EA76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1897</TotalTime>
  <Words>297</Words>
  <Application>Microsoft Office PowerPoint</Application>
  <PresentationFormat>On-screen Show (4:3)</PresentationFormat>
  <Paragraphs>50</Paragraphs>
  <Slides>3</Slides>
  <Notes>3</Notes>
  <HiddenSlides>0</HiddenSlides>
  <MMClips>15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1_Office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 PC</dc:creator>
  <cp:lastModifiedBy>Nick Barwick</cp:lastModifiedBy>
  <cp:revision>203</cp:revision>
  <dcterms:created xsi:type="dcterms:W3CDTF">2018-09-13T11:08:58Z</dcterms:created>
  <dcterms:modified xsi:type="dcterms:W3CDTF">2020-05-06T14:10:23Z</dcterms:modified>
</cp:coreProperties>
</file>